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9" r:id="rId7"/>
    <p:sldId id="340" r:id="rId8"/>
    <p:sldId id="335" r:id="rId9"/>
    <p:sldId id="332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5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torials.pytorch.kr/beginner/transfer_learning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2021.  10.  28.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- 9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진행 사항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</a:t>
            </a:r>
            <a:r>
              <a:rPr lang="en-US" altLang="ko-KR" sz="1200" dirty="0">
                <a:latin typeface="+mn-ea"/>
              </a:rPr>
              <a:t>Res-Net18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Test</a:t>
            </a:r>
            <a:r>
              <a:rPr lang="ko-KR" altLang="en-US" sz="1200" dirty="0">
                <a:latin typeface="+mn-ea"/>
              </a:rPr>
              <a:t> 결과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</a:t>
            </a:r>
            <a:r>
              <a:rPr lang="ko-KR" altLang="en-US" sz="1200" dirty="0">
                <a:latin typeface="+mn-ea"/>
              </a:rPr>
              <a:t>로 약 </a:t>
            </a:r>
            <a:r>
              <a:rPr lang="en-US" altLang="ko-KR" sz="1200" dirty="0">
                <a:latin typeface="+mn-ea"/>
              </a:rPr>
              <a:t>2.5%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개선효과를 확인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E8A28012-9161-4E3B-9FC9-E059936E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66144"/>
              </p:ext>
            </p:extLst>
          </p:nvPr>
        </p:nvGraphicFramePr>
        <p:xfrm>
          <a:off x="521796" y="1916832"/>
          <a:ext cx="2218300" cy="4525964"/>
        </p:xfrm>
        <a:graphic>
          <a:graphicData uri="http://schemas.openxmlformats.org/drawingml/2006/table">
            <a:tbl>
              <a:tblPr/>
              <a:tblGrid>
                <a:gridCol w="567717">
                  <a:extLst>
                    <a:ext uri="{9D8B030D-6E8A-4147-A177-3AD203B41FA5}">
                      <a16:colId xmlns="" xmlns:a16="http://schemas.microsoft.com/office/drawing/2014/main" val="4026452397"/>
                    </a:ext>
                  </a:extLst>
                </a:gridCol>
                <a:gridCol w="788495">
                  <a:extLst>
                    <a:ext uri="{9D8B030D-6E8A-4147-A177-3AD203B41FA5}">
                      <a16:colId xmlns="" xmlns:a16="http://schemas.microsoft.com/office/drawing/2014/main" val="724842667"/>
                    </a:ext>
                  </a:extLst>
                </a:gridCol>
                <a:gridCol w="862088">
                  <a:extLst>
                    <a:ext uri="{9D8B030D-6E8A-4147-A177-3AD203B41FA5}">
                      <a16:colId xmlns="" xmlns:a16="http://schemas.microsoft.com/office/drawing/2014/main" val="2552192726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5928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586241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259170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70071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341066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343713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49036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306543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147438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64412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196022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984177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161266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32223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836681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5084401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354923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4077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9296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9019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69584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071819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99954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69989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9883929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246424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471304B-3405-4B71-AD2C-A5E7300E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16832"/>
            <a:ext cx="4578493" cy="2767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497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/>
              <a:t> </a:t>
            </a:r>
            <a:r>
              <a:rPr lang="en-US" altLang="ko-KR" sz="1200" smtClean="0"/>
              <a:t>Test Tool : Colab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/>
              <a:t> </a:t>
            </a:r>
            <a:r>
              <a:rPr lang="ko-KR" altLang="en-US" sz="1200" smtClean="0"/>
              <a:t>사용</a:t>
            </a:r>
            <a:r>
              <a:rPr lang="en-US" altLang="ko-KR" sz="1200" smtClean="0"/>
              <a:t> </a:t>
            </a:r>
            <a:r>
              <a:rPr lang="ko-KR" altLang="en-US" sz="1200" smtClean="0"/>
              <a:t>라이브러리 </a:t>
            </a:r>
            <a:r>
              <a:rPr lang="en-US" altLang="ko-KR" sz="1200" smtClean="0"/>
              <a:t>: Pytorch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mtClean="0"/>
              <a:t> 참조</a:t>
            </a:r>
            <a:r>
              <a:rPr lang="en-US" altLang="ko-KR" sz="1200" smtClean="0"/>
              <a:t> Code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>
                <a:hlinkClick r:id="rId4"/>
              </a:rPr>
              <a:t>https://tutorials.pytorch.kr/beginner/transfer_learning_tutorial.html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2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 Pseudo Color </a:t>
            </a:r>
            <a:r>
              <a:rPr lang="ko-KR" altLang="en-US" sz="1200" dirty="0">
                <a:latin typeface="+mn-ea"/>
              </a:rPr>
              <a:t>영상 생성</a:t>
            </a:r>
            <a:endParaRPr lang="en-US" altLang="ko-KR" sz="1200" dirty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예상보다 개선율이 낮아 </a:t>
            </a:r>
            <a:r>
              <a:rPr lang="en-US" altLang="ko-KR" sz="1200" dirty="0">
                <a:latin typeface="+mn-ea"/>
              </a:rPr>
              <a:t>(82.4%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84.9%), Pseudo Color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조합 방식을 변경함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채널에 사용되는 영상에서 불량의 특성이 명확히 드러나지 않아 해당 채널 삭제 및 구성 변경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삭제로 빈 컬러 채널에 특징이 명확한 기존의 영상을 추가하여 성능 개선을 시도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355725" lvl="2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빈 영상을 추가할 경우 성능 저하가 우려되어 기존 영상을 추가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6EB17B39-373E-44B7-ACEC-1571AC9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epot\Depot_GraduateSchool\Ball\TestConversion\T5200_Deg000_GrayGreen.jpg">
            <a:extLst>
              <a:ext uri="{FF2B5EF4-FFF2-40B4-BE49-F238E27FC236}">
                <a16:creationId xmlns="" xmlns:a16="http://schemas.microsoft.com/office/drawing/2014/main" id="{D5F3AD54-FC81-4748-A123-88B82B10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7" y="4076407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Depot\Depot_GraduateSchool\Ball\TestConversion\T5200_Deg000_GrayBlue.jpg">
            <a:extLst>
              <a:ext uri="{FF2B5EF4-FFF2-40B4-BE49-F238E27FC236}">
                <a16:creationId xmlns="" xmlns:a16="http://schemas.microsoft.com/office/drawing/2014/main" id="{87A7547A-8E7A-4B17-A84E-4DB1C1D2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5282823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D8208E0-C4F7-4834-8A79-82AD202651A0}"/>
              </a:ext>
            </a:extLst>
          </p:cNvPr>
          <p:cNvSpPr txBox="1"/>
          <p:nvPr/>
        </p:nvSpPr>
        <p:spPr>
          <a:xfrm>
            <a:off x="251520" y="306432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C4C096-CE81-4868-8637-C06128637B37}"/>
              </a:ext>
            </a:extLst>
          </p:cNvPr>
          <p:cNvSpPr txBox="1"/>
          <p:nvPr/>
        </p:nvSpPr>
        <p:spPr>
          <a:xfrm>
            <a:off x="251520" y="4266241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A11CD1-4FE7-4B51-89E3-A2A53203DEF2}"/>
              </a:ext>
            </a:extLst>
          </p:cNvPr>
          <p:cNvSpPr txBox="1"/>
          <p:nvPr/>
        </p:nvSpPr>
        <p:spPr>
          <a:xfrm>
            <a:off x="251521" y="5334406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광량</a:t>
            </a:r>
            <a:r>
              <a:rPr lang="en-US" altLang="ko-KR" sz="1200" dirty="0"/>
              <a:t> 30%</a:t>
            </a:r>
            <a:endParaRPr lang="ko-KR" altLang="en-US" sz="1200" dirty="0"/>
          </a:p>
        </p:txBody>
      </p:sp>
      <p:pic>
        <p:nvPicPr>
          <p:cNvPr id="21" name="Picture 11" descr="D:\Depot\Depot_GraduateSchool\Ball\TestConversion\T5200_Deg000.jpg">
            <a:extLst>
              <a:ext uri="{FF2B5EF4-FFF2-40B4-BE49-F238E27FC236}">
                <a16:creationId xmlns="" xmlns:a16="http://schemas.microsoft.com/office/drawing/2014/main" id="{010F610B-EF50-45B5-A5DB-94A9BAD5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409010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>
            <a:extLst>
              <a:ext uri="{FF2B5EF4-FFF2-40B4-BE49-F238E27FC236}">
                <a16:creationId xmlns="" xmlns:a16="http://schemas.microsoft.com/office/drawing/2014/main" id="{71088291-9969-4A41-9335-B40537C0D51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570327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36">
            <a:extLst>
              <a:ext uri="{FF2B5EF4-FFF2-40B4-BE49-F238E27FC236}">
                <a16:creationId xmlns="" xmlns:a16="http://schemas.microsoft.com/office/drawing/2014/main" id="{85E87947-4C7A-4E73-90B7-EF45A1503E6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570327" y="4589407"/>
            <a:ext cx="435381" cy="13693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39">
            <a:extLst>
              <a:ext uri="{FF2B5EF4-FFF2-40B4-BE49-F238E27FC236}">
                <a16:creationId xmlns="" xmlns:a16="http://schemas.microsoft.com/office/drawing/2014/main" id="{3068163D-2310-447D-8470-9B63096004F9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2569860" y="4603100"/>
            <a:ext cx="435848" cy="1192972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0AC0CAB1-CE0E-4CCB-9E8C-90A4623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Depot\Depot_GraduateSchool\Ball\TestConversion\T5200_Deg000_GrayGreen.jpg">
            <a:extLst>
              <a:ext uri="{FF2B5EF4-FFF2-40B4-BE49-F238E27FC236}">
                <a16:creationId xmlns="" xmlns:a16="http://schemas.microsoft.com/office/drawing/2014/main" id="{556F63C2-545B-4C7F-9156-964EF8C2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4" y="52833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ED058F6F-3A30-4186-A736-63A681AA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0100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72D657A-B6AF-444B-834B-CF0FCDF78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19" y="4090100"/>
            <a:ext cx="1026000" cy="1026000"/>
          </a:xfrm>
          <a:prstGeom prst="rect">
            <a:avLst/>
          </a:prstGeom>
        </p:spPr>
      </p:pic>
      <p:cxnSp>
        <p:nvCxnSpPr>
          <p:cNvPr id="31" name="꺾인 연결선 21">
            <a:extLst>
              <a:ext uri="{FF2B5EF4-FFF2-40B4-BE49-F238E27FC236}">
                <a16:creationId xmlns="" xmlns:a16="http://schemas.microsoft.com/office/drawing/2014/main" id="{A920FCEC-805F-4F83-8983-FFED30F7C30A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rot="10800000" flipV="1">
            <a:off x="5936820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6">
            <a:extLst>
              <a:ext uri="{FF2B5EF4-FFF2-40B4-BE49-F238E27FC236}">
                <a16:creationId xmlns="" xmlns:a16="http://schemas.microsoft.com/office/drawing/2014/main" id="{7D38FF56-18BB-4361-A7C9-50AE777C56F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rot="10800000">
            <a:off x="5936820" y="4603100"/>
            <a:ext cx="435381" cy="482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9">
            <a:extLst>
              <a:ext uri="{FF2B5EF4-FFF2-40B4-BE49-F238E27FC236}">
                <a16:creationId xmlns="" xmlns:a16="http://schemas.microsoft.com/office/drawing/2014/main" id="{DBDE56E5-2B02-4F9C-9917-F1D086E0C893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rot="10800000">
            <a:off x="5936820" y="4603100"/>
            <a:ext cx="436345" cy="1193220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647BA66-890D-4D65-8097-040FE408C0BF}"/>
              </a:ext>
            </a:extLst>
          </p:cNvPr>
          <p:cNvSpPr txBox="1"/>
          <p:nvPr/>
        </p:nvSpPr>
        <p:spPr>
          <a:xfrm>
            <a:off x="7554140" y="3061546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4D90169-C177-4F38-B490-DDFA75A9C4CB}"/>
              </a:ext>
            </a:extLst>
          </p:cNvPr>
          <p:cNvSpPr txBox="1"/>
          <p:nvPr/>
        </p:nvSpPr>
        <p:spPr>
          <a:xfrm>
            <a:off x="7551319" y="4263630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A7BDFC7-5C68-48D4-BB03-64869396CF7D}"/>
              </a:ext>
            </a:extLst>
          </p:cNvPr>
          <p:cNvSpPr txBox="1"/>
          <p:nvPr/>
        </p:nvSpPr>
        <p:spPr>
          <a:xfrm>
            <a:off x="7551319" y="546571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="" xmlns:a16="http://schemas.microsoft.com/office/drawing/2014/main" id="{D68CAF52-C7E9-4081-BF84-00E2F9B7E568}"/>
              </a:ext>
            </a:extLst>
          </p:cNvPr>
          <p:cNvSpPr/>
          <p:nvPr/>
        </p:nvSpPr>
        <p:spPr>
          <a:xfrm>
            <a:off x="4139952" y="4365104"/>
            <a:ext cx="61871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05D8A57-B455-42A3-B27A-DFD64F30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88840"/>
            <a:ext cx="4596782" cy="276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Pseudo Type2</a:t>
            </a:r>
            <a:r>
              <a:rPr lang="ko-KR" altLang="en-US" sz="1200">
                <a:latin typeface="+mn-ea"/>
              </a:rPr>
              <a:t>를 </a:t>
            </a:r>
            <a:r>
              <a:rPr lang="en-US" altLang="ko-KR" sz="1200" smtClean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84.9%, Pseudo2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87.2%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634865C-836D-4467-89D1-55353E81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67244"/>
              </p:ext>
            </p:extLst>
          </p:nvPr>
        </p:nvGraphicFramePr>
        <p:xfrm>
          <a:off x="521796" y="1927372"/>
          <a:ext cx="2322013" cy="4525964"/>
        </p:xfrm>
        <a:graphic>
          <a:graphicData uri="http://schemas.openxmlformats.org/drawingml/2006/table">
            <a:tbl>
              <a:tblPr/>
              <a:tblGrid>
                <a:gridCol w="502388">
                  <a:extLst>
                    <a:ext uri="{9D8B030D-6E8A-4147-A177-3AD203B41FA5}">
                      <a16:colId xmlns="" xmlns:a16="http://schemas.microsoft.com/office/drawing/2014/main" val="2960914147"/>
                    </a:ext>
                  </a:extLst>
                </a:gridCol>
                <a:gridCol w="578972">
                  <a:extLst>
                    <a:ext uri="{9D8B030D-6E8A-4147-A177-3AD203B41FA5}">
                      <a16:colId xmlns="" xmlns:a16="http://schemas.microsoft.com/office/drawing/2014/main" val="3172631743"/>
                    </a:ext>
                  </a:extLst>
                </a:gridCol>
                <a:gridCol w="578972">
                  <a:extLst>
                    <a:ext uri="{9D8B030D-6E8A-4147-A177-3AD203B41FA5}">
                      <a16:colId xmlns="" xmlns:a16="http://schemas.microsoft.com/office/drawing/2014/main" val="1816701772"/>
                    </a:ext>
                  </a:extLst>
                </a:gridCol>
                <a:gridCol w="661681">
                  <a:extLst>
                    <a:ext uri="{9D8B030D-6E8A-4147-A177-3AD203B41FA5}">
                      <a16:colId xmlns="" xmlns:a16="http://schemas.microsoft.com/office/drawing/2014/main" val="342258642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99731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28694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0.7372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08405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88688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585176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3843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779273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29518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824790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0.8718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336320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652586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522757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947009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85949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909351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13334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54882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529370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07942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0.8622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97203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748652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46387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26555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0.8526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2260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5149856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13344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311198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반복성 확인을 위해 </a:t>
            </a:r>
            <a:r>
              <a:rPr lang="en-US" altLang="ko-KR" sz="1200" dirty="0"/>
              <a:t>Pseudo2</a:t>
            </a:r>
            <a:r>
              <a:rPr lang="ko-KR" altLang="en-US" sz="1200" dirty="0"/>
              <a:t>를</a:t>
            </a:r>
            <a:r>
              <a:rPr lang="en-US" altLang="ko-KR" sz="1200" dirty="0"/>
              <a:t> 1</a:t>
            </a:r>
            <a:r>
              <a:rPr lang="ko-KR" altLang="en-US" sz="1200" dirty="0"/>
              <a:t>회 추가 </a:t>
            </a:r>
            <a:r>
              <a:rPr lang="en-US" altLang="ko-KR" sz="1200" dirty="0"/>
              <a:t>Test</a:t>
            </a:r>
            <a:r>
              <a:rPr lang="ko-KR" altLang="en-US" sz="1200" dirty="0"/>
              <a:t>한 결과 </a:t>
            </a:r>
            <a:r>
              <a:rPr lang="en-US" altLang="ko-KR" sz="1200" dirty="0"/>
              <a:t>Acc</a:t>
            </a:r>
            <a:r>
              <a:rPr lang="ko-KR" altLang="en-US" sz="1200" dirty="0"/>
              <a:t>는 </a:t>
            </a:r>
            <a:r>
              <a:rPr lang="en-US" altLang="ko-KR" sz="1200" dirty="0"/>
              <a:t>86.2%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위의</a:t>
            </a:r>
            <a:r>
              <a:rPr lang="en-US" altLang="ko-KR" sz="1200" dirty="0"/>
              <a:t> Test</a:t>
            </a:r>
            <a:r>
              <a:rPr lang="ko-KR" altLang="en-US" sz="1200" dirty="0"/>
              <a:t>와는 별개로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 으로 </a:t>
            </a:r>
            <a:r>
              <a:rPr lang="en-US" altLang="ko-KR" sz="1200" dirty="0"/>
              <a:t>Real,</a:t>
            </a:r>
            <a:r>
              <a:rPr lang="ko-KR" altLang="en-US" sz="1200" dirty="0"/>
              <a:t> </a:t>
            </a:r>
            <a:r>
              <a:rPr lang="en-US" altLang="ko-KR" sz="1200" dirty="0"/>
              <a:t>Pseudo,</a:t>
            </a:r>
            <a:r>
              <a:rPr lang="ko-KR" altLang="en-US" sz="1200" dirty="0"/>
              <a:t> </a:t>
            </a:r>
            <a:r>
              <a:rPr lang="en-US" altLang="ko-KR" sz="1200" dirty="0"/>
              <a:t>Pseudo2 Test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Real</a:t>
            </a:r>
            <a:r>
              <a:rPr lang="ko-KR" altLang="en-US" sz="1200" dirty="0"/>
              <a:t> </a:t>
            </a:r>
            <a:r>
              <a:rPr lang="en-US" altLang="ko-KR" sz="1200" dirty="0"/>
              <a:t>Color : 83.7%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 : 80.4%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Color2 : 82.4%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보다 </a:t>
            </a:r>
            <a:r>
              <a:rPr lang="en-US" altLang="ko-KR" sz="1200" dirty="0"/>
              <a:t>ResNet-18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정확율이 높음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학습 및 검증에 소요되는 시간도 </a:t>
            </a:r>
            <a:r>
              <a:rPr lang="en-US" altLang="ko-KR" sz="1200" dirty="0"/>
              <a:t>18</a:t>
            </a:r>
            <a:r>
              <a:rPr lang="ko-KR" altLang="en-US" sz="1200" dirty="0"/>
              <a:t>이 </a:t>
            </a:r>
            <a:r>
              <a:rPr lang="en-US" altLang="ko-KR" sz="1200" dirty="0"/>
              <a:t>50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절반 수준</a:t>
            </a:r>
          </a:p>
        </p:txBody>
      </p:sp>
    </p:spTree>
    <p:extLst>
      <p:ext uri="{BB962C8B-B14F-4D97-AF65-F5344CB8AC3E}">
        <p14:creationId xmlns:p14="http://schemas.microsoft.com/office/powerpoint/2010/main" val="308520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smtClean="0">
                <a:latin typeface="+mn-ea"/>
              </a:rPr>
              <a:t>2</a:t>
            </a:r>
            <a:r>
              <a:rPr lang="ko-KR" altLang="en-US" sz="1200" smtClean="0">
                <a:latin typeface="+mn-ea"/>
              </a:rPr>
              <a:t>차 발표 </a:t>
            </a:r>
            <a:r>
              <a:rPr lang="ko-KR" altLang="en-US" sz="1200" dirty="0">
                <a:latin typeface="+mn-ea"/>
              </a:rPr>
              <a:t>자료 준비 </a:t>
            </a:r>
            <a:r>
              <a:rPr lang="ko-KR" altLang="en-US" sz="1200">
                <a:latin typeface="+mn-ea"/>
              </a:rPr>
              <a:t>예정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60114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trike="sngStrik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strike="sngStrike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strike="sngStrike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542ED21-8643-413A-950F-FAA0E92A4611}"/>
              </a:ext>
            </a:extLst>
          </p:cNvPr>
          <p:cNvCxnSpPr/>
          <p:nvPr/>
        </p:nvCxnSpPr>
        <p:spPr>
          <a:xfrm>
            <a:off x="2177980" y="4941168"/>
            <a:ext cx="56343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purl.org/dc/terms/"/>
    <ds:schemaRef ds:uri="http://www.w3.org/XML/1998/namespace"/>
    <ds:schemaRef ds:uri="df922d41-91bf-45f8-8b2c-e1591bc010d5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6789</TotalTime>
  <Words>560</Words>
  <Application>Microsoft Office PowerPoint</Application>
  <PresentationFormat>화면 슬라이드 쇼(4:3)</PresentationFormat>
  <Paragraphs>271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388</cp:revision>
  <cp:lastPrinted>2019-09-16T00:28:29Z</cp:lastPrinted>
  <dcterms:created xsi:type="dcterms:W3CDTF">2017-03-29T07:13:25Z</dcterms:created>
  <dcterms:modified xsi:type="dcterms:W3CDTF">2021-10-28T06:58:39Z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