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96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데이터'!$C$21489:$AH$21489</c:f>
              <c:numCache>
                <c:formatCode>General</c:formatCode>
                <c:ptCount val="32"/>
                <c:pt idx="0">
                  <c:v>7.7185389999999998</c:v>
                </c:pt>
                <c:pt idx="1">
                  <c:v>7.7888130000000002</c:v>
                </c:pt>
                <c:pt idx="2">
                  <c:v>7.858466</c:v>
                </c:pt>
                <c:pt idx="3">
                  <c:v>8.0833759999999995</c:v>
                </c:pt>
                <c:pt idx="4">
                  <c:v>8.3175080000000001</c:v>
                </c:pt>
                <c:pt idx="5">
                  <c:v>8.7360489999999995</c:v>
                </c:pt>
                <c:pt idx="6">
                  <c:v>9.1840720000000005</c:v>
                </c:pt>
                <c:pt idx="7">
                  <c:v>9.5415530000000004</c:v>
                </c:pt>
                <c:pt idx="8">
                  <c:v>9.6459729999999997</c:v>
                </c:pt>
                <c:pt idx="9">
                  <c:v>9.4000839999999997</c:v>
                </c:pt>
                <c:pt idx="10">
                  <c:v>9.0547579999999996</c:v>
                </c:pt>
                <c:pt idx="11">
                  <c:v>8.7468959999999996</c:v>
                </c:pt>
                <c:pt idx="12">
                  <c:v>8.4128469999999993</c:v>
                </c:pt>
                <c:pt idx="13">
                  <c:v>8.0818119999999993</c:v>
                </c:pt>
                <c:pt idx="14">
                  <c:v>7.9362089999999998</c:v>
                </c:pt>
                <c:pt idx="15">
                  <c:v>7.8693970000000002</c:v>
                </c:pt>
                <c:pt idx="16">
                  <c:v>7.8298629999999996</c:v>
                </c:pt>
                <c:pt idx="17">
                  <c:v>7.8975929999999996</c:v>
                </c:pt>
                <c:pt idx="18">
                  <c:v>7.9493729999999996</c:v>
                </c:pt>
                <c:pt idx="19">
                  <c:v>8.0794530000000009</c:v>
                </c:pt>
                <c:pt idx="20">
                  <c:v>8.2878139999999991</c:v>
                </c:pt>
                <c:pt idx="21">
                  <c:v>8.5840580000000006</c:v>
                </c:pt>
                <c:pt idx="22">
                  <c:v>9.0024359999999994</c:v>
                </c:pt>
                <c:pt idx="23">
                  <c:v>9.3832909999999998</c:v>
                </c:pt>
                <c:pt idx="24">
                  <c:v>9.6498790000000003</c:v>
                </c:pt>
                <c:pt idx="25">
                  <c:v>9.609909</c:v>
                </c:pt>
                <c:pt idx="26">
                  <c:v>9.2552990000000008</c:v>
                </c:pt>
                <c:pt idx="27">
                  <c:v>8.8683829999999997</c:v>
                </c:pt>
                <c:pt idx="28">
                  <c:v>8.3935139999999997</c:v>
                </c:pt>
                <c:pt idx="29">
                  <c:v>8.0870429999999995</c:v>
                </c:pt>
                <c:pt idx="30">
                  <c:v>7.8609470000000004</c:v>
                </c:pt>
                <c:pt idx="31">
                  <c:v>7.7609279999999998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56-4EE0-A6D5-0335550FE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299904"/>
        <c:axId val="202401472"/>
      </c:lineChart>
      <c:catAx>
        <c:axId val="1302999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401472"/>
        <c:crosses val="autoZero"/>
        <c:auto val="1"/>
        <c:lblAlgn val="ctr"/>
        <c:lblOffset val="100"/>
        <c:noMultiLvlLbl val="0"/>
      </c:catAx>
      <c:valAx>
        <c:axId val="20240147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29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데이터'!$C$21498:$AH$21498</c:f>
              <c:numCache>
                <c:formatCode>General</c:formatCode>
                <c:ptCount val="32"/>
                <c:pt idx="0">
                  <c:v>7.3211440000000003</c:v>
                </c:pt>
                <c:pt idx="1">
                  <c:v>7.5423559999999998</c:v>
                </c:pt>
                <c:pt idx="2">
                  <c:v>7.7768350000000002</c:v>
                </c:pt>
                <c:pt idx="3">
                  <c:v>8.0778409999999994</c:v>
                </c:pt>
                <c:pt idx="4">
                  <c:v>8.3332800000000002</c:v>
                </c:pt>
                <c:pt idx="5">
                  <c:v>8.7104850000000003</c:v>
                </c:pt>
                <c:pt idx="6">
                  <c:v>8.8806419999999999</c:v>
                </c:pt>
                <c:pt idx="7">
                  <c:v>8.9932250000000007</c:v>
                </c:pt>
                <c:pt idx="8">
                  <c:v>9.0010879999999993</c:v>
                </c:pt>
                <c:pt idx="9">
                  <c:v>8.9397120000000001</c:v>
                </c:pt>
                <c:pt idx="10">
                  <c:v>8.6957210000000007</c:v>
                </c:pt>
                <c:pt idx="11">
                  <c:v>8.5123090000000001</c:v>
                </c:pt>
                <c:pt idx="12">
                  <c:v>8.2578530000000008</c:v>
                </c:pt>
                <c:pt idx="13">
                  <c:v>7.9386080000000003</c:v>
                </c:pt>
                <c:pt idx="14">
                  <c:v>7.7762079999999996</c:v>
                </c:pt>
                <c:pt idx="15">
                  <c:v>7.5139050000000003</c:v>
                </c:pt>
                <c:pt idx="16">
                  <c:v>7.3562969999999996</c:v>
                </c:pt>
                <c:pt idx="17">
                  <c:v>7.3065559999999996</c:v>
                </c:pt>
                <c:pt idx="18">
                  <c:v>7.3211339999999998</c:v>
                </c:pt>
                <c:pt idx="19">
                  <c:v>7.3895549999999997</c:v>
                </c:pt>
                <c:pt idx="20">
                  <c:v>7.3920240000000002</c:v>
                </c:pt>
                <c:pt idx="21">
                  <c:v>7.7213750000000001</c:v>
                </c:pt>
                <c:pt idx="22">
                  <c:v>9.1453740000000003</c:v>
                </c:pt>
                <c:pt idx="23">
                  <c:v>9.5020749999999996</c:v>
                </c:pt>
                <c:pt idx="24">
                  <c:v>9.605969</c:v>
                </c:pt>
                <c:pt idx="25">
                  <c:v>9.7272590000000001</c:v>
                </c:pt>
                <c:pt idx="26">
                  <c:v>9.0410419999999991</c:v>
                </c:pt>
                <c:pt idx="27">
                  <c:v>7.8546849999999999</c:v>
                </c:pt>
                <c:pt idx="28">
                  <c:v>7.4347469999999998</c:v>
                </c:pt>
                <c:pt idx="29">
                  <c:v>7.1916070000000003</c:v>
                </c:pt>
                <c:pt idx="30">
                  <c:v>7.1622279999999998</c:v>
                </c:pt>
                <c:pt idx="31">
                  <c:v>7.1479010000000001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5E-492C-B291-1E565A65D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298880"/>
        <c:axId val="202402624"/>
      </c:lineChart>
      <c:catAx>
        <c:axId val="13029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402624"/>
        <c:crosses val="autoZero"/>
        <c:auto val="1"/>
        <c:lblAlgn val="ctr"/>
        <c:lblOffset val="100"/>
        <c:noMultiLvlLbl val="0"/>
      </c:catAx>
      <c:valAx>
        <c:axId val="20240262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29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데이터'!$C$2:$AH$2</c:f>
              <c:numCache>
                <c:formatCode>General</c:formatCode>
                <c:ptCount val="32"/>
                <c:pt idx="0">
                  <c:v>7.2844259999999998</c:v>
                </c:pt>
                <c:pt idx="1">
                  <c:v>7.2714780000000001</c:v>
                </c:pt>
                <c:pt idx="2">
                  <c:v>7.27562</c:v>
                </c:pt>
                <c:pt idx="3">
                  <c:v>7.309247</c:v>
                </c:pt>
                <c:pt idx="4">
                  <c:v>7.3126059999999997</c:v>
                </c:pt>
                <c:pt idx="5">
                  <c:v>7.3493890000000004</c:v>
                </c:pt>
                <c:pt idx="6">
                  <c:v>7.4446709999999996</c:v>
                </c:pt>
                <c:pt idx="7">
                  <c:v>7.5656530000000002</c:v>
                </c:pt>
                <c:pt idx="8">
                  <c:v>7.5366920000000004</c:v>
                </c:pt>
                <c:pt idx="9">
                  <c:v>7.585896</c:v>
                </c:pt>
                <c:pt idx="10">
                  <c:v>7.5881530000000001</c:v>
                </c:pt>
                <c:pt idx="11">
                  <c:v>7.5290429999999997</c:v>
                </c:pt>
                <c:pt idx="12">
                  <c:v>7.4795680000000004</c:v>
                </c:pt>
                <c:pt idx="13">
                  <c:v>7.41561</c:v>
                </c:pt>
                <c:pt idx="14">
                  <c:v>7.3866820000000004</c:v>
                </c:pt>
                <c:pt idx="15">
                  <c:v>7.3664949999999996</c:v>
                </c:pt>
                <c:pt idx="16">
                  <c:v>7.3422879999999999</c:v>
                </c:pt>
                <c:pt idx="17">
                  <c:v>7.3070069999999996</c:v>
                </c:pt>
                <c:pt idx="18">
                  <c:v>7.2952570000000003</c:v>
                </c:pt>
                <c:pt idx="19">
                  <c:v>7.3103030000000002</c:v>
                </c:pt>
                <c:pt idx="20">
                  <c:v>7.353866</c:v>
                </c:pt>
                <c:pt idx="21">
                  <c:v>7.3707000000000003</c:v>
                </c:pt>
                <c:pt idx="22">
                  <c:v>7.3996500000000003</c:v>
                </c:pt>
                <c:pt idx="23">
                  <c:v>7.4141940000000002</c:v>
                </c:pt>
                <c:pt idx="24">
                  <c:v>7.5186260000000003</c:v>
                </c:pt>
                <c:pt idx="25">
                  <c:v>7.5727029999999997</c:v>
                </c:pt>
                <c:pt idx="26">
                  <c:v>7.5834619999999999</c:v>
                </c:pt>
                <c:pt idx="27">
                  <c:v>7.6291919999999998</c:v>
                </c:pt>
                <c:pt idx="28">
                  <c:v>7.5881530000000001</c:v>
                </c:pt>
                <c:pt idx="29">
                  <c:v>7.4403730000000001</c:v>
                </c:pt>
                <c:pt idx="30">
                  <c:v>7.3650849999999997</c:v>
                </c:pt>
                <c:pt idx="31">
                  <c:v>7.3324749999999996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6C-4D74-80DB-B3AA32CD1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300416"/>
        <c:axId val="210542592"/>
      </c:lineChart>
      <c:catAx>
        <c:axId val="130300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542592"/>
        <c:crosses val="autoZero"/>
        <c:auto val="1"/>
        <c:lblAlgn val="ctr"/>
        <c:lblOffset val="100"/>
        <c:noMultiLvlLbl val="0"/>
      </c:catAx>
      <c:valAx>
        <c:axId val="21054259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30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6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0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EF56-C3B3-4B3D-A209-BAB6600CE9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25.png"/><Relationship Id="rId4" Type="http://schemas.openxmlformats.org/officeDocument/2006/relationships/chart" Target="../charts/chart2.xm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smtClean="0"/>
              <a:t>반도체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검사 장비에서 </a:t>
            </a:r>
            <a:r>
              <a:rPr lang="en-US" altLang="ko-KR" sz="3200" dirty="0" smtClean="0"/>
              <a:t>Bump </a:t>
            </a:r>
            <a:r>
              <a:rPr lang="ko-KR" altLang="en-US" sz="3200" dirty="0" smtClean="0"/>
              <a:t>돌기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눌림 </a:t>
            </a:r>
            <a:r>
              <a:rPr lang="ko-KR" altLang="en-US" sz="3200" dirty="0" err="1" smtClean="0"/>
              <a:t>검출력</a:t>
            </a:r>
            <a:r>
              <a:rPr lang="ko-KR" altLang="en-US" sz="3200" dirty="0" smtClean="0"/>
              <a:t> 개선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>
                <a:solidFill>
                  <a:srgbClr val="0070C0"/>
                </a:solidFill>
              </a:rPr>
              <a:t>경계부</a:t>
            </a:r>
            <a:r>
              <a:rPr lang="ko-KR" altLang="en-US" sz="3200" dirty="0" smtClean="0">
                <a:solidFill>
                  <a:srgbClr val="0070C0"/>
                </a:solidFill>
              </a:rPr>
              <a:t> </a:t>
            </a:r>
            <a:r>
              <a:rPr lang="ko-KR" altLang="en-US" sz="3200" dirty="0" err="1" smtClean="0">
                <a:solidFill>
                  <a:srgbClr val="0070C0"/>
                </a:solidFill>
              </a:rPr>
              <a:t>변화량을</a:t>
            </a:r>
            <a:r>
              <a:rPr lang="ko-KR" altLang="en-US" sz="3200" dirty="0" smtClean="0">
                <a:solidFill>
                  <a:srgbClr val="0070C0"/>
                </a:solidFill>
              </a:rPr>
              <a:t> 이용한 </a:t>
            </a:r>
            <a:r>
              <a:rPr lang="en-US" altLang="ko-KR" sz="3200" dirty="0" smtClean="0">
                <a:solidFill>
                  <a:srgbClr val="0070C0"/>
                </a:solidFill>
              </a:rPr>
              <a:t>BGA </a:t>
            </a:r>
            <a:r>
              <a:rPr lang="ko-KR" altLang="en-US" sz="3200" dirty="0" smtClean="0">
                <a:solidFill>
                  <a:srgbClr val="0070C0"/>
                </a:solidFill>
              </a:rPr>
              <a:t>반도체 </a:t>
            </a:r>
            <a:r>
              <a:rPr lang="en-US" altLang="ko-KR" sz="3200" dirty="0" smtClean="0">
                <a:solidFill>
                  <a:srgbClr val="0070C0"/>
                </a:solidFill>
              </a:rPr>
              <a:t>Bump</a:t>
            </a:r>
            <a:r>
              <a:rPr lang="ko-KR" altLang="en-US" sz="3200" dirty="0" smtClean="0">
                <a:solidFill>
                  <a:srgbClr val="0070C0"/>
                </a:solidFill>
              </a:rPr>
              <a:t>의</a:t>
            </a:r>
            <a:r>
              <a:rPr lang="en-US" altLang="ko-KR" sz="3200" dirty="0" smtClean="0">
                <a:solidFill>
                  <a:srgbClr val="0070C0"/>
                </a:solidFill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</a:rPr>
              <a:t>돌기 및 눌림 불량 </a:t>
            </a:r>
            <a:r>
              <a:rPr lang="ko-KR" altLang="en-US" sz="3200" dirty="0">
                <a:solidFill>
                  <a:srgbClr val="0070C0"/>
                </a:solidFill>
              </a:rPr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20704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서론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반도체 외관 검사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본인이 재직 중인 회사는 반도체 외관 검사 장비를 개발 및 생산하는 업체로 반도체 생산의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출하 전 생산된 반도체 외관의 이상 유무를 검사하는 장비를 개발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제작하고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 제작의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소개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기본 제작이 완료된 반도체의 성능 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특성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모델명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Marking,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Packing(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포장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 구성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성능 검사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제작된 반도체가 정상적으로 구동되는지 전기적 특성을 검사하는 공정</a:t>
            </a: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 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반도체의 모델명과 간략한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Spec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각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Unit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잉크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프린팅하거나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레이저로 각인을 하는 공정</a:t>
            </a: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반도체의 외관의 장비 혹은 사람의 육안으로 확인하여 이상 유무를 판단하는 공정</a:t>
            </a: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Packing 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출하를 위한 포장 공정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외관 검사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검사에서의 검출되는 대부분의 불량은 성능 검사나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과정에서 발생함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전공정에서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발생하는 대부분의 조립 불량은 성능 검사 과정에서 불량 처리됨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성능 검사에서 유발 되는 불량은 검사 과정에서 반도체의 접점에 해당하는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Ball/Land/Lead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전기 검사를 위한 접점을 접촉하는 단계에서 장비의 접촉 압력 오류로 인한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Ball/Land/Lead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파손이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공정의 경우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되는 문자의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오탈자나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Laser Marking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과정에서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Laser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출력 값 설정 실수로 인한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Wafer Damage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등이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 외 현장의 청정도 문제로 인한 오염이나 이물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이송 과정의 충격으로 인한 파손 등이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검사까지 이상 없이 공정을 거친 반도체는 기본적으로 사용이 가능한 제품으로 생산 현장에서는 외관 검사의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수율을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민감하게 관리함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현장의 인식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외관 검사의 수율 저하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생산성 악화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순익 저하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외관 검사 장비의 검사 알고리즘은 불량을 정확히 검출해야 하면서 정상을 불량으로 검출하는 일이 최소화 되도록 구성되어야 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13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서론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(Ball/Bump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검사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Gray Array Type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반도체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반도체와 기판의 접점이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구성된 반도체로 반도체의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하단면이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구성되어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BGA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통일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주요 검사 항목은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검사로 크게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검사로 구성되어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기본적으로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Missing Ball, Offset(Spec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상의 위치 대비 이동한 정도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), Width(Spec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대비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크기의 편차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구성됨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287336" y="3789040"/>
            <a:ext cx="83171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기본적으로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(Ball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Coplanarity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Substrate Warpage)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Height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구성됨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83768" y="2276872"/>
            <a:ext cx="1368152" cy="12241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117758" y="2780928"/>
            <a:ext cx="576064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771800" y="249289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68" idx="4"/>
          </p:cNvCxnSpPr>
          <p:nvPr/>
        </p:nvCxnSpPr>
        <p:spPr>
          <a:xfrm>
            <a:off x="3059832" y="2492896"/>
            <a:ext cx="0" cy="5760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8" idx="2"/>
            <a:endCxn id="68" idx="6"/>
          </p:cNvCxnSpPr>
          <p:nvPr/>
        </p:nvCxnSpPr>
        <p:spPr>
          <a:xfrm>
            <a:off x="2771800" y="2780928"/>
            <a:ext cx="57606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7" idx="4"/>
            <a:endCxn id="67" idx="0"/>
          </p:cNvCxnSpPr>
          <p:nvPr/>
        </p:nvCxnSpPr>
        <p:spPr>
          <a:xfrm flipV="1">
            <a:off x="3405790" y="2780928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7" idx="2"/>
            <a:endCxn id="67" idx="6"/>
          </p:cNvCxnSpPr>
          <p:nvPr/>
        </p:nvCxnSpPr>
        <p:spPr>
          <a:xfrm>
            <a:off x="3117758" y="306896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048871" y="2924944"/>
            <a:ext cx="356919" cy="0"/>
          </a:xfrm>
          <a:prstGeom prst="straightConnector1">
            <a:avLst/>
          </a:prstGeom>
          <a:ln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178805" y="2780928"/>
            <a:ext cx="0" cy="288032"/>
          </a:xfrm>
          <a:prstGeom prst="straightConnector1">
            <a:avLst/>
          </a:prstGeom>
          <a:ln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448433" y="2276872"/>
            <a:ext cx="1368152" cy="12241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4847730" y="2654698"/>
            <a:ext cx="460851" cy="4608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794391" y="260090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597017" y="3510608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&lt; Ball Offset &gt;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4560878" y="3501008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&lt; Ball Width &gt;</a:t>
            </a:r>
            <a:endParaRPr lang="ko-KR" altLang="en-US" sz="1100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" y="4581128"/>
            <a:ext cx="7190079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BGA(Ball Grid Array) Package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351"/>
            <a:ext cx="1575056" cy="7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77" idx="2"/>
            <a:endCxn id="77" idx="6"/>
          </p:cNvCxnSpPr>
          <p:nvPr/>
        </p:nvCxnSpPr>
        <p:spPr>
          <a:xfrm>
            <a:off x="4794391" y="288894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서론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이슈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현재 검사 과정에서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칩을 장착하기 위한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Substrate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외력에 의한 파손을 검출해야 하는 이슈가 있으나 기존의 검사 항목으로 대응이 불가능함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(Flip Chip):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 칩을 회로 기판에 부착시킬 때 금속 리드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와이어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 같은 추가적인 연결구조나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볼그리드어레이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(BGA)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 같은 중간 매체를 사용하지 않고 칩 아랫면의 전극 패턴을 이용해 그대로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융착시키는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방식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패키지가 칩 크기와 같아 소형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경량화에 유리하고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전극간 거리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피치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훨씬 미세하게 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일명 선 없는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(leadless)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반도체라고 부른다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TTA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정보통신용어사전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7961"/>
            <a:ext cx="17430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84623"/>
            <a:ext cx="18192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287335" y="4581128"/>
            <a:ext cx="83171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위 영상의 중앙에 위치한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외력에 의해 파손된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돌기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눌림 불량임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Width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가능할 것으로 판단되나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Substrate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원활한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융착을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위해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코이닝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(Coining)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공정을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거치면서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상단면이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평평해 지면서 이 면이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높이에 따라 면적이 달라지게 되어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Width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검출이 불가능함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Coining 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들이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Substrate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잘 안착되게 하기 위해 압착하여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상단을 평평하게 만들어주는 공정으로 전체적인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평탄도를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높이는 공정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282071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정상 이미지와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불량 이미지 비교 방식으로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3622835"/>
            <a:ext cx="834376" cy="742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622835"/>
            <a:ext cx="801241" cy="772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039" y="3610380"/>
            <a:ext cx="805977" cy="8627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24" y="3594424"/>
            <a:ext cx="786979" cy="8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1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 시도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95375"/>
            <a:ext cx="2417762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9131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050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131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9131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20541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7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5050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7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5050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20541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8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20541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3"/>
          <p:cNvSpPr txBox="1">
            <a:spLocks noChangeArrowheads="1"/>
          </p:cNvSpPr>
          <p:nvPr/>
        </p:nvSpPr>
        <p:spPr bwMode="auto">
          <a:xfrm>
            <a:off x="6280150" y="842963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실제 불량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6280150" y="3573463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과검출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8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39" y="284890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9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1"/>
          <p:cNvSpPr txBox="1">
            <a:spLocks noChangeArrowheads="1"/>
          </p:cNvSpPr>
          <p:nvPr/>
        </p:nvSpPr>
        <p:spPr bwMode="auto">
          <a:xfrm>
            <a:off x="3224102" y="3876022"/>
            <a:ext cx="1423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타원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2"/>
          <p:cNvSpPr txBox="1">
            <a:spLocks noChangeArrowheads="1"/>
          </p:cNvSpPr>
          <p:nvPr/>
        </p:nvSpPr>
        <p:spPr bwMode="auto">
          <a:xfrm>
            <a:off x="3192463" y="2192338"/>
            <a:ext cx="1423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돌기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48287" y="4442140"/>
            <a:ext cx="4755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기존의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2D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검사가 아닌 이물을 검사하기 위한 검사 알고리즘으로 검출을 시도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영역을 약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 Pixel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늘린 마스크 영역을 만들고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Mask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영역을 약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 Pixel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늘린 영역의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Mask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영역을 제외하여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 Pixel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형태의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Mask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영역에서 백색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Object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검출 시도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우측과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같이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코이닝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후 타원의 형태를 보이는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인해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다발함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1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 개발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11560" y="4356000"/>
            <a:ext cx="3741738" cy="1665288"/>
            <a:chOff x="5438775" y="2578100"/>
            <a:chExt cx="3741738" cy="1665288"/>
          </a:xfrm>
        </p:grpSpPr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0650939"/>
                </p:ext>
              </p:extLst>
            </p:nvPr>
          </p:nvGraphicFramePr>
          <p:xfrm>
            <a:off x="6331522" y="2755211"/>
            <a:ext cx="2520000" cy="135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64400" y="3967163"/>
              <a:ext cx="7191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타원</a:t>
              </a:r>
            </a:p>
          </p:txBody>
        </p:sp>
        <p:pic>
          <p:nvPicPr>
            <p:cNvPr id="9" name="그림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775" y="2952750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6227763" y="2578100"/>
              <a:ext cx="719137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Px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8604250" y="3683000"/>
              <a:ext cx="5762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Angle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148064" y="4284563"/>
            <a:ext cx="3749675" cy="1736725"/>
            <a:chOff x="5438775" y="4252913"/>
            <a:chExt cx="3749675" cy="1736725"/>
          </a:xfrm>
        </p:grpSpPr>
        <p:graphicFrame>
          <p:nvGraphicFramePr>
            <p:cNvPr id="5" name="차트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1616789"/>
                </p:ext>
              </p:extLst>
            </p:nvPr>
          </p:nvGraphicFramePr>
          <p:xfrm>
            <a:off x="6331522" y="4449709"/>
            <a:ext cx="2520000" cy="135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7264400" y="5711825"/>
              <a:ext cx="7191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불량</a:t>
              </a:r>
            </a:p>
          </p:txBody>
        </p:sp>
        <p:pic>
          <p:nvPicPr>
            <p:cNvPr id="10" name="그림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775" y="4648200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6227763" y="4252913"/>
              <a:ext cx="7207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Px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8613775" y="5376863"/>
              <a:ext cx="5746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Angle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148064" y="2434977"/>
            <a:ext cx="3754437" cy="1706562"/>
            <a:chOff x="5434013" y="874713"/>
            <a:chExt cx="3754437" cy="1706562"/>
          </a:xfrm>
        </p:grpSpPr>
        <p:graphicFrame>
          <p:nvGraphicFramePr>
            <p:cNvPr id="3" name="차트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53262104"/>
                </p:ext>
              </p:extLst>
            </p:nvPr>
          </p:nvGraphicFramePr>
          <p:xfrm>
            <a:off x="6331522" y="1069984"/>
            <a:ext cx="2520000" cy="13517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7264400" y="2305050"/>
              <a:ext cx="7191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원</a:t>
              </a: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21413" y="874713"/>
              <a:ext cx="7207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Px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8613775" y="1989138"/>
              <a:ext cx="5746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Angle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" name="그림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013" y="1268413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0" y="2795017"/>
            <a:ext cx="1228897" cy="117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8144" r="9048" b="8100"/>
          <a:stretch/>
        </p:blipFill>
        <p:spPr bwMode="auto">
          <a:xfrm>
            <a:off x="2839046" y="2799487"/>
            <a:ext cx="1228898" cy="117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경우 외곽 경계 부분에서 급격한 변화가 있다는 부분에 착안하여 관련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획득 후 분석 진행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중심을 기준으로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등간격으로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개의 경계를 검출하여 중심과의 거리를 확인함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아래와 같이 일반적인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경우 수평에 가까운 그래프를 확인할 수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타원형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모두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Pixel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이상의 변화가 확인되나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급격한 변화가 관찰되어 이 특성을 이용한 검사 항목 개발을 진행함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2267744" y="3205175"/>
            <a:ext cx="529010" cy="36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7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3728" y="2564904"/>
                <a:ext cx="3438121" cy="546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+1]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𝐴𝑣𝑒𝑟𝑎𝑔𝑒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𝐷𝑖𝑠𝑡𝑎𝑛𝑐𝑒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100%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4904"/>
                <a:ext cx="3438121" cy="546688"/>
              </a:xfrm>
              <a:prstGeom prst="rect">
                <a:avLst/>
              </a:prstGeom>
              <a:blipFill rotWithShape="1">
                <a:blip r:embed="rId2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 개발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중심과의 거리와 인접한 경계 지점의 중심과의 거리의 편차를 계산한 후 전체 거리의 평균에 대한 비율로 계산하는 알고리즘을 개발</a:t>
            </a:r>
            <a:r>
              <a:rPr lang="en-US" altLang="ko-KR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&lt;=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Distanace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대한 그림 추가 필요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1-2, 2-3, 3-4~~31-32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편차를 계산하고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번째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연속성을 고려하여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32-1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계산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실제 수식은 하단의 수식 참조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계산된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중에서 최대 값을 추출하여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대표 값으로 지정 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7337" y="3429000"/>
            <a:ext cx="831711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알고리즘 개발 완료 후 불량 검출을 위한 적절한 검사 기준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(Inspection Spec)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찾기 위한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Test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진행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확보한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Unit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없이 최대한 불량을 검출할 수 있는 검사 기준을 탐색함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개수는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7170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중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은 모두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&lt;=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위 수식에 따른 대표 불량 그래프 추가</a:t>
            </a:r>
            <a:endParaRPr lang="en-US" altLang="ko-KR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Test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진행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&lt;= (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뒷장의 표와 합쳐는 것이 좋을 듯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.) 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15%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이와는 별개로 이물로 인한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추가됨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8%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205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164288" y="2060848"/>
            <a:ext cx="1152128" cy="1368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740352" y="2060848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740352" y="2132856"/>
            <a:ext cx="28803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6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 개발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현황 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이미지와 동일하게 검출 이미지만 표시하는 것이 좋을 듯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40768"/>
            <a:ext cx="77533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6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결론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알고리즘과 비교하여 낳아진 점을 수치화 값을 적어주는 것이 좋을 듯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가까운 수준으로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불량을 검출하기 위해서는 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수준이 적당한 것으로 보임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79438" lvl="1" indent="-17938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그러나 이 경우 현재 불량 시료에도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미검출이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포함되어 있어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이는 최종 해결책은 아닌 것으로 판단됨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우선 해당 검사 기능을 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10%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현장에 적용하여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과검률과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미검률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확인이 진행 되어야 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추후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Deep Learning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도입하여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검출력을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개선할 수 있는 방안을 준비할 필요가 있어 보임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0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1074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반도체 검사 장비에서 Bump 돌기/눌림 검출력 개선 경계부 변화량을 이용한 BGA 반도체 Bump의 돌기 및 눌림 불량 검사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검사 장비에서 Bump 돌기/눌림 검출력 개선</dc:title>
  <dc:creator>kircheis</dc:creator>
  <cp:lastModifiedBy>kircheis</cp:lastModifiedBy>
  <cp:revision>20</cp:revision>
  <dcterms:created xsi:type="dcterms:W3CDTF">2021-11-13T06:04:04Z</dcterms:created>
  <dcterms:modified xsi:type="dcterms:W3CDTF">2021-11-24T09:42:50Z</dcterms:modified>
</cp:coreProperties>
</file>