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37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0000FF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2" d="100"/>
          <a:sy n="112" d="100"/>
        </p:scale>
        <p:origin x="-1500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Pseudo Color 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Sheet1!$B$6:$B$10</c:f>
              <c:strCache>
                <c:ptCount val="5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</c:strCache>
            </c:strRef>
          </c:xVal>
          <c:yVal>
            <c:numRef>
              <c:f>Sheet1!$C$6:$C$10</c:f>
              <c:numCache>
                <c:formatCode>0.0%</c:formatCode>
                <c:ptCount val="5"/>
                <c:pt idx="0">
                  <c:v>0.86538499999999996</c:v>
                </c:pt>
                <c:pt idx="1">
                  <c:v>0.86858999999999997</c:v>
                </c:pt>
                <c:pt idx="2">
                  <c:v>0.87820500000000001</c:v>
                </c:pt>
                <c:pt idx="3">
                  <c:v>0.86217900000000003</c:v>
                </c:pt>
                <c:pt idx="4">
                  <c:v>0.85897400000000002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2F-437F-A48E-7A1CF7EE9A92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Real Color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Sheet1!$B$6:$B$10</c:f>
              <c:strCache>
                <c:ptCount val="5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</c:strCache>
            </c:strRef>
          </c:xVal>
          <c:yVal>
            <c:numRef>
              <c:f>Sheet1!$D$6:$D$10</c:f>
              <c:numCache>
                <c:formatCode>0.0%</c:formatCode>
                <c:ptCount val="5"/>
                <c:pt idx="0">
                  <c:v>0.836538</c:v>
                </c:pt>
                <c:pt idx="1">
                  <c:v>0.86217900000000003</c:v>
                </c:pt>
                <c:pt idx="2">
                  <c:v>0.836538</c:v>
                </c:pt>
                <c:pt idx="3">
                  <c:v>0.83333299999999999</c:v>
                </c:pt>
                <c:pt idx="4">
                  <c:v>0.836538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2F-437F-A48E-7A1CF7EE9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26880"/>
        <c:axId val="217513984"/>
      </c:scatterChart>
      <c:valAx>
        <c:axId val="21282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7513984"/>
        <c:crosses val="autoZero"/>
        <c:crossBetween val="midCat"/>
      </c:valAx>
      <c:valAx>
        <c:axId val="217513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826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11.  27.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분류기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사항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38862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Pseudo Color Type2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Real Color</a:t>
            </a:r>
            <a:r>
              <a:rPr lang="ko-KR" altLang="en-US" sz="2000" b="1" dirty="0">
                <a:latin typeface="+mn-ea"/>
              </a:rPr>
              <a:t>의 반복성 </a:t>
            </a:r>
            <a:r>
              <a:rPr lang="en-US" altLang="ko-KR" sz="2000" b="1" dirty="0">
                <a:latin typeface="+mn-ea"/>
              </a:rPr>
              <a:t>Test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ResNet</a:t>
            </a:r>
            <a:r>
              <a:rPr lang="ko-KR" altLang="en-US" sz="1200" dirty="0">
                <a:latin typeface="+mn-ea"/>
              </a:rPr>
              <a:t>의 특성 상 난수에 의한 계산과정이 존재하여 </a:t>
            </a:r>
            <a:r>
              <a:rPr lang="en-US" altLang="ko-KR" sz="1200" dirty="0">
                <a:latin typeface="+mn-ea"/>
              </a:rPr>
              <a:t>Pseudo Color Type 2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Real Color </a:t>
            </a:r>
            <a:r>
              <a:rPr lang="ko-KR" altLang="en-US" sz="1200" dirty="0">
                <a:latin typeface="+mn-ea"/>
              </a:rPr>
              <a:t>영상에 대해 각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회 씩 반복 검증 진행</a:t>
            </a:r>
            <a:r>
              <a:rPr lang="en-US" altLang="ko-KR" sz="1200" dirty="0">
                <a:latin typeface="+mn-ea"/>
              </a:rPr>
              <a:t>. (ResNet-18)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5</a:t>
            </a:r>
            <a:r>
              <a:rPr lang="ko-KR" altLang="en-US" sz="1200" dirty="0">
                <a:latin typeface="+mn-ea"/>
              </a:rPr>
              <a:t>회 반복 </a:t>
            </a:r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 결과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Max </a:t>
            </a:r>
            <a:r>
              <a:rPr lang="ko-KR" altLang="en-US" sz="1200" dirty="0">
                <a:latin typeface="+mn-ea"/>
              </a:rPr>
              <a:t>값이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 영상의 </a:t>
            </a:r>
            <a:r>
              <a:rPr lang="en-US" altLang="ko-KR" sz="1200" dirty="0">
                <a:latin typeface="+mn-ea"/>
              </a:rPr>
              <a:t>Min</a:t>
            </a:r>
            <a:r>
              <a:rPr lang="ko-KR" altLang="en-US" sz="1200" dirty="0">
                <a:latin typeface="+mn-ea"/>
              </a:rPr>
              <a:t>과 유사하며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 </a:t>
            </a:r>
            <a:r>
              <a:rPr lang="en-US" altLang="ko-KR" sz="1200" dirty="0">
                <a:latin typeface="+mn-ea"/>
              </a:rPr>
              <a:t>2.6%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개선효과를 확인하였음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64BE8DDA-8040-48A4-96D7-1E7871FA6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83946"/>
              </p:ext>
            </p:extLst>
          </p:nvPr>
        </p:nvGraphicFramePr>
        <p:xfrm>
          <a:off x="611560" y="2276871"/>
          <a:ext cx="2736303" cy="2664297"/>
        </p:xfrm>
        <a:graphic>
          <a:graphicData uri="http://schemas.openxmlformats.org/drawingml/2006/table">
            <a:tbl>
              <a:tblPr/>
              <a:tblGrid>
                <a:gridCol w="769585">
                  <a:extLst>
                    <a:ext uri="{9D8B030D-6E8A-4147-A177-3AD203B41FA5}">
                      <a16:colId xmlns="" xmlns:a16="http://schemas.microsoft.com/office/drawing/2014/main" val="375896955"/>
                    </a:ext>
                  </a:extLst>
                </a:gridCol>
                <a:gridCol w="1102623">
                  <a:extLst>
                    <a:ext uri="{9D8B030D-6E8A-4147-A177-3AD203B41FA5}">
                      <a16:colId xmlns="" xmlns:a16="http://schemas.microsoft.com/office/drawing/2014/main" val="1721767586"/>
                    </a:ext>
                  </a:extLst>
                </a:gridCol>
                <a:gridCol w="864095">
                  <a:extLst>
                    <a:ext uri="{9D8B030D-6E8A-4147-A177-3AD203B41FA5}">
                      <a16:colId xmlns="" xmlns:a16="http://schemas.microsoft.com/office/drawing/2014/main" val="3757331587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 Color2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 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417029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851018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18648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027492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513359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690668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9109484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744553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052342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="" xmlns:a16="http://schemas.microsoft.com/office/drawing/2014/main" id="{D8141E71-F10B-4CDA-B37A-A7818CD13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191483"/>
              </p:ext>
            </p:extLst>
          </p:nvPr>
        </p:nvGraphicFramePr>
        <p:xfrm>
          <a:off x="3510139" y="2276871"/>
          <a:ext cx="4572000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61672B-C077-462E-A47B-9A014CDBA465}"/>
              </a:ext>
            </a:extLst>
          </p:cNvPr>
          <p:cNvSpPr txBox="1"/>
          <p:nvPr/>
        </p:nvSpPr>
        <p:spPr>
          <a:xfrm>
            <a:off x="299927" y="5012292"/>
            <a:ext cx="8706254" cy="12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18732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또한 </a:t>
            </a:r>
            <a:r>
              <a:rPr lang="en-US" altLang="ko-KR" sz="1200" dirty="0">
                <a:latin typeface="+mn-ea"/>
              </a:rPr>
              <a:t>Pseudo Color</a:t>
            </a:r>
            <a:r>
              <a:rPr lang="ko-KR" altLang="en-US" sz="1200" dirty="0">
                <a:latin typeface="+mn-ea"/>
              </a:rPr>
              <a:t>를 생성하는데 사용한 </a:t>
            </a:r>
            <a:r>
              <a:rPr lang="en-US" altLang="ko-KR" sz="1200" dirty="0">
                <a:latin typeface="+mn-ea"/>
              </a:rPr>
              <a:t>Gray Image</a:t>
            </a:r>
            <a:r>
              <a:rPr lang="ko-KR" altLang="en-US" sz="1200" dirty="0">
                <a:latin typeface="+mn-ea"/>
              </a:rPr>
              <a:t>에 대한 정확성 </a:t>
            </a:r>
            <a:r>
              <a:rPr lang="en-US" altLang="ko-KR" sz="1200" dirty="0">
                <a:latin typeface="+mn-ea"/>
              </a:rPr>
              <a:t>Test </a:t>
            </a:r>
            <a:r>
              <a:rPr lang="ko-KR" altLang="en-US" sz="1200" dirty="0">
                <a:latin typeface="+mn-ea"/>
              </a:rPr>
              <a:t>를 각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회 씩 진행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09638" lvl="1" indent="-182563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dirty="0">
                <a:latin typeface="+mn-ea"/>
              </a:rPr>
              <a:t> 경사 조명 영상 </a:t>
            </a:r>
            <a:r>
              <a:rPr lang="en-US" altLang="ko-KR" sz="1200" dirty="0">
                <a:latin typeface="+mn-ea"/>
              </a:rPr>
              <a:t>: 1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85.9%, 2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83.3%, 3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85.3%</a:t>
            </a:r>
          </a:p>
          <a:p>
            <a:pPr marL="909638" lvl="1" indent="-182563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동축</a:t>
            </a:r>
            <a:r>
              <a:rPr lang="ko-KR" altLang="en-US" sz="1200" dirty="0">
                <a:latin typeface="+mn-ea"/>
              </a:rPr>
              <a:t> 조명 영상 </a:t>
            </a:r>
            <a:r>
              <a:rPr lang="en-US" altLang="ko-KR" sz="1200" dirty="0">
                <a:latin typeface="+mn-ea"/>
              </a:rPr>
              <a:t>: 1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76.6%, 2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74.7%, 3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72.8%</a:t>
            </a:r>
          </a:p>
          <a:p>
            <a:pPr marL="909638" lvl="1" indent="-182563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Real Color</a:t>
            </a:r>
            <a:r>
              <a:rPr lang="ko-KR" altLang="en-US" sz="1200" dirty="0">
                <a:latin typeface="+mn-ea"/>
              </a:rPr>
              <a:t>나 </a:t>
            </a:r>
            <a:r>
              <a:rPr lang="en-US" altLang="ko-KR" sz="1200" dirty="0">
                <a:latin typeface="+mn-ea"/>
              </a:rPr>
              <a:t>Gray </a:t>
            </a:r>
            <a:r>
              <a:rPr lang="ko-KR" altLang="en-US" sz="1200" dirty="0">
                <a:latin typeface="+mn-ea"/>
              </a:rPr>
              <a:t>대비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방식의 정확률이 높음을 확인함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예정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최종 </a:t>
            </a:r>
            <a:r>
              <a:rPr lang="ko-KR" altLang="en-US" sz="1200" dirty="0" smtClean="0">
                <a:latin typeface="+mn-ea"/>
              </a:rPr>
              <a:t>발표 </a:t>
            </a:r>
            <a:r>
              <a:rPr lang="ko-KR" altLang="en-US" sz="1200" dirty="0">
                <a:latin typeface="+mn-ea"/>
              </a:rPr>
              <a:t>자료 준비 </a:t>
            </a:r>
            <a:r>
              <a:rPr lang="ko-KR" altLang="en-US" sz="1200" dirty="0" smtClean="0">
                <a:latin typeface="+mn-ea"/>
              </a:rPr>
              <a:t>및 논문 형식 자료 작성 예정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19402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trike="sngStrik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strike="sngStrike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542ED21-8643-413A-950F-FAA0E92A4611}"/>
              </a:ext>
            </a:extLst>
          </p:cNvPr>
          <p:cNvCxnSpPr/>
          <p:nvPr/>
        </p:nvCxnSpPr>
        <p:spPr>
          <a:xfrm>
            <a:off x="2177980" y="4941168"/>
            <a:ext cx="56343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6786</TotalTime>
  <Words>298</Words>
  <Application>Microsoft Office PowerPoint</Application>
  <PresentationFormat>화면 슬라이드 쇼(4:3)</PresentationFormat>
  <Paragraphs>81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389</cp:revision>
  <cp:lastPrinted>2019-09-16T00:28:29Z</cp:lastPrinted>
  <dcterms:created xsi:type="dcterms:W3CDTF">2017-03-29T07:13:25Z</dcterms:created>
  <dcterms:modified xsi:type="dcterms:W3CDTF">2021-12-02T00:32:40Z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