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58" r:id="rId4"/>
    <p:sldId id="260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5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8528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183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429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1058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6042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test_shell.py/" TargetMode="External"/><Relationship Id="rId3" Type="http://schemas.openxmlformats.org/officeDocument/2006/relationships/hyperlink" Target="http://test_read.py/" TargetMode="External"/><Relationship Id="rId7" Type="http://schemas.openxmlformats.org/officeDocument/2006/relationships/hyperlink" Target="http://test_buffer.py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test_buffet.py/" TargetMode="External"/><Relationship Id="rId5" Type="http://schemas.openxmlformats.org/officeDocument/2006/relationships/hyperlink" Target="http://test_ssd_erase.py/" TargetMode="External"/><Relationship Id="rId4" Type="http://schemas.openxmlformats.org/officeDocument/2006/relationships/hyperlink" Target="http://test_ssd_write.py/" TargetMode="External"/><Relationship Id="rId9" Type="http://schemas.openxmlformats.org/officeDocument/2006/relationships/hyperlink" Target="http://test_logger.py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19353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329658" y="1098330"/>
            <a:ext cx="205056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객체 관리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34" y="2985459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D0DAAB-BA57-4987-B174-BC8A69807074}"/>
              </a:ext>
            </a:extLst>
          </p:cNvPr>
          <p:cNvSpPr/>
          <p:nvPr/>
        </p:nvSpPr>
        <p:spPr>
          <a:xfrm>
            <a:off x="115410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67ACBB-4384-451B-9B92-17D34E8ED48C}"/>
              </a:ext>
            </a:extLst>
          </p:cNvPr>
          <p:cNvSpPr txBox="1"/>
          <p:nvPr/>
        </p:nvSpPr>
        <p:spPr>
          <a:xfrm>
            <a:off x="251531" y="1098330"/>
            <a:ext cx="394370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Output File Management]</a:t>
            </a:r>
            <a:endParaRPr lang="ko-KR" altLang="en-US" sz="2000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DABD89D-0EC1-46F2-8ED5-1ED001073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533" y="3020897"/>
            <a:ext cx="3204723" cy="34415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5C44C8-37E3-4ABB-90FC-5CF7A42098DB}"/>
              </a:ext>
            </a:extLst>
          </p:cNvPr>
          <p:cNvSpPr txBox="1"/>
          <p:nvPr/>
        </p:nvSpPr>
        <p:spPr>
          <a:xfrm>
            <a:off x="328915" y="1527185"/>
            <a:ext cx="5118709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File Management - Decorator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별도의 파일 객체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Decorator </a:t>
            </a:r>
            <a:r>
              <a:rPr lang="ko-KR" altLang="en-US" dirty="0"/>
              <a:t>패턴을 적용하여 추상화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기능이 추가된 객체 필요 시 기존 코드 수정 없이 확장 용이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실행 시점에 교체 가능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6D79C-2F13-401E-9602-B04457FB4786}"/>
              </a:ext>
            </a:extLst>
          </p:cNvPr>
          <p:cNvSpPr txBox="1"/>
          <p:nvPr/>
        </p:nvSpPr>
        <p:spPr>
          <a:xfrm>
            <a:off x="6373768" y="1508822"/>
            <a:ext cx="4301177" cy="10680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SSD Class - Singleton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전역 객체 관리를 통한 시스템 자원 관리 효율화 </a:t>
            </a:r>
            <a:br>
              <a:rPr lang="en-US" altLang="ko-KR" dirty="0"/>
            </a:br>
            <a:r>
              <a:rPr lang="en-US" altLang="ko-KR" dirty="0"/>
              <a:t>    - SSD </a:t>
            </a:r>
            <a:r>
              <a:rPr lang="ko-KR" altLang="en-US" dirty="0"/>
              <a:t>상태 공유 및 자원 관리 가능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669B34-FDF0-4FA9-9F8A-4762361E8E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9898" y="4548081"/>
            <a:ext cx="4674746" cy="12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Results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054DAA-B36D-4146-9657-C75F9E867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420" y="2134059"/>
            <a:ext cx="10341820" cy="4362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1E3469-18DF-41EC-A4B1-F8E7E86BE6B8}"/>
              </a:ext>
            </a:extLst>
          </p:cNvPr>
          <p:cNvSpPr txBox="1"/>
          <p:nvPr/>
        </p:nvSpPr>
        <p:spPr>
          <a:xfrm>
            <a:off x="807869" y="1110984"/>
            <a:ext cx="4275529" cy="8720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Test Passed : 100%(901</a:t>
            </a:r>
            <a:r>
              <a:rPr lang="ko-KR" altLang="en-US" sz="1800" dirty="0"/>
              <a:t>개 </a:t>
            </a:r>
            <a:r>
              <a:rPr lang="en-US" altLang="ko-KR" sz="1800" dirty="0"/>
              <a:t>Test Case)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- Coverage : 93%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11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TC</a:t>
            </a:r>
            <a:r>
              <a:rPr lang="ko-KR" altLang="en-US" dirty="0"/>
              <a:t> </a:t>
            </a:r>
            <a:r>
              <a:rPr lang="en-US" dirty="0"/>
              <a:t>Coverage</a:t>
            </a:r>
            <a:endParaRPr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F61E90F-3266-4C22-B6DE-02FF39545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5587"/>
              </p:ext>
            </p:extLst>
          </p:nvPr>
        </p:nvGraphicFramePr>
        <p:xfrm>
          <a:off x="711694" y="1793289"/>
          <a:ext cx="10892900" cy="4800707"/>
        </p:xfrm>
        <a:graphic>
          <a:graphicData uri="http://schemas.openxmlformats.org/drawingml/2006/table">
            <a:tbl>
              <a:tblPr/>
              <a:tblGrid>
                <a:gridCol w="1143011">
                  <a:extLst>
                    <a:ext uri="{9D8B030D-6E8A-4147-A177-3AD203B41FA5}">
                      <a16:colId xmlns:a16="http://schemas.microsoft.com/office/drawing/2014/main" val="2730610501"/>
                    </a:ext>
                  </a:extLst>
                </a:gridCol>
                <a:gridCol w="320043">
                  <a:extLst>
                    <a:ext uri="{9D8B030D-6E8A-4147-A177-3AD203B41FA5}">
                      <a16:colId xmlns:a16="http://schemas.microsoft.com/office/drawing/2014/main" val="1394275485"/>
                    </a:ext>
                  </a:extLst>
                </a:gridCol>
                <a:gridCol w="951672">
                  <a:extLst>
                    <a:ext uri="{9D8B030D-6E8A-4147-A177-3AD203B41FA5}">
                      <a16:colId xmlns:a16="http://schemas.microsoft.com/office/drawing/2014/main" val="3893740534"/>
                    </a:ext>
                  </a:extLst>
                </a:gridCol>
                <a:gridCol w="1846555">
                  <a:extLst>
                    <a:ext uri="{9D8B030D-6E8A-4147-A177-3AD203B41FA5}">
                      <a16:colId xmlns:a16="http://schemas.microsoft.com/office/drawing/2014/main" val="3394744860"/>
                    </a:ext>
                  </a:extLst>
                </a:gridCol>
                <a:gridCol w="1500326">
                  <a:extLst>
                    <a:ext uri="{9D8B030D-6E8A-4147-A177-3AD203B41FA5}">
                      <a16:colId xmlns:a16="http://schemas.microsoft.com/office/drawing/2014/main" val="3279069606"/>
                    </a:ext>
                  </a:extLst>
                </a:gridCol>
                <a:gridCol w="3988282">
                  <a:extLst>
                    <a:ext uri="{9D8B030D-6E8A-4147-A177-3AD203B41FA5}">
                      <a16:colId xmlns:a16="http://schemas.microsoft.com/office/drawing/2014/main" val="3402539213"/>
                    </a:ext>
                  </a:extLst>
                </a:gridCol>
                <a:gridCol w="1143011">
                  <a:extLst>
                    <a:ext uri="{9D8B030D-6E8A-4147-A177-3AD203B41FA5}">
                      <a16:colId xmlns:a16="http://schemas.microsoft.com/office/drawing/2014/main" val="2574566954"/>
                    </a:ext>
                  </a:extLst>
                </a:gridCol>
              </a:tblGrid>
              <a:tr h="236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Module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No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ko-KR" altLang="en-US" sz="1100" b="1" dirty="0">
                          <a:effectLst/>
                        </a:rPr>
                        <a:t>기능요구사항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TC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ko-KR" altLang="en-US" sz="110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Passed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42766"/>
                  </a:ext>
                </a:extLst>
              </a:tr>
              <a:tr h="243076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SSD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test_read.py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test_read_valid_value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5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47527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test_ssd_write.py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test_write_valid_address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6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8913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test_ssd_erase.py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test_erase_valid_range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6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6334320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test_flush_executes_and_clears_buffer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37388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Command Buffer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test_buffer.py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test_add_one_write_command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319301"/>
                  </a:ext>
                </a:extLst>
              </a:tr>
              <a:tr h="243076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en-US" sz="1100" b="1" dirty="0">
                          <a:effectLst/>
                        </a:rPr>
                        <a:t>Shell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72027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4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8296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Flush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test_shell_cmd_flush_success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515528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test_shell_erase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7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63592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10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Exit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test_shell_cmd_exit_success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5112539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11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Help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test_shell_cmd_help_success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666031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12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test_shell_cmd_fullwrite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598453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>
                          <a:effectLst/>
                        </a:rPr>
                        <a:t>13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FullRead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test_shell_cmd_fullread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79244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14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rtl="0" fontAlgn="ctr"/>
                      <a:r>
                        <a:rPr lang="en-US" sz="1100" dirty="0">
                          <a:effectLst/>
                        </a:rPr>
                        <a:t>Test Script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FullWriteAndReadCompare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test_shell_full_write_and_read_compare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4340762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15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PartialLBAWrite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test_shell_partial_lba_write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055235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16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WriteReadAging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test_shell_write_read_aging_with_real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69521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17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EraseAndWriteAging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 dirty="0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test_shell_erase_write_aging</a:t>
                      </a:r>
                      <a:endParaRPr lang="en-US" sz="1100" dirty="0"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910516"/>
                  </a:ext>
                </a:extLst>
              </a:tr>
              <a:tr h="243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18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Logger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test_logger.py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 err="1">
                          <a:effectLst/>
                        </a:rPr>
                        <a:t>test_logger_print_success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외 </a:t>
                      </a:r>
                      <a:r>
                        <a:rPr lang="en-US" altLang="ko-KR" sz="1100" dirty="0">
                          <a:effectLst/>
                        </a:rPr>
                        <a:t>8</a:t>
                      </a:r>
                      <a:r>
                        <a:rPr lang="ko-KR" altLang="en-US" sz="1100" dirty="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743499"/>
                  </a:ext>
                </a:extLst>
              </a:tr>
              <a:tr h="2363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ko-KR" sz="1100" dirty="0">
                          <a:effectLst/>
                        </a:rPr>
                        <a:t>19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effectLst/>
                        </a:rPr>
                        <a:t>Runner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test_shell.py</a:t>
                      </a:r>
                      <a:endParaRPr lang="en-US" sz="11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>
                          <a:effectLst/>
                        </a:rPr>
                        <a:t>test_shell_runner_with_testfile_valid_cmd </a:t>
                      </a:r>
                      <a:r>
                        <a:rPr lang="ko-KR" altLang="en-US" sz="1100">
                          <a:effectLst/>
                        </a:rPr>
                        <a:t>외 </a:t>
                      </a:r>
                      <a:r>
                        <a:rPr lang="en-US" altLang="ko-KR" sz="1100">
                          <a:effectLst/>
                        </a:rPr>
                        <a:t>2</a:t>
                      </a:r>
                      <a:r>
                        <a:rPr lang="ko-KR" altLang="en-US" sz="1100">
                          <a:effectLst/>
                        </a:rPr>
                        <a:t>개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solidFill>
                            <a:srgbClr val="0000FF"/>
                          </a:solidFill>
                          <a:effectLst/>
                        </a:rPr>
                        <a:t>O</a:t>
                      </a:r>
                    </a:p>
                  </a:txBody>
                  <a:tcPr marL="17892" marR="17892" marT="11928" marB="11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1925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FEABED7-8D4E-4BF0-B71F-1507502D22E1}"/>
              </a:ext>
            </a:extLst>
          </p:cNvPr>
          <p:cNvSpPr txBox="1"/>
          <p:nvPr/>
        </p:nvSpPr>
        <p:spPr>
          <a:xfrm>
            <a:off x="711694" y="1117546"/>
            <a:ext cx="5622052" cy="4560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- </a:t>
            </a:r>
            <a:r>
              <a:rPr lang="ko-KR" altLang="en-US" sz="1800" dirty="0"/>
              <a:t>각 요구사항 별 최소 </a:t>
            </a:r>
            <a:r>
              <a:rPr lang="en-US" altLang="ko-KR" sz="1800" dirty="0"/>
              <a:t>1</a:t>
            </a:r>
            <a:r>
              <a:rPr lang="ko-KR" altLang="en-US" sz="1800" dirty="0"/>
              <a:t>개 이상 </a:t>
            </a:r>
            <a:r>
              <a:rPr lang="en-US" altLang="ko-KR" sz="1800" dirty="0"/>
              <a:t>TC </a:t>
            </a:r>
            <a:r>
              <a:rPr lang="ko-KR" altLang="en-US" sz="1800" dirty="0"/>
              <a:t>작성 및 통과 확인 </a:t>
            </a:r>
          </a:p>
        </p:txBody>
      </p:sp>
    </p:spTree>
    <p:extLst>
      <p:ext uri="{BB962C8B-B14F-4D97-AF65-F5344CB8AC3E}">
        <p14:creationId xmlns:p14="http://schemas.microsoft.com/office/powerpoint/2010/main" val="192142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Retrospective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AEA97D-0BB9-4BED-872E-56AECF8AF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709096"/>
              </p:ext>
            </p:extLst>
          </p:nvPr>
        </p:nvGraphicFramePr>
        <p:xfrm>
          <a:off x="605980" y="1109709"/>
          <a:ext cx="10747820" cy="5438147"/>
        </p:xfrm>
        <a:graphic>
          <a:graphicData uri="http://schemas.openxmlformats.org/drawingml/2006/table">
            <a:tbl>
              <a:tblPr/>
              <a:tblGrid>
                <a:gridCol w="899400">
                  <a:extLst>
                    <a:ext uri="{9D8B030D-6E8A-4147-A177-3AD203B41FA5}">
                      <a16:colId xmlns:a16="http://schemas.microsoft.com/office/drawing/2014/main" val="2965492272"/>
                    </a:ext>
                  </a:extLst>
                </a:gridCol>
                <a:gridCol w="9848420">
                  <a:extLst>
                    <a:ext uri="{9D8B030D-6E8A-4147-A177-3AD203B41FA5}">
                      <a16:colId xmlns:a16="http://schemas.microsoft.com/office/drawing/2014/main" val="3593376424"/>
                    </a:ext>
                  </a:extLst>
                </a:gridCol>
              </a:tblGrid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b="1" dirty="0">
                          <a:effectLst/>
                        </a:rPr>
                        <a:t>이름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>
                          <a:effectLst/>
                        </a:rPr>
                        <a:t>소감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4210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이장희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현업에서 즉시 활용 가능</a:t>
                      </a:r>
                      <a:r>
                        <a:rPr lang="ko-KR" altLang="en-US" sz="1300" dirty="0">
                          <a:effectLst/>
                        </a:rPr>
                        <a:t>한 유용한 과정이라고 생각됩니다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팀 과제를 통해 배운 내용을 실습해 볼 수 있어서 학습한 내용을 체득하는데 무척 도움이 되었습니다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다양한 사업부의 개발자분들과 교류할 수 있는 기회를 갖는 것도 좋은 경험이 되었습니다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56293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박윤상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"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같이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"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개발하는 프로젝트</a:t>
                      </a:r>
                      <a:r>
                        <a:rPr lang="ko-KR" altLang="en-US" sz="1300" dirty="0">
                          <a:effectLst/>
                        </a:rPr>
                        <a:t>를 풍부한 </a:t>
                      </a:r>
                      <a:r>
                        <a:rPr lang="en-US" altLang="ko-KR" sz="1300" dirty="0">
                          <a:effectLst/>
                        </a:rPr>
                        <a:t>SW </a:t>
                      </a:r>
                      <a:r>
                        <a:rPr lang="ko-KR" altLang="en-US" sz="1300" dirty="0">
                          <a:effectLst/>
                        </a:rPr>
                        <a:t>개발 경험을 지닌 팀원분과 함께할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 err="1">
                          <a:effectLst/>
                        </a:rPr>
                        <a:t>클린</a:t>
                      </a:r>
                      <a:r>
                        <a:rPr lang="ko-KR" altLang="en-US" sz="1300" dirty="0">
                          <a:effectLst/>
                        </a:rPr>
                        <a:t> 코드</a:t>
                      </a:r>
                      <a:r>
                        <a:rPr lang="en-US" altLang="ko-KR" sz="1300" dirty="0">
                          <a:effectLst/>
                        </a:rPr>
                        <a:t>, TDD </a:t>
                      </a:r>
                      <a:r>
                        <a:rPr lang="ko-KR" altLang="en-US" sz="1300" dirty="0">
                          <a:effectLst/>
                        </a:rPr>
                        <a:t>와 특히 </a:t>
                      </a:r>
                      <a:r>
                        <a:rPr lang="en-US" altLang="ko-KR" sz="1300" dirty="0">
                          <a:effectLst/>
                        </a:rPr>
                        <a:t>git </a:t>
                      </a:r>
                      <a:r>
                        <a:rPr lang="ko-KR" altLang="en-US" sz="1300" dirty="0">
                          <a:effectLst/>
                        </a:rPr>
                        <a:t>활용법에 대해 많이 배우고 성장하였습니다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현업에 큰 도움이 될 듯해요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0564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최동희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생각보다 과제가 난이도가 있어서 쉽지 않았지만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다같이 열심히</a:t>
                      </a:r>
                      <a:r>
                        <a:rPr lang="ko-KR" altLang="en-US" sz="1300" dirty="0">
                          <a:effectLst/>
                        </a:rPr>
                        <a:t> 버그 잡고 리뷰하고 테스트 돌려서 잘 마무리할 수 있었던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786971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>
                          <a:effectLst/>
                        </a:rPr>
                        <a:t>최도현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프로젝트 하나를 밀도 있게 진행하면서 많이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체화</a:t>
                      </a:r>
                      <a:r>
                        <a:rPr lang="ko-KR" altLang="en-US" sz="1300" dirty="0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할 수 있는 시간이었습니다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단기간에 서로 </a:t>
                      </a:r>
                      <a:r>
                        <a:rPr lang="en-US" altLang="ko-KR" sz="1300" dirty="0">
                          <a:effectLst/>
                        </a:rPr>
                        <a:t>Review</a:t>
                      </a:r>
                      <a:r>
                        <a:rPr lang="ko-KR" altLang="en-US" sz="1300" dirty="0">
                          <a:effectLst/>
                        </a:rPr>
                        <a:t>하며 </a:t>
                      </a:r>
                      <a:r>
                        <a:rPr lang="en-US" altLang="ko-KR" sz="1300" dirty="0">
                          <a:effectLst/>
                        </a:rPr>
                        <a:t>PR</a:t>
                      </a:r>
                      <a:r>
                        <a:rPr lang="ko-KR" altLang="en-US" sz="1300" dirty="0">
                          <a:effectLst/>
                        </a:rPr>
                        <a:t>해 나가는 과정을 반복 하는게 도움이 많이 된 것 같습니다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57144"/>
                  </a:ext>
                </a:extLst>
              </a:tr>
              <a:tr h="38999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김대용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짤 수 있는 다양한 방법을 프로젝트에 적용해 볼 수 있는 기회였습니다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현업에 큰 도움</a:t>
                      </a:r>
                      <a:r>
                        <a:rPr lang="ko-KR" altLang="en-US" sz="1300" dirty="0">
                          <a:effectLst/>
                        </a:rPr>
                        <a:t>이 될 수 있을 것 같습니다</a:t>
                      </a:r>
                      <a:r>
                        <a:rPr lang="en-US" altLang="ko-KR" sz="1300" dirty="0">
                          <a:effectLst/>
                        </a:rPr>
                        <a:t>.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3353196"/>
                  </a:ext>
                </a:extLst>
              </a:tr>
              <a:tr h="721164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>
                          <a:effectLst/>
                        </a:rPr>
                        <a:t>김동훈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현업을 하면서는 생각해보지 않았던 여러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디자인패턴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, TDD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등의 개발방법</a:t>
                      </a:r>
                      <a:r>
                        <a:rPr lang="en-US" altLang="ko-KR" sz="1300" b="1" dirty="0">
                          <a:solidFill>
                            <a:srgbClr val="0070C0"/>
                          </a:solidFill>
                          <a:effectLst/>
                        </a:rPr>
                        <a:t>, clean code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가 무엇인지 등을 고민</a:t>
                      </a:r>
                      <a:r>
                        <a:rPr lang="ko-KR" altLang="en-US" sz="1300" dirty="0">
                          <a:effectLst/>
                        </a:rPr>
                        <a:t>해 볼 수 있어 좋았습니다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493418"/>
                  </a:ext>
                </a:extLst>
              </a:tr>
              <a:tr h="1052329">
                <a:tc>
                  <a:txBody>
                    <a:bodyPr/>
                    <a:lstStyle/>
                    <a:p>
                      <a:pPr algn="ctr" rtl="0" fontAlgn="b"/>
                      <a:r>
                        <a:rPr lang="ko-KR" altLang="en-US" sz="1300" dirty="0" err="1">
                          <a:effectLst/>
                        </a:rPr>
                        <a:t>안효민</a:t>
                      </a:r>
                      <a:endParaRPr lang="ko-KR" altLang="en-US" sz="1300" dirty="0">
                        <a:effectLst/>
                      </a:endParaRP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ko-KR" altLang="en-US" sz="1300" dirty="0">
                          <a:effectLst/>
                        </a:rPr>
                        <a:t>좋은 코드를 짜는 방법에 대해서 많이 배울 수 있는 교육이었습니다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특히 </a:t>
                      </a:r>
                      <a:r>
                        <a:rPr lang="en-US" altLang="ko-KR" sz="1300" dirty="0">
                          <a:effectLst/>
                        </a:rPr>
                        <a:t>TDD </a:t>
                      </a:r>
                      <a:r>
                        <a:rPr lang="ko-KR" altLang="en-US" sz="1300" dirty="0">
                          <a:effectLst/>
                        </a:rPr>
                        <a:t>과정에서 테스트 기법</a:t>
                      </a:r>
                      <a:r>
                        <a:rPr lang="en-US" altLang="ko-KR" sz="1300" dirty="0">
                          <a:effectLst/>
                        </a:rPr>
                        <a:t>, </a:t>
                      </a:r>
                      <a:r>
                        <a:rPr lang="en-US" altLang="ko-KR" sz="1300" dirty="0" err="1">
                          <a:effectLst/>
                        </a:rPr>
                        <a:t>pytest</a:t>
                      </a:r>
                      <a:r>
                        <a:rPr lang="en-US" altLang="ko-KR" sz="1300" dirty="0">
                          <a:effectLst/>
                        </a:rPr>
                        <a:t> </a:t>
                      </a:r>
                      <a:r>
                        <a:rPr lang="ko-KR" altLang="en-US" sz="1300" dirty="0">
                          <a:effectLst/>
                        </a:rPr>
                        <a:t>프레임워크 활용법 등을 익힐 수 있어 무척 유익했습니다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  <a:r>
                        <a:rPr lang="ko-KR" altLang="en-US" sz="1300" dirty="0">
                          <a:effectLst/>
                        </a:rPr>
                        <a:t>뿐만 아니라 팀원들과 함께 프로젝트를 진행하면서 오랜만에 </a:t>
                      </a:r>
                      <a:r>
                        <a:rPr lang="ko-KR" altLang="en-US" sz="1300" b="1" dirty="0">
                          <a:solidFill>
                            <a:srgbClr val="0070C0"/>
                          </a:solidFill>
                          <a:effectLst/>
                        </a:rPr>
                        <a:t>개발의 즐거움</a:t>
                      </a:r>
                      <a:r>
                        <a:rPr lang="ko-KR" altLang="en-US" sz="1300" dirty="0">
                          <a:effectLst/>
                        </a:rPr>
                        <a:t>을 느낄 수 있었습니다</a:t>
                      </a:r>
                      <a:r>
                        <a:rPr lang="en-US" altLang="ko-KR" sz="1300" dirty="0">
                          <a:effectLst/>
                        </a:rPr>
                        <a:t>. </a:t>
                      </a:r>
                    </a:p>
                  </a:txBody>
                  <a:tcPr marL="26399" marR="26399" marT="17599" marB="175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95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180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Appendix - PR </a:t>
            </a:r>
            <a:r>
              <a:rPr lang="ko-KR" altLang="en-US" dirty="0"/>
              <a:t>효율화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7AFC66-0CBE-4298-9602-521B34133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40" y="2358202"/>
            <a:ext cx="4022758" cy="2684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B892C-F164-44E9-8E1B-F7AF266249E1}"/>
              </a:ext>
            </a:extLst>
          </p:cNvPr>
          <p:cNvSpPr txBox="1"/>
          <p:nvPr/>
        </p:nvSpPr>
        <p:spPr>
          <a:xfrm>
            <a:off x="603817" y="1259924"/>
            <a:ext cx="2246128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Template </a:t>
            </a:r>
            <a:r>
              <a:rPr lang="ko-KR" altLang="en-US" sz="1600" dirty="0"/>
              <a:t>적용 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7C3B2C-B3CB-4EB6-B22E-9E967C6A7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8" y="1905441"/>
            <a:ext cx="2896942" cy="3596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C4013D-9DAA-4597-8F44-163454EC9839}"/>
              </a:ext>
            </a:extLst>
          </p:cNvPr>
          <p:cNvSpPr txBox="1"/>
          <p:nvPr/>
        </p:nvSpPr>
        <p:spPr>
          <a:xfrm>
            <a:off x="6339098" y="1206658"/>
            <a:ext cx="2302233" cy="415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PR Request </a:t>
            </a:r>
            <a:r>
              <a:rPr lang="ko-KR" altLang="en-US" sz="1600" dirty="0"/>
              <a:t>자동화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7262D4-DF20-447A-B877-70559EDA097E}"/>
              </a:ext>
            </a:extLst>
          </p:cNvPr>
          <p:cNvSpPr/>
          <p:nvPr/>
        </p:nvSpPr>
        <p:spPr>
          <a:xfrm>
            <a:off x="390617" y="1127464"/>
            <a:ext cx="5613764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622877-9077-4044-BC0E-BDD0C1FAEF08}"/>
              </a:ext>
            </a:extLst>
          </p:cNvPr>
          <p:cNvSpPr/>
          <p:nvPr/>
        </p:nvSpPr>
        <p:spPr>
          <a:xfrm>
            <a:off x="6187621" y="1127464"/>
            <a:ext cx="5888971" cy="54203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30D03D9-75B4-4F0D-970B-595764087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541" y="1905441"/>
            <a:ext cx="2658331" cy="35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05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A0269-9C61-42E6-98BE-E70993A2CB0A}"/>
              </a:ext>
            </a:extLst>
          </p:cNvPr>
          <p:cNvSpPr txBox="1"/>
          <p:nvPr/>
        </p:nvSpPr>
        <p:spPr>
          <a:xfrm>
            <a:off x="4403324" y="2967335"/>
            <a:ext cx="316304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Thanks</a:t>
            </a:r>
          </a:p>
          <a:p>
            <a:r>
              <a:rPr lang="ko-KR" altLang="en-US" sz="4400" dirty="0"/>
              <a:t>감사합니다</a:t>
            </a:r>
            <a:r>
              <a:rPr lang="en-US" altLang="ko-KR" sz="4400" dirty="0"/>
              <a:t>.</a:t>
            </a:r>
            <a:endParaRPr lang="ko-KR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6C52F-1394-49A4-99A4-C71A7E5FB919}"/>
              </a:ext>
            </a:extLst>
          </p:cNvPr>
          <p:cNvSpPr txBox="1"/>
          <p:nvPr/>
        </p:nvSpPr>
        <p:spPr>
          <a:xfrm>
            <a:off x="1591322" y="1699883"/>
            <a:ext cx="6094520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ko-KR" altLang="en-US" sz="2400" dirty="0"/>
              <a:t>요구사항 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System </a:t>
            </a:r>
            <a:r>
              <a:rPr lang="ko-KR" altLang="en-US" sz="2400" dirty="0"/>
              <a:t>분석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Implementation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TDD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Mocking Example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Refactoring</a:t>
            </a:r>
          </a:p>
          <a:p>
            <a:pPr marL="514350" lvl="3" indent="-514350">
              <a:lnSpc>
                <a:spcPct val="150000"/>
              </a:lnSpc>
              <a:buClr>
                <a:schemeClr val="dk1"/>
              </a:buClr>
              <a:buSzPts val="3200"/>
              <a:buAutoNum type="arabicPeriod"/>
            </a:pPr>
            <a:r>
              <a:rPr lang="en-US" altLang="ko-KR" sz="2400" dirty="0"/>
              <a:t>Test Coverage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D16E2-B460-421C-8C7B-020E7A7A4F42}"/>
              </a:ext>
            </a:extLst>
          </p:cNvPr>
          <p:cNvSpPr txBox="1"/>
          <p:nvPr/>
        </p:nvSpPr>
        <p:spPr>
          <a:xfrm>
            <a:off x="721312" y="686221"/>
            <a:ext cx="6094520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altLang="ko-KR" sz="2800" b="1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64306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80F5C71C-AF0A-4C54-B2BA-A15ACFCB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" y="2213052"/>
            <a:ext cx="5828698" cy="277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03D1B-6091-4FE4-A757-DB9B3E57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358579"/>
              </p:ext>
            </p:extLst>
          </p:nvPr>
        </p:nvGraphicFramePr>
        <p:xfrm>
          <a:off x="6014609" y="1127964"/>
          <a:ext cx="6023179" cy="5557417"/>
        </p:xfrm>
        <a:graphic>
          <a:graphicData uri="http://schemas.openxmlformats.org/drawingml/2006/table">
            <a:tbl>
              <a:tblPr/>
              <a:tblGrid>
                <a:gridCol w="630699">
                  <a:extLst>
                    <a:ext uri="{9D8B030D-6E8A-4147-A177-3AD203B41FA5}">
                      <a16:colId xmlns:a16="http://schemas.microsoft.com/office/drawing/2014/main" val="750400947"/>
                    </a:ext>
                  </a:extLst>
                </a:gridCol>
                <a:gridCol w="1103724">
                  <a:extLst>
                    <a:ext uri="{9D8B030D-6E8A-4147-A177-3AD203B41FA5}">
                      <a16:colId xmlns:a16="http://schemas.microsoft.com/office/drawing/2014/main" val="2970591338"/>
                    </a:ext>
                  </a:extLst>
                </a:gridCol>
                <a:gridCol w="2844454">
                  <a:extLst>
                    <a:ext uri="{9D8B030D-6E8A-4147-A177-3AD203B41FA5}">
                      <a16:colId xmlns:a16="http://schemas.microsoft.com/office/drawing/2014/main" val="3627968646"/>
                    </a:ext>
                  </a:extLst>
                </a:gridCol>
                <a:gridCol w="1444302">
                  <a:extLst>
                    <a:ext uri="{9D8B030D-6E8A-4147-A177-3AD203B41FA5}">
                      <a16:colId xmlns:a16="http://schemas.microsoft.com/office/drawing/2014/main" val="2416486598"/>
                    </a:ext>
                  </a:extLst>
                </a:gridCol>
              </a:tblGrid>
              <a:tr h="16672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이름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담당 모듈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상세 작업 내용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dirty="0">
                          <a:effectLst/>
                        </a:rPr>
                        <a:t>비고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940134"/>
                  </a:ext>
                </a:extLst>
              </a:tr>
              <a:tr h="166722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 err="1">
                          <a:effectLst/>
                        </a:rPr>
                        <a:t>안효민</a:t>
                      </a:r>
                      <a:endParaRPr lang="ko-KR" altLang="en-US" sz="900" dirty="0">
                        <a:effectLst/>
                      </a:endParaRP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 parser </a:t>
                      </a:r>
                      <a:r>
                        <a:rPr lang="ko-KR" altLang="en-US" sz="900" dirty="0">
                          <a:effectLst/>
                        </a:rPr>
                        <a:t>초기 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079362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logger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Filehandler, Streamhandler</a:t>
                      </a:r>
                      <a:r>
                        <a:rPr lang="ko-KR" altLang="en-US" sz="900">
                          <a:effectLst/>
                        </a:rPr>
                        <a:t>를 포함한 </a:t>
                      </a:r>
                      <a:r>
                        <a:rPr lang="en-US" sz="900">
                          <a:effectLst/>
                        </a:rPr>
                        <a:t>logger </a:t>
                      </a:r>
                      <a:r>
                        <a:rPr lang="ko-KR" altLang="en-US" sz="900">
                          <a:effectLst/>
                        </a:rPr>
                        <a:t>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싱글톤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옵저버</a:t>
                      </a:r>
                      <a:r>
                        <a:rPr lang="en-US" altLang="ko-KR" sz="900">
                          <a:effectLst/>
                        </a:rPr>
                        <a:t>, </a:t>
                      </a:r>
                      <a:r>
                        <a:rPr lang="ko-KR" altLang="en-US" sz="900">
                          <a:effectLst/>
                        </a:rPr>
                        <a:t>데코레이터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852087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CI#discord alarm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</a:t>
                      </a:r>
                      <a:r>
                        <a:rPr lang="en-US" altLang="ko-KR" sz="900">
                          <a:effectLst/>
                        </a:rPr>
                        <a:t>discord</a:t>
                      </a:r>
                      <a:r>
                        <a:rPr lang="ko-KR" altLang="en-US" sz="900">
                          <a:effectLst/>
                        </a:rPr>
                        <a:t>로 자동 알림 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815519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CI#test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기타 브랜치 </a:t>
                      </a:r>
                      <a:r>
                        <a:rPr lang="en-US" altLang="ko-KR" sz="900">
                          <a:effectLst/>
                        </a:rPr>
                        <a:t>-&gt; main </a:t>
                      </a:r>
                      <a:r>
                        <a:rPr lang="ko-KR" altLang="en-US" sz="900">
                          <a:effectLst/>
                        </a:rPr>
                        <a:t>브랜치 </a:t>
                      </a:r>
                      <a:r>
                        <a:rPr lang="en-US" altLang="ko-KR" sz="900">
                          <a:effectLst/>
                        </a:rPr>
                        <a:t>PR </a:t>
                      </a:r>
                      <a:r>
                        <a:rPr lang="ko-KR" altLang="en-US" sz="900">
                          <a:effectLst/>
                        </a:rPr>
                        <a:t>시에 자동 </a:t>
                      </a:r>
                      <a:r>
                        <a:rPr lang="en-US" altLang="ko-KR" sz="900">
                          <a:effectLst/>
                        </a:rPr>
                        <a:t>pytest run </a:t>
                      </a:r>
                      <a:r>
                        <a:rPr lang="ko-KR" altLang="en-US" sz="900">
                          <a:effectLst/>
                        </a:rPr>
                        <a:t>기능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Github action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91558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최도현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read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1656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erase, erase_range </a:t>
                      </a:r>
                      <a:r>
                        <a:rPr lang="ko-KR" altLang="en-US" sz="900">
                          <a:effectLst/>
                        </a:rPr>
                        <a:t>기능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05861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shell.py Refactoring</a:t>
                      </a:r>
                      <a:r>
                        <a:rPr lang="ko-KR" altLang="en-US" sz="900">
                          <a:effectLst/>
                        </a:rPr>
                        <a:t>하여 구조 개선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301558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최동희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Singleton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26792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read </a:t>
                      </a:r>
                      <a:r>
                        <a:rPr lang="ko-KR" altLang="en-US" sz="900">
                          <a:effectLst/>
                        </a:rPr>
                        <a:t>기능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010988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file </a:t>
                      </a:r>
                      <a:r>
                        <a:rPr lang="ko-KR" altLang="en-US" sz="900">
                          <a:effectLst/>
                        </a:rPr>
                        <a:t>입출력 </a:t>
                      </a:r>
                      <a:r>
                        <a:rPr lang="en-US" sz="900">
                          <a:effectLst/>
                        </a:rPr>
                        <a:t>handler </a:t>
                      </a:r>
                      <a:r>
                        <a:rPr lang="ko-KR" altLang="en-US" sz="900">
                          <a:effectLst/>
                        </a:rPr>
                        <a:t>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데코레티어 패턴 사용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2189893"/>
                  </a:ext>
                </a:extLst>
              </a:tr>
              <a:tr h="308185"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dirty="0">
                          <a:effectLst/>
                        </a:rPr>
                        <a:t>김대용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altLang="ko-KR" sz="900">
                          <a:effectLst/>
                        </a:rPr>
                        <a:t>mocking</a:t>
                      </a:r>
                      <a:r>
                        <a:rPr lang="ko-KR" altLang="en-US" sz="900">
                          <a:effectLst/>
                        </a:rPr>
                        <a:t>도입하여서 </a:t>
                      </a:r>
                      <a:r>
                        <a:rPr lang="en-US" altLang="ko-KR" sz="900">
                          <a:effectLst/>
                        </a:rPr>
                        <a:t>ssd</a:t>
                      </a:r>
                      <a:r>
                        <a:rPr lang="ko-KR" altLang="en-US" sz="900">
                          <a:effectLst/>
                        </a:rPr>
                        <a:t>와 독립적인 테스트 개발함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993071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shell</a:t>
                      </a:r>
                      <a:r>
                        <a:rPr lang="ko-KR" altLang="en-US" sz="900">
                          <a:effectLst/>
                        </a:rPr>
                        <a:t>에서 기본 명령어를 구현함 </a:t>
                      </a:r>
                      <a:r>
                        <a:rPr lang="en-US" altLang="ko-KR" sz="900">
                          <a:effectLst/>
                        </a:rPr>
                        <a:t>(write, </a:t>
                      </a:r>
                      <a:r>
                        <a:rPr lang="ko-KR" altLang="en-US" sz="900">
                          <a:effectLst/>
                        </a:rPr>
                        <a:t>인자 체크 등의 기본 기능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9435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 dirty="0">
                          <a:effectLst/>
                        </a:rPr>
                        <a:t>shell</a:t>
                      </a:r>
                      <a:r>
                        <a:rPr lang="ko-KR" altLang="en-US" sz="900" dirty="0">
                          <a:effectLst/>
                        </a:rPr>
                        <a:t>에서 </a:t>
                      </a:r>
                      <a:r>
                        <a:rPr lang="en-US" altLang="ko-KR" sz="900" dirty="0">
                          <a:effectLst/>
                        </a:rPr>
                        <a:t>command pattern</a:t>
                      </a:r>
                      <a:r>
                        <a:rPr lang="ko-KR" altLang="en-US" sz="900" dirty="0">
                          <a:effectLst/>
                        </a:rPr>
                        <a:t>을 도입하기 위해 </a:t>
                      </a:r>
                      <a:r>
                        <a:rPr lang="en-US" altLang="ko-KR" sz="900" dirty="0">
                          <a:effectLst/>
                        </a:rPr>
                        <a:t>command spec </a:t>
                      </a:r>
                      <a:r>
                        <a:rPr lang="ko-KR" altLang="en-US" sz="900" dirty="0">
                          <a:effectLst/>
                        </a:rPr>
                        <a:t>구조를 적용함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81537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Command buffer</a:t>
                      </a:r>
                      <a:r>
                        <a:rPr lang="ko-KR" altLang="en-US" sz="900">
                          <a:effectLst/>
                        </a:rPr>
                        <a:t>에서 </a:t>
                      </a:r>
                      <a:r>
                        <a:rPr lang="en-US" sz="900">
                          <a:effectLst/>
                        </a:rPr>
                        <a:t>merge </a:t>
                      </a:r>
                      <a:r>
                        <a:rPr lang="ko-KR" altLang="en-US" sz="900">
                          <a:effectLst/>
                        </a:rPr>
                        <a:t>기능을 구현함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2876993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이장희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팀장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발표자료 작성</a:t>
                      </a:r>
                      <a:r>
                        <a:rPr lang="en-US" altLang="ko-KR" sz="900">
                          <a:effectLst/>
                        </a:rPr>
                        <a:t>/Daily </a:t>
                      </a:r>
                      <a:r>
                        <a:rPr lang="ko-KR" altLang="en-US" sz="900">
                          <a:effectLst/>
                        </a:rPr>
                        <a:t>진행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6252489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</a:t>
                      </a:r>
                      <a:r>
                        <a:rPr lang="ko-KR" altLang="en-US" sz="900">
                          <a:effectLst/>
                        </a:rPr>
                        <a:t>명령어 처리 개발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4630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SSD Command </a:t>
                      </a:r>
                      <a:r>
                        <a:rPr lang="ko-KR" altLang="en-US" sz="900">
                          <a:effectLst/>
                        </a:rPr>
                        <a:t>패턴 적용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958920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김동훈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fastread, fastwrite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204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shell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sz="900">
                          <a:effectLst/>
                        </a:rPr>
                        <a:t>shell runner </a:t>
                      </a:r>
                      <a:r>
                        <a:rPr lang="ko-KR" altLang="en-US" sz="900">
                          <a:effectLst/>
                        </a:rPr>
                        <a:t>기능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193837"/>
                  </a:ext>
                </a:extLst>
              </a:tr>
              <a:tr h="16672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test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test </a:t>
                      </a:r>
                      <a:r>
                        <a:rPr lang="ko-KR" altLang="en-US" sz="900">
                          <a:effectLst/>
                        </a:rPr>
                        <a:t>리팩토링 및 시나리오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118977"/>
                  </a:ext>
                </a:extLst>
              </a:tr>
              <a:tr h="16672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>
                          <a:effectLst/>
                        </a:rPr>
                        <a:t>박윤상</a:t>
                      </a:r>
                    </a:p>
                  </a:txBody>
                  <a:tcPr marL="95188" marR="95188" marT="47594" marB="47594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ssd write, erase </a:t>
                      </a:r>
                      <a:r>
                        <a:rPr lang="ko-KR" altLang="en-US" sz="900">
                          <a:effectLst/>
                        </a:rPr>
                        <a:t>기능 개발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725478"/>
                  </a:ext>
                </a:extLst>
              </a:tr>
              <a:tr h="3081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>
                          <a:effectLst/>
                        </a:rPr>
                        <a:t>ssd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US" altLang="ko-KR" sz="900">
                          <a:effectLst/>
                        </a:rPr>
                        <a:t>command buffer </a:t>
                      </a:r>
                      <a:r>
                        <a:rPr lang="ko-KR" altLang="en-US" sz="900">
                          <a:effectLst/>
                        </a:rPr>
                        <a:t>의 </a:t>
                      </a:r>
                      <a:r>
                        <a:rPr lang="en-US" altLang="ko-KR" sz="900">
                          <a:effectLst/>
                        </a:rPr>
                        <a:t>fast read </a:t>
                      </a:r>
                      <a:r>
                        <a:rPr lang="ko-KR" altLang="en-US" sz="900">
                          <a:effectLst/>
                        </a:rPr>
                        <a:t>함수 알고리즘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구현 및 테스트 케이스 구현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3064158"/>
                  </a:ext>
                </a:extLst>
              </a:tr>
              <a:tr h="7325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dirty="0" err="1">
                          <a:effectLst/>
                        </a:rPr>
                        <a:t>ssd</a:t>
                      </a:r>
                      <a:endParaRPr 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ko-KR" altLang="en-US" sz="900">
                          <a:effectLst/>
                        </a:rPr>
                        <a:t>중요 디버깅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ssd.py file_handler.py debug - ssd_nand.txt </a:t>
                      </a:r>
                      <a:r>
                        <a:rPr lang="ko-KR" altLang="en-US" sz="900">
                          <a:effectLst/>
                        </a:rPr>
                        <a:t>파일 사이즈 커짐 문제 해결</a:t>
                      </a:r>
                      <a:br>
                        <a:rPr lang="ko-KR" altLang="en-US" sz="900">
                          <a:effectLst/>
                        </a:rPr>
                      </a:br>
                      <a:r>
                        <a:rPr lang="en-US" altLang="ko-KR" sz="900">
                          <a:effectLst/>
                        </a:rPr>
                        <a:t>: test_buffer.py </a:t>
                      </a:r>
                      <a:r>
                        <a:rPr lang="ko-KR" altLang="en-US" sz="900">
                          <a:effectLst/>
                        </a:rPr>
                        <a:t>포함 모든 </a:t>
                      </a:r>
                      <a:r>
                        <a:rPr lang="en-US" altLang="ko-KR" sz="900">
                          <a:effectLst/>
                        </a:rPr>
                        <a:t>test cases </a:t>
                      </a:r>
                      <a:r>
                        <a:rPr lang="ko-KR" altLang="en-US" sz="900">
                          <a:effectLst/>
                        </a:rPr>
                        <a:t>를 통과하도록 디버그</a:t>
                      </a: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ko-KR" altLang="en-US" sz="900" dirty="0">
                        <a:effectLst/>
                      </a:endParaRPr>
                    </a:p>
                  </a:txBody>
                  <a:tcPr marL="18065" marR="18065" marT="12043" marB="12043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930949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E259B9F-0B06-48D7-A5E3-BE5574635591}"/>
              </a:ext>
            </a:extLst>
          </p:cNvPr>
          <p:cNvSpPr txBox="1"/>
          <p:nvPr/>
        </p:nvSpPr>
        <p:spPr>
          <a:xfrm>
            <a:off x="4181382" y="3121223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이장희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4B89F-B508-4A7C-AEDF-D1AA10575187}"/>
              </a:ext>
            </a:extLst>
          </p:cNvPr>
          <p:cNvSpPr txBox="1"/>
          <p:nvPr/>
        </p:nvSpPr>
        <p:spPr>
          <a:xfrm>
            <a:off x="4181382" y="4237325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최동희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589C8-EB3A-48A7-8B0D-844A6B6E58E3}"/>
              </a:ext>
            </a:extLst>
          </p:cNvPr>
          <p:cNvSpPr txBox="1"/>
          <p:nvPr/>
        </p:nvSpPr>
        <p:spPr>
          <a:xfrm>
            <a:off x="4181382" y="3510676"/>
            <a:ext cx="723275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박윤상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EE8EB-EE46-482F-BA2C-1B66326C93E2}"/>
              </a:ext>
            </a:extLst>
          </p:cNvPr>
          <p:cNvSpPr txBox="1"/>
          <p:nvPr/>
        </p:nvSpPr>
        <p:spPr>
          <a:xfrm>
            <a:off x="2612554" y="4204491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err="1"/>
              <a:t>안효민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5A1B-0928-4AA3-833C-4DDFB8576F5A}"/>
              </a:ext>
            </a:extLst>
          </p:cNvPr>
          <p:cNvSpPr txBox="1"/>
          <p:nvPr/>
        </p:nvSpPr>
        <p:spPr>
          <a:xfrm>
            <a:off x="2612552" y="3598896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최도현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75C4F0-EE0F-4C93-86DE-B525D454892C}"/>
              </a:ext>
            </a:extLst>
          </p:cNvPr>
          <p:cNvSpPr txBox="1"/>
          <p:nvPr/>
        </p:nvSpPr>
        <p:spPr>
          <a:xfrm>
            <a:off x="2612553" y="3166899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김대용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F6D4A0-0764-4943-8781-22C0B2373B02}"/>
              </a:ext>
            </a:extLst>
          </p:cNvPr>
          <p:cNvSpPr txBox="1"/>
          <p:nvPr/>
        </p:nvSpPr>
        <p:spPr>
          <a:xfrm>
            <a:off x="2612553" y="2740368"/>
            <a:ext cx="723275" cy="3077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김동훈</a:t>
            </a:r>
          </a:p>
        </p:txBody>
      </p:sp>
    </p:spTree>
    <p:extLst>
      <p:ext uri="{BB962C8B-B14F-4D97-AF65-F5344CB8AC3E}">
        <p14:creationId xmlns:p14="http://schemas.microsoft.com/office/powerpoint/2010/main" val="84604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148289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 rot="16765233">
            <a:off x="1160581" y="3179762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 rot="17076418">
            <a:off x="2238542" y="3130053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 rot="17759519">
            <a:off x="2509498" y="5359235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7214D3-4DE1-4335-8A07-77F6D2837C48}"/>
              </a:ext>
            </a:extLst>
          </p:cNvPr>
          <p:cNvSpPr txBox="1"/>
          <p:nvPr/>
        </p:nvSpPr>
        <p:spPr>
          <a:xfrm rot="16765233">
            <a:off x="6739003" y="2949059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70C0"/>
                </a:solidFill>
              </a:rPr>
              <a:t>③ </a:t>
            </a:r>
            <a:r>
              <a:rPr lang="en-US" altLang="ko-KR" sz="1600" b="1" dirty="0">
                <a:solidFill>
                  <a:srgbClr val="0070C0"/>
                </a:solidFill>
              </a:rPr>
              <a:t>Refactoring</a:t>
            </a:r>
            <a:endParaRPr lang="ko-KR" altLang="en-US" sz="1600" b="1" dirty="0">
              <a:solidFill>
                <a:srgbClr val="0070C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5EEC72-3D86-494F-AB7F-19A90172624A}"/>
              </a:ext>
            </a:extLst>
          </p:cNvPr>
          <p:cNvSpPr txBox="1"/>
          <p:nvPr/>
        </p:nvSpPr>
        <p:spPr>
          <a:xfrm rot="17076418">
            <a:off x="7604660" y="4248345"/>
            <a:ext cx="1404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② </a:t>
            </a:r>
            <a:r>
              <a:rPr lang="en-US" altLang="ko-KR" sz="1600" b="1" dirty="0">
                <a:solidFill>
                  <a:srgbClr val="00B050"/>
                </a:solidFill>
              </a:rPr>
              <a:t>Test Pass</a:t>
            </a:r>
            <a:endParaRPr lang="ko-KR" altLang="en-US" sz="2000" b="1" dirty="0">
              <a:solidFill>
                <a:srgbClr val="00B05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541F94-CD9A-415B-81A3-4833BC7A112C}"/>
              </a:ext>
            </a:extLst>
          </p:cNvPr>
          <p:cNvSpPr txBox="1"/>
          <p:nvPr/>
        </p:nvSpPr>
        <p:spPr>
          <a:xfrm rot="17759519">
            <a:off x="7881915" y="5550046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① </a:t>
            </a:r>
            <a:r>
              <a:rPr lang="en-US" altLang="ko-KR" b="1" dirty="0">
                <a:solidFill>
                  <a:srgbClr val="FF0000"/>
                </a:solidFill>
              </a:rPr>
              <a:t>TC </a:t>
            </a:r>
            <a:r>
              <a:rPr lang="ko-KR" altLang="en-US" b="1" dirty="0">
                <a:solidFill>
                  <a:srgbClr val="FF0000"/>
                </a:solidFill>
              </a:rPr>
              <a:t>작성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05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4BB38C-4697-4AB5-9428-34BD5904EFD4}"/>
              </a:ext>
            </a:extLst>
          </p:cNvPr>
          <p:cNvSpPr txBox="1"/>
          <p:nvPr/>
        </p:nvSpPr>
        <p:spPr>
          <a:xfrm>
            <a:off x="605980" y="1506796"/>
            <a:ext cx="4251485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Stubbing – Shell App</a:t>
            </a:r>
            <a:r>
              <a:rPr lang="ko-KR" altLang="en-US" sz="1600" dirty="0"/>
              <a:t>의 읽기 기능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runssd_read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en-US" altLang="ko-KR" dirty="0" err="1"/>
              <a:t>SSD_Driver</a:t>
            </a:r>
            <a:r>
              <a:rPr lang="en-US" altLang="ko-KR" dirty="0"/>
              <a:t>::</a:t>
            </a:r>
            <a:r>
              <a:rPr lang="en-US" altLang="ko-KR" dirty="0" err="1"/>
              <a:t>get_ssd_output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ko-KR" altLang="en-US" dirty="0" err="1"/>
              <a:t>반환값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1F59B2-8699-499C-B59D-9A523D3A3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24" y="3910087"/>
            <a:ext cx="5428212" cy="2580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877DD9-99C0-427E-8E4F-340F3B0D52EA}"/>
              </a:ext>
            </a:extLst>
          </p:cNvPr>
          <p:cNvSpPr txBox="1"/>
          <p:nvPr/>
        </p:nvSpPr>
        <p:spPr>
          <a:xfrm>
            <a:off x="6403099" y="1506796"/>
            <a:ext cx="4195379" cy="10677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Mocking – Shell</a:t>
            </a:r>
            <a:r>
              <a:rPr lang="ko-KR" altLang="en-US" sz="1600" dirty="0"/>
              <a:t>에서 사용자 입력 테스트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입력 </a:t>
            </a:r>
            <a:r>
              <a:rPr lang="en-US" altLang="ko-KR" dirty="0"/>
              <a:t>: </a:t>
            </a:r>
            <a:r>
              <a:rPr lang="en-US" altLang="ko-KR" dirty="0" err="1"/>
              <a:t>builtins.input</a:t>
            </a:r>
            <a:br>
              <a:rPr lang="en-US" altLang="ko-KR" dirty="0"/>
            </a:br>
            <a:r>
              <a:rPr lang="en-US" altLang="ko-KR" dirty="0"/>
              <a:t>    - return 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side_effect</a:t>
            </a:r>
            <a:endParaRPr lang="en-US" altLang="ko-KR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A9AC913-12D0-43FC-8724-2A2E3185C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328" y="2371316"/>
            <a:ext cx="3028252" cy="154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664C973-102C-497C-A6F0-383D0999A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169" y="2549189"/>
            <a:ext cx="3657412" cy="1360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6E9A2A1-3541-4640-877C-F0DACF91D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334" y="3920655"/>
            <a:ext cx="4554794" cy="25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6241002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491875" y="1098330"/>
            <a:ext cx="206338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[User Interface]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9CE5D-F580-47B3-8DED-2F881A7ABC5F}"/>
              </a:ext>
            </a:extLst>
          </p:cNvPr>
          <p:cNvSpPr txBox="1"/>
          <p:nvPr/>
        </p:nvSpPr>
        <p:spPr>
          <a:xfrm>
            <a:off x="6324203" y="1583912"/>
            <a:ext cx="3950120" cy="1113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Logger - Observer Pattern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- </a:t>
            </a:r>
            <a:r>
              <a:rPr lang="en-US" altLang="ko-KR" dirty="0"/>
              <a:t>Console </a:t>
            </a:r>
            <a:r>
              <a:rPr lang="ko-KR" altLang="en-US" dirty="0"/>
              <a:t>단일 출력</a:t>
            </a: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사용자 </a:t>
            </a:r>
            <a:r>
              <a:rPr lang="en-US" altLang="ko-KR" dirty="0"/>
              <a:t>Interface </a:t>
            </a:r>
            <a:r>
              <a:rPr lang="ko-KR" altLang="en-US" dirty="0"/>
              <a:t>추가에 유연하게 대응 가능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0D00E5-10DE-4595-BC63-B70842027920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EDA8E4-7F92-428F-B247-74E1E8C76783}"/>
              </a:ext>
            </a:extLst>
          </p:cNvPr>
          <p:cNvSpPr txBox="1"/>
          <p:nvPr/>
        </p:nvSpPr>
        <p:spPr>
          <a:xfrm>
            <a:off x="605980" y="1098330"/>
            <a:ext cx="230704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[SSD </a:t>
            </a:r>
            <a:r>
              <a:rPr lang="ko-KR" altLang="en-US" sz="2000" b="1" dirty="0"/>
              <a:t>명령어 처리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913EC10C-D5BB-46B0-8125-1C313BAF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243" y="2902819"/>
            <a:ext cx="3634782" cy="117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659889-5A22-4D24-83D0-2080487C9E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0" y="4116210"/>
            <a:ext cx="3257118" cy="242258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DD3275-85E3-4122-A172-DC99F7DFB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7022" y="4090731"/>
            <a:ext cx="2020664" cy="2422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68A4CB-2AAA-4ACC-A4AC-C3FF6C998B62}"/>
              </a:ext>
            </a:extLst>
          </p:cNvPr>
          <p:cNvSpPr txBox="1"/>
          <p:nvPr/>
        </p:nvSpPr>
        <p:spPr>
          <a:xfrm>
            <a:off x="515346" y="1498440"/>
            <a:ext cx="3377848" cy="1390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▶ </a:t>
            </a:r>
            <a:r>
              <a:rPr lang="en-US" altLang="ko-KR" sz="1600" dirty="0"/>
              <a:t>Command - Command Pattern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- If/Else </a:t>
            </a:r>
            <a:r>
              <a:rPr lang="ko-KR" altLang="en-US" dirty="0"/>
              <a:t>→ </a:t>
            </a:r>
            <a:r>
              <a:rPr lang="en-US" altLang="ko-KR" dirty="0"/>
              <a:t>Commander</a:t>
            </a:r>
            <a:br>
              <a:rPr lang="en-US" altLang="ko-KR" dirty="0"/>
            </a:br>
            <a:r>
              <a:rPr lang="en-US" altLang="ko-KR" dirty="0"/>
              <a:t>    - </a:t>
            </a:r>
            <a:r>
              <a:rPr lang="ko-KR" altLang="en-US" dirty="0"/>
              <a:t>명령어 추가에 유연하게 대응 가능</a:t>
            </a:r>
            <a:br>
              <a:rPr lang="en-US" altLang="ko-KR" dirty="0"/>
            </a:br>
            <a:r>
              <a:rPr lang="en-US" altLang="ko-KR" dirty="0"/>
              <a:t>    - Command Buffer </a:t>
            </a:r>
            <a:r>
              <a:rPr lang="ko-KR" altLang="en-US" dirty="0"/>
              <a:t>처리 용이</a:t>
            </a:r>
            <a:endParaRPr lang="en-US" altLang="ko-KR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5147284-2BF0-4C39-A254-61272665F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06" y="2895612"/>
            <a:ext cx="4797448" cy="3173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1482</Words>
  <Application>Microsoft Office PowerPoint</Application>
  <PresentationFormat>와이드스크린</PresentationFormat>
  <Paragraphs>303</Paragraphs>
  <Slides>15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팀원 소개 및 역할</vt:lpstr>
      <vt:lpstr>Implementation</vt:lpstr>
      <vt:lpstr>TDD Example</vt:lpstr>
      <vt:lpstr>Mocking Example</vt:lpstr>
      <vt:lpstr>Refactoring</vt:lpstr>
      <vt:lpstr>Refactoring</vt:lpstr>
      <vt:lpstr>Test Results</vt:lpstr>
      <vt:lpstr>TC Coverage</vt:lpstr>
      <vt:lpstr>Retrospective</vt:lpstr>
      <vt:lpstr>Appendix - PR 효율화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60</cp:revision>
  <dcterms:created xsi:type="dcterms:W3CDTF">2024-04-15T01:50:35Z</dcterms:created>
  <dcterms:modified xsi:type="dcterms:W3CDTF">2025-08-11T05:12:02Z</dcterms:modified>
</cp:coreProperties>
</file>