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6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8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0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이장희</a:t>
            </a:r>
            <a:r>
              <a:rPr lang="en-US" altLang="ko-KR" dirty="0"/>
              <a:t>/</a:t>
            </a:r>
            <a:r>
              <a:rPr lang="ko-KR" altLang="en-US" dirty="0" err="1"/>
              <a:t>안효민</a:t>
            </a:r>
            <a:r>
              <a:rPr lang="en-US" altLang="ko-KR" dirty="0"/>
              <a:t>/</a:t>
            </a:r>
            <a:r>
              <a:rPr lang="ko-KR" altLang="en-US" dirty="0"/>
              <a:t>최도현</a:t>
            </a:r>
            <a:r>
              <a:rPr lang="en-US" altLang="ko-KR" dirty="0"/>
              <a:t>/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최동희</a:t>
            </a:r>
            <a:r>
              <a:rPr lang="en-US" altLang="ko-KR" dirty="0"/>
              <a:t>/</a:t>
            </a:r>
            <a:r>
              <a:rPr lang="ko-KR" altLang="en-US" dirty="0"/>
              <a:t>김동훈</a:t>
            </a:r>
            <a:r>
              <a:rPr lang="en-US" altLang="ko-KR" dirty="0"/>
              <a:t>/</a:t>
            </a:r>
            <a:r>
              <a:rPr lang="ko-KR" altLang="en-US" dirty="0" err="1"/>
              <a:t>박윤상</a:t>
            </a:r>
            <a:r>
              <a:rPr lang="en-US" altLang="ko-KR" dirty="0"/>
              <a:t>/</a:t>
            </a:r>
            <a:r>
              <a:rPr lang="ko-KR" altLang="en-US" dirty="0"/>
              <a:t>김대용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BestReviewers_B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 분석</a:t>
            </a:r>
            <a:r>
              <a:rPr lang="en-US" altLang="ko-KR" sz="2700" dirty="0"/>
              <a:t>(</a:t>
            </a:r>
            <a:r>
              <a:rPr lang="ko-KR" altLang="en-US" sz="2700" dirty="0"/>
              <a:t>기능</a:t>
            </a:r>
            <a:r>
              <a:rPr lang="en-US" altLang="ko-KR" sz="2700" dirty="0"/>
              <a:t>)</a:t>
            </a:r>
            <a:endParaRPr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10804A-126F-4F3E-9B6C-852ED407D313}"/>
              </a:ext>
            </a:extLst>
          </p:cNvPr>
          <p:cNvSpPr txBox="1">
            <a:spLocks/>
          </p:cNvSpPr>
          <p:nvPr/>
        </p:nvSpPr>
        <p:spPr>
          <a:xfrm>
            <a:off x="517744" y="1124277"/>
            <a:ext cx="43907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SSD</a:t>
            </a:r>
            <a:br>
              <a:rPr lang="en-US" altLang="ko-KR" b="1" dirty="0"/>
            </a:br>
            <a:endParaRPr lang="en-US" altLang="ko-KR" b="1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Erase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Flush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Command Buffer</a:t>
            </a:r>
          </a:p>
          <a:p>
            <a:pPr marL="457200" lvl="1" indent="0">
              <a:buFont typeface="Arial"/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14A26F-6015-4510-A87C-C2D6564E170E}"/>
              </a:ext>
            </a:extLst>
          </p:cNvPr>
          <p:cNvSpPr txBox="1">
            <a:spLocks/>
          </p:cNvSpPr>
          <p:nvPr/>
        </p:nvSpPr>
        <p:spPr>
          <a:xfrm>
            <a:off x="6156751" y="1115400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Shell</a:t>
            </a:r>
            <a:br>
              <a:rPr lang="en-US" altLang="ko-KR" b="1" dirty="0"/>
            </a:br>
            <a:endParaRPr lang="en-US" altLang="ko-KR" b="1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Exit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Help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Test Script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FullWriteAndReadCompare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PartialLBAWrite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WriteReadAging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70C0"/>
                </a:solidFill>
              </a:rPr>
              <a:t>EraseAndWriteAging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Logger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Runner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211E2-3E1C-47F2-9F10-743340E8F192}"/>
              </a:ext>
            </a:extLst>
          </p:cNvPr>
          <p:cNvSpPr txBox="1"/>
          <p:nvPr/>
        </p:nvSpPr>
        <p:spPr>
          <a:xfrm>
            <a:off x="9261709" y="334474"/>
            <a:ext cx="2221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algn="ctr"/>
            <a:r>
              <a:rPr lang="ko-KR" altLang="en-US" sz="1400" dirty="0">
                <a:solidFill>
                  <a:schemeClr val="tx1"/>
                </a:solidFill>
              </a:rPr>
              <a:t>최초 요구사항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algn="ctr"/>
            <a:r>
              <a:rPr lang="ko-KR" altLang="en-US" sz="1400" dirty="0">
                <a:solidFill>
                  <a:srgbClr val="0070C0"/>
                </a:solidFill>
              </a:rPr>
              <a:t>추가 요구사항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36D351-3074-45CB-936E-8C9A9331F3C6}"/>
              </a:ext>
            </a:extLst>
          </p:cNvPr>
          <p:cNvSpPr/>
          <p:nvPr/>
        </p:nvSpPr>
        <p:spPr>
          <a:xfrm>
            <a:off x="9782384" y="258795"/>
            <a:ext cx="1803636" cy="624682"/>
          </a:xfrm>
          <a:prstGeom prst="roundRect">
            <a:avLst>
              <a:gd name="adj" fmla="val 10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8B5B-AC32-4B28-BC01-2A4BD457B12A}"/>
              </a:ext>
            </a:extLst>
          </p:cNvPr>
          <p:cNvSpPr txBox="1"/>
          <p:nvPr/>
        </p:nvSpPr>
        <p:spPr>
          <a:xfrm>
            <a:off x="9782384" y="-2297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범례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A3826-DDC9-476B-892F-660A4C9CFAE8}"/>
              </a:ext>
            </a:extLst>
          </p:cNvPr>
          <p:cNvSpPr/>
          <p:nvPr/>
        </p:nvSpPr>
        <p:spPr>
          <a:xfrm>
            <a:off x="355107" y="1088778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D262B-6AA2-4BA9-AD21-BF68B555EA91}"/>
              </a:ext>
            </a:extLst>
          </p:cNvPr>
          <p:cNvSpPr/>
          <p:nvPr/>
        </p:nvSpPr>
        <p:spPr>
          <a:xfrm>
            <a:off x="6096000" y="1088777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42CFA-B3F6-4FF3-BDAB-F79E1813BE2D}"/>
              </a:ext>
            </a:extLst>
          </p:cNvPr>
          <p:cNvSpPr txBox="1"/>
          <p:nvPr/>
        </p:nvSpPr>
        <p:spPr>
          <a:xfrm>
            <a:off x="60598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58852-8A28-41BD-8A57-3897D0808673}"/>
              </a:ext>
            </a:extLst>
          </p:cNvPr>
          <p:cNvSpPr txBox="1"/>
          <p:nvPr/>
        </p:nvSpPr>
        <p:spPr>
          <a:xfrm>
            <a:off x="628951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526959"/>
            <a:ext cx="5622646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System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329154"/>
            <a:ext cx="2406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[Context Diagram]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FE48E-50EC-4211-8F9E-B9CFD416977F}"/>
              </a:ext>
            </a:extLst>
          </p:cNvPr>
          <p:cNvGrpSpPr/>
          <p:nvPr/>
        </p:nvGrpSpPr>
        <p:grpSpPr>
          <a:xfrm>
            <a:off x="881313" y="2387337"/>
            <a:ext cx="4499212" cy="2307131"/>
            <a:chOff x="3378488" y="2655686"/>
            <a:chExt cx="5552820" cy="28474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FA48A4-2097-426E-84F7-4164354870F0}"/>
                </a:ext>
              </a:extLst>
            </p:cNvPr>
            <p:cNvSpPr/>
            <p:nvPr/>
          </p:nvSpPr>
          <p:spPr>
            <a:xfrm>
              <a:off x="3378488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Shell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70DDA7-6C49-4CF1-879F-28A444DBA59F}"/>
                </a:ext>
              </a:extLst>
            </p:cNvPr>
            <p:cNvSpPr/>
            <p:nvPr/>
          </p:nvSpPr>
          <p:spPr>
            <a:xfrm>
              <a:off x="6096000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7892F5-AD91-4B74-950C-E3E5639B090D}"/>
                </a:ext>
              </a:extLst>
            </p:cNvPr>
            <p:cNvSpPr/>
            <p:nvPr/>
          </p:nvSpPr>
          <p:spPr>
            <a:xfrm>
              <a:off x="435999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SSD_output.txt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E4BB7F-F95C-44E7-9372-DC260A0FE7EB}"/>
                </a:ext>
              </a:extLst>
            </p:cNvPr>
            <p:cNvSpPr/>
            <p:nvPr/>
          </p:nvSpPr>
          <p:spPr>
            <a:xfrm>
              <a:off x="713885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SSD_NAND.txt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5EF66E-4011-4983-8ECD-D000E19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18" y="3132522"/>
              <a:ext cx="939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E48908-8464-4A66-896C-C2B8545C1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34" y="3705836"/>
              <a:ext cx="615714" cy="67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FB47DE-9CBA-401E-A3AA-90F115A82C62}"/>
                </a:ext>
              </a:extLst>
            </p:cNvPr>
            <p:cNvSpPr txBox="1"/>
            <p:nvPr/>
          </p:nvSpPr>
          <p:spPr>
            <a:xfrm>
              <a:off x="4499358" y="2681563"/>
              <a:ext cx="1653089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Command, data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16372-4719-432E-BE83-B4229DD84BF9}"/>
                </a:ext>
              </a:extLst>
            </p:cNvPr>
            <p:cNvSpPr txBox="1"/>
            <p:nvPr/>
          </p:nvSpPr>
          <p:spPr>
            <a:xfrm>
              <a:off x="5145370" y="3765445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8577262-5995-4717-BA15-65147A6D9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98943" y="3640822"/>
              <a:ext cx="822121" cy="73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AE547-6B9C-4152-9D2C-FC38B7B49880}"/>
                </a:ext>
              </a:extLst>
            </p:cNvPr>
            <p:cNvSpPr txBox="1"/>
            <p:nvPr/>
          </p:nvSpPr>
          <p:spPr>
            <a:xfrm>
              <a:off x="7710003" y="371705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82121F6-D6AB-4B53-8FB5-39F88239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818" y="3274959"/>
              <a:ext cx="91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7DC04F-C235-4141-B56B-EA4A2186993A}"/>
                </a:ext>
              </a:extLst>
            </p:cNvPr>
            <p:cNvSpPr txBox="1"/>
            <p:nvPr/>
          </p:nvSpPr>
          <p:spPr>
            <a:xfrm>
              <a:off x="5050497" y="3277390"/>
              <a:ext cx="595890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B7D4-8342-4E95-B0B3-5B723B0A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1" y="1947906"/>
            <a:ext cx="5465160" cy="25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526959"/>
            <a:ext cx="5888971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329154"/>
            <a:ext cx="21066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[Domain Model]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585E6-A010-47E2-8F43-8CDE5E2D0552}"/>
              </a:ext>
            </a:extLst>
          </p:cNvPr>
          <p:cNvSpPr txBox="1"/>
          <p:nvPr/>
        </p:nvSpPr>
        <p:spPr>
          <a:xfrm>
            <a:off x="688215" y="5044488"/>
            <a:ext cx="4762842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Shell : User Interface. </a:t>
            </a:r>
            <a:r>
              <a:rPr lang="ko-KR" altLang="en-US" sz="1200" dirty="0"/>
              <a:t>입력을 해석하여 </a:t>
            </a:r>
            <a:r>
              <a:rPr lang="en-US" altLang="ko-KR" sz="1200" dirty="0"/>
              <a:t>SSD</a:t>
            </a:r>
            <a:r>
              <a:rPr lang="ko-KR" altLang="en-US" sz="1200" dirty="0"/>
              <a:t>에 전달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SSD: </a:t>
            </a:r>
            <a:r>
              <a:rPr lang="ko-KR" altLang="en-US" sz="1200" dirty="0"/>
              <a:t>요청 받은 주소의 </a:t>
            </a:r>
            <a:r>
              <a:rPr lang="en-US" altLang="ko-KR" sz="1200" dirty="0"/>
              <a:t>data</a:t>
            </a:r>
            <a:r>
              <a:rPr lang="ko-KR" altLang="en-US" sz="1200" dirty="0"/>
              <a:t>를 반환하거나 전달받은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SSD_output.txt : </a:t>
            </a:r>
            <a:r>
              <a:rPr lang="ko-KR" altLang="en-US" sz="1200" dirty="0"/>
              <a:t>읽은 값 혹은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기록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SSD_NAND.txt: </a:t>
            </a:r>
            <a:r>
              <a:rPr lang="ko-KR" altLang="en-US" sz="1200" dirty="0"/>
              <a:t>입력된 </a:t>
            </a:r>
            <a:r>
              <a:rPr lang="en-US" altLang="ko-KR" sz="1200" dirty="0"/>
              <a:t>Data </a:t>
            </a:r>
            <a:r>
              <a:rPr lang="ko-KR" altLang="en-US" sz="1200" dirty="0"/>
              <a:t>저장소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7AF96-209D-48E2-966C-6E0963C0C57E}"/>
              </a:ext>
            </a:extLst>
          </p:cNvPr>
          <p:cNvSpPr txBox="1"/>
          <p:nvPr/>
        </p:nvSpPr>
        <p:spPr>
          <a:xfrm>
            <a:off x="6310861" y="4809193"/>
            <a:ext cx="2576346" cy="1520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Shell : </a:t>
            </a:r>
            <a:r>
              <a:rPr lang="ko-KR" altLang="en-US" sz="900" dirty="0"/>
              <a:t>사용자 입력을 해석하여 </a:t>
            </a:r>
            <a:r>
              <a:rPr lang="en-US" altLang="ko-KR" sz="900" dirty="0"/>
              <a:t>SSD</a:t>
            </a:r>
            <a:r>
              <a:rPr lang="ko-KR" altLang="en-US" sz="900" dirty="0"/>
              <a:t>에 전달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Console:</a:t>
            </a:r>
            <a:r>
              <a:rPr lang="ko-KR" altLang="en-US" sz="900" dirty="0"/>
              <a:t> </a:t>
            </a:r>
            <a:r>
              <a:rPr lang="en-US" altLang="ko-KR" sz="900" dirty="0"/>
              <a:t>User</a:t>
            </a:r>
            <a:r>
              <a:rPr lang="ko-KR" altLang="en-US" sz="900" dirty="0"/>
              <a:t> </a:t>
            </a:r>
            <a:r>
              <a:rPr lang="en-US" altLang="ko-KR" sz="900" dirty="0"/>
              <a:t>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개발자</a:t>
            </a:r>
            <a:r>
              <a:rPr lang="en-US" altLang="ko-KR" sz="900" dirty="0"/>
              <a:t>: </a:t>
            </a:r>
            <a:r>
              <a:rPr lang="ko-KR" altLang="en-US" sz="900" dirty="0"/>
              <a:t>개발자 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Script: </a:t>
            </a:r>
            <a:r>
              <a:rPr lang="ko-KR" altLang="en-US" sz="900" dirty="0"/>
              <a:t>명령어 집합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SSD: Data</a:t>
            </a:r>
            <a:r>
              <a:rPr lang="ko-KR" altLang="en-US" sz="900" dirty="0"/>
              <a:t>를 읽거나 저장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NAND: </a:t>
            </a:r>
            <a:r>
              <a:rPr lang="ko-KR" altLang="en-US" sz="900" dirty="0"/>
              <a:t>실제 </a:t>
            </a:r>
            <a:r>
              <a:rPr lang="en-US" altLang="ko-KR" sz="900" dirty="0"/>
              <a:t>Data </a:t>
            </a:r>
            <a:r>
              <a:rPr lang="ko-KR" altLang="en-US" sz="900" dirty="0"/>
              <a:t>저장소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Output: </a:t>
            </a:r>
            <a:r>
              <a:rPr lang="ko-KR" altLang="en-US" sz="900" dirty="0"/>
              <a:t>처리된 결과를 저장하는 저장소</a:t>
            </a:r>
          </a:p>
        </p:txBody>
      </p:sp>
    </p:spTree>
    <p:extLst>
      <p:ext uri="{BB962C8B-B14F-4D97-AF65-F5344CB8AC3E}">
        <p14:creationId xmlns:p14="http://schemas.microsoft.com/office/powerpoint/2010/main" val="33905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41CB7B-1B4E-494C-B358-035207A2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2290743"/>
            <a:ext cx="10704989" cy="44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1839D-BC80-4777-8305-35B14A4598D3}"/>
              </a:ext>
            </a:extLst>
          </p:cNvPr>
          <p:cNvSpPr txBox="1"/>
          <p:nvPr/>
        </p:nvSpPr>
        <p:spPr>
          <a:xfrm>
            <a:off x="523782" y="1216241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Logger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출력 장치 추가 용이하도록 구현</a:t>
            </a:r>
            <a:endParaRPr lang="en-US" altLang="ko-KR" dirty="0"/>
          </a:p>
          <a:p>
            <a:r>
              <a:rPr lang="en-US" altLang="ko-KR" dirty="0"/>
              <a:t>2, Command – Commander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명령어 추가 용이</a:t>
            </a:r>
            <a:endParaRPr lang="en-US" altLang="ko-KR" dirty="0"/>
          </a:p>
          <a:p>
            <a:r>
              <a:rPr lang="en-US" altLang="ko-KR" dirty="0"/>
              <a:t>3. File Handler – Decorator </a:t>
            </a:r>
            <a:r>
              <a:rPr lang="ko-KR" altLang="en-US" dirty="0"/>
              <a:t>패턴을 적용</a:t>
            </a:r>
            <a:r>
              <a:rPr lang="en-US" altLang="ko-KR" dirty="0"/>
              <a:t>,</a:t>
            </a:r>
            <a:r>
              <a:rPr lang="ko-KR" altLang="en-US" dirty="0"/>
              <a:t> 기능 추가 용이</a:t>
            </a:r>
            <a:r>
              <a:rPr lang="en-US" altLang="ko-KR" dirty="0"/>
              <a:t>(</a:t>
            </a:r>
            <a:r>
              <a:rPr lang="ko-KR" altLang="en-US" dirty="0"/>
              <a:t>복수 라인 삭제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SSD – Singleton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오류 발생 가능성 최소화 </a:t>
            </a:r>
          </a:p>
        </p:txBody>
      </p:sp>
    </p:spTree>
    <p:extLst>
      <p:ext uri="{BB962C8B-B14F-4D97-AF65-F5344CB8AC3E}">
        <p14:creationId xmlns:p14="http://schemas.microsoft.com/office/powerpoint/2010/main" val="201494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6281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#1 – Shell Command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3918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#2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6F3CB1-5235-45F7-9F71-80B5297B25B1}"/>
              </a:ext>
            </a:extLst>
          </p:cNvPr>
          <p:cNvGrpSpPr/>
          <p:nvPr/>
        </p:nvGrpSpPr>
        <p:grpSpPr>
          <a:xfrm>
            <a:off x="8815652" y="4079445"/>
            <a:ext cx="3244799" cy="2399249"/>
            <a:chOff x="2473853" y="3255827"/>
            <a:chExt cx="3244799" cy="23992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3D843EA-EB68-4E12-A101-C11A99759CB0}"/>
                </a:ext>
              </a:extLst>
            </p:cNvPr>
            <p:cNvGrpSpPr/>
            <p:nvPr/>
          </p:nvGrpSpPr>
          <p:grpSpPr>
            <a:xfrm>
              <a:off x="2473853" y="3262484"/>
              <a:ext cx="3244799" cy="2244454"/>
              <a:chOff x="8817860" y="4191606"/>
              <a:chExt cx="3244799" cy="22444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728558D-2500-4687-8C86-EE897BDF27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43" t="43162" r="70541" b="47363"/>
              <a:stretch/>
            </p:blipFill>
            <p:spPr>
              <a:xfrm>
                <a:off x="8992971" y="4455607"/>
                <a:ext cx="2017670" cy="545412"/>
              </a:xfrm>
              <a:prstGeom prst="rect">
                <a:avLst/>
              </a:prstGeom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93CB178-1404-4D7A-8E45-FA26867A8A03}"/>
                  </a:ext>
                </a:extLst>
              </p:cNvPr>
              <p:cNvSpPr txBox="1"/>
              <p:nvPr/>
            </p:nvSpPr>
            <p:spPr>
              <a:xfrm>
                <a:off x="8817860" y="4191606"/>
                <a:ext cx="3244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</a:t>
                </a:r>
                <a:r>
                  <a:rPr lang="en-US" altLang="ko-KR" sz="1000" dirty="0"/>
                  <a:t>TC 1. Invalid LBA </a:t>
                </a:r>
                <a:r>
                  <a:rPr lang="ko-KR" altLang="en-US" sz="1000" dirty="0"/>
                  <a:t>에러 발생 테스트 </a:t>
                </a:r>
                <a:r>
                  <a:rPr lang="en-US" altLang="ko-KR" sz="1000" dirty="0"/>
                  <a:t>PR # 11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  <a:p>
                <a:endParaRPr lang="ko-KR" altLang="en-US" sz="1000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1D32BE18-DB0A-405E-88D8-0223953210CF}"/>
                  </a:ext>
                </a:extLst>
              </p:cNvPr>
              <p:cNvGrpSpPr/>
              <p:nvPr/>
            </p:nvGrpSpPr>
            <p:grpSpPr>
              <a:xfrm>
                <a:off x="8817864" y="4968544"/>
                <a:ext cx="2915002" cy="1467516"/>
                <a:chOff x="4162462" y="2275878"/>
                <a:chExt cx="3733132" cy="187939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73FF246-3A33-4377-BE9F-00DFA4CEC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1701" t="44261" r="41701" b="28935"/>
                <a:stretch/>
              </p:blipFill>
              <p:spPr>
                <a:xfrm>
                  <a:off x="4337148" y="2502943"/>
                  <a:ext cx="2914870" cy="1652326"/>
                </a:xfrm>
                <a:prstGeom prst="rect">
                  <a:avLst/>
                </a:prstGeom>
              </p:spPr>
            </p:pic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584DA1B1-3311-412E-AA04-6DA1E039BE6E}"/>
                    </a:ext>
                  </a:extLst>
                </p:cNvPr>
                <p:cNvSpPr txBox="1"/>
                <p:nvPr/>
              </p:nvSpPr>
              <p:spPr>
                <a:xfrm>
                  <a:off x="4162462" y="2275878"/>
                  <a:ext cx="3733132" cy="512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에서 에러 발생 코드 작성</a:t>
                  </a:r>
                  <a:r>
                    <a:rPr lang="en-US" altLang="ko-KR" sz="1000" b="1" dirty="0">
                      <a:solidFill>
                        <a:srgbClr val="00B050"/>
                      </a:solidFill>
                    </a:rPr>
                    <a:t>(GREEN)</a:t>
                  </a:r>
                  <a:endParaRPr lang="ko-KR" altLang="en-US" sz="1000" b="1" dirty="0">
                    <a:solidFill>
                      <a:srgbClr val="00B050"/>
                    </a:solidFill>
                  </a:endParaRPr>
                </a:p>
                <a:p>
                  <a:endParaRPr lang="ko-KR" altLang="en-US" sz="1000" dirty="0"/>
                </a:p>
              </p:txBody>
            </p:sp>
          </p:grp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396C53-E87A-4DE0-AE6E-7506FCDB42B0}"/>
                </a:ext>
              </a:extLst>
            </p:cNvPr>
            <p:cNvSpPr/>
            <p:nvPr/>
          </p:nvSpPr>
          <p:spPr>
            <a:xfrm>
              <a:off x="2501170" y="3255827"/>
              <a:ext cx="3070293" cy="2399249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A36045-DE63-49B4-BD13-267B4AD7D650}"/>
              </a:ext>
            </a:extLst>
          </p:cNvPr>
          <p:cNvGrpSpPr/>
          <p:nvPr/>
        </p:nvGrpSpPr>
        <p:grpSpPr>
          <a:xfrm>
            <a:off x="6158422" y="1576263"/>
            <a:ext cx="3174132" cy="1605226"/>
            <a:chOff x="1545894" y="2134284"/>
            <a:chExt cx="3174132" cy="16052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5A20D-2003-49A4-A3F6-33D9F5227E66}"/>
                </a:ext>
              </a:extLst>
            </p:cNvPr>
            <p:cNvGrpSpPr/>
            <p:nvPr/>
          </p:nvGrpSpPr>
          <p:grpSpPr>
            <a:xfrm>
              <a:off x="1646268" y="2154904"/>
              <a:ext cx="3048329" cy="1584606"/>
              <a:chOff x="680292" y="2607535"/>
              <a:chExt cx="5057689" cy="262912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9CD1D52-321E-45E1-974F-331372D3E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1779" t="37801" r="38067" b="37594"/>
              <a:stretch/>
            </p:blipFill>
            <p:spPr>
              <a:xfrm>
                <a:off x="680292" y="2915311"/>
                <a:ext cx="5057689" cy="2321351"/>
              </a:xfrm>
              <a:prstGeom prst="rect">
                <a:avLst/>
              </a:prstGeom>
            </p:spPr>
          </p:pic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D21D8E92-7EAB-4195-96C7-181F676D71F0}"/>
                  </a:ext>
                </a:extLst>
              </p:cNvPr>
              <p:cNvSpPr txBox="1"/>
              <p:nvPr/>
            </p:nvSpPr>
            <p:spPr>
              <a:xfrm>
                <a:off x="680294" y="2607535"/>
                <a:ext cx="3934155" cy="40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Refactoring PR # 44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(REFACTOR)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253290-0B62-4F2F-9431-0F6E8B9D5A2F}"/>
                </a:ext>
              </a:extLst>
            </p:cNvPr>
            <p:cNvSpPr/>
            <p:nvPr/>
          </p:nvSpPr>
          <p:spPr>
            <a:xfrm>
              <a:off x="1545894" y="2134284"/>
              <a:ext cx="3174132" cy="1605226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488F72-156A-469D-8427-4EE766CF8115}"/>
              </a:ext>
            </a:extLst>
          </p:cNvPr>
          <p:cNvGrpSpPr/>
          <p:nvPr/>
        </p:nvGrpSpPr>
        <p:grpSpPr>
          <a:xfrm>
            <a:off x="8798564" y="2213611"/>
            <a:ext cx="3114699" cy="1787712"/>
            <a:chOff x="2112620" y="2980732"/>
            <a:chExt cx="3114699" cy="17877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74633E-4D27-4D56-8F7A-2E7786B9EBE9}"/>
                </a:ext>
              </a:extLst>
            </p:cNvPr>
            <p:cNvGrpSpPr/>
            <p:nvPr/>
          </p:nvGrpSpPr>
          <p:grpSpPr>
            <a:xfrm>
              <a:off x="2154179" y="2992810"/>
              <a:ext cx="3007638" cy="1775633"/>
              <a:chOff x="8885921" y="2359103"/>
              <a:chExt cx="3007638" cy="1775633"/>
            </a:xfrm>
          </p:grpSpPr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A123351-579B-4DCF-A2D1-AAC0F89C8BE1}"/>
                  </a:ext>
                </a:extLst>
              </p:cNvPr>
              <p:cNvSpPr txBox="1"/>
              <p:nvPr/>
            </p:nvSpPr>
            <p:spPr>
              <a:xfrm>
                <a:off x="8885921" y="2359103"/>
                <a:ext cx="28905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TC 2. </a:t>
                </a:r>
                <a:r>
                  <a:rPr lang="ko-KR" altLang="en-US" sz="1000" dirty="0"/>
                  <a:t>정상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출력 테스트 </a:t>
                </a:r>
                <a:r>
                  <a:rPr lang="en-US" altLang="ko-KR" sz="1000" dirty="0"/>
                  <a:t>PR # 16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8C1F951-08D1-4444-BAE5-DB1D88CBF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7062" t="52192" r="50000" b="34708"/>
              <a:stretch/>
            </p:blipFill>
            <p:spPr>
              <a:xfrm>
                <a:off x="8944737" y="2589935"/>
                <a:ext cx="2460289" cy="79034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F58019E-66CD-4B9E-A087-E54577E06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723" t="42447" r="39227" b="46804"/>
              <a:stretch/>
            </p:blipFill>
            <p:spPr>
              <a:xfrm>
                <a:off x="8944737" y="3611113"/>
                <a:ext cx="2948822" cy="523623"/>
              </a:xfrm>
              <a:prstGeom prst="rect">
                <a:avLst/>
              </a:prstGeom>
            </p:spPr>
          </p:pic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3166035-328C-47D1-B3C6-4BBDD44A9EA2}"/>
                  </a:ext>
                </a:extLst>
              </p:cNvPr>
              <p:cNvSpPr txBox="1"/>
              <p:nvPr/>
            </p:nvSpPr>
            <p:spPr>
              <a:xfrm>
                <a:off x="8944737" y="3423539"/>
                <a:ext cx="24096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정상 출력 코드 작성</a:t>
                </a:r>
                <a:r>
                  <a:rPr lang="en-US" altLang="ko-KR" sz="1000" b="1" dirty="0">
                    <a:solidFill>
                      <a:srgbClr val="00B050"/>
                    </a:solidFill>
                  </a:rPr>
                  <a:t>(GREEN)</a:t>
                </a:r>
                <a:endParaRPr lang="ko-KR" altLang="en-US" sz="10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28A465E-6A86-43CB-9D72-93DC650929FD}"/>
                </a:ext>
              </a:extLst>
            </p:cNvPr>
            <p:cNvSpPr/>
            <p:nvPr/>
          </p:nvSpPr>
          <p:spPr>
            <a:xfrm>
              <a:off x="2112620" y="2980732"/>
              <a:ext cx="3114699" cy="1787712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E5EFAD-07D5-46E5-A236-1A3EF5D183F3}"/>
              </a:ext>
            </a:extLst>
          </p:cNvPr>
          <p:cNvGrpSpPr/>
          <p:nvPr/>
        </p:nvGrpSpPr>
        <p:grpSpPr>
          <a:xfrm>
            <a:off x="6158422" y="3536346"/>
            <a:ext cx="2248302" cy="2876089"/>
            <a:chOff x="6158421" y="3103958"/>
            <a:chExt cx="2586309" cy="3308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D1BF9-EED7-4E40-90CD-1B7D0083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206" t="26666" r="63969" b="14502"/>
            <a:stretch/>
          </p:blipFill>
          <p:spPr>
            <a:xfrm>
              <a:off x="6181630" y="3103958"/>
              <a:ext cx="2563100" cy="328445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5095BC-7FB9-4D21-B5BC-4E9226F6B282}"/>
                </a:ext>
              </a:extLst>
            </p:cNvPr>
            <p:cNvSpPr/>
            <p:nvPr/>
          </p:nvSpPr>
          <p:spPr>
            <a:xfrm>
              <a:off x="6158421" y="6010357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02DA79-3FB9-47E3-ADED-1F449B646403}"/>
                </a:ext>
              </a:extLst>
            </p:cNvPr>
            <p:cNvSpPr/>
            <p:nvPr/>
          </p:nvSpPr>
          <p:spPr>
            <a:xfrm>
              <a:off x="6158421" y="5561865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A2A31E3-7580-40E9-81E2-AC8B08FAE30A}"/>
                </a:ext>
              </a:extLst>
            </p:cNvPr>
            <p:cNvSpPr/>
            <p:nvPr/>
          </p:nvSpPr>
          <p:spPr>
            <a:xfrm>
              <a:off x="6169962" y="3134268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72CEC9-8E36-4FFD-A815-1DA914FB6A5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8386548" y="5279070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CB7813-539A-4B50-9D4A-D34C0CC79156}"/>
              </a:ext>
            </a:extLst>
          </p:cNvPr>
          <p:cNvCxnSpPr>
            <a:cxnSpLocks/>
          </p:cNvCxnSpPr>
          <p:nvPr/>
        </p:nvCxnSpPr>
        <p:spPr>
          <a:xfrm flipV="1">
            <a:off x="8212338" y="3413235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F1571F-C279-4BA8-A2BE-21E6961D808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696607" y="31814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6">
            <a:extLst>
              <a:ext uri="{FF2B5EF4-FFF2-40B4-BE49-F238E27FC236}">
                <a16:creationId xmlns:a16="http://schemas.microsoft.com/office/drawing/2014/main" id="{5E888A37-1C16-4877-91DF-619751950DF8}"/>
              </a:ext>
            </a:extLst>
          </p:cNvPr>
          <p:cNvSpPr txBox="1"/>
          <p:nvPr/>
        </p:nvSpPr>
        <p:spPr>
          <a:xfrm>
            <a:off x="6096000" y="327612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EAD6FE-26A8-4533-81FD-4FB26BAB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3856361"/>
            <a:ext cx="2734209" cy="2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5B04A0B-B7E5-4101-8CE9-8E278AC3F880}"/>
              </a:ext>
            </a:extLst>
          </p:cNvPr>
          <p:cNvSpPr txBox="1"/>
          <p:nvPr/>
        </p:nvSpPr>
        <p:spPr>
          <a:xfrm>
            <a:off x="484399" y="363548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AFEA92-10BC-4B88-A403-F1149F38A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7616" y="1758522"/>
            <a:ext cx="2601155" cy="2371955"/>
          </a:xfrm>
          <a:prstGeom prst="rect">
            <a:avLst/>
          </a:prstGeom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FA77B054-A092-47C2-A1B3-97FAEF3529C3}"/>
              </a:ext>
            </a:extLst>
          </p:cNvPr>
          <p:cNvSpPr txBox="1"/>
          <p:nvPr/>
        </p:nvSpPr>
        <p:spPr>
          <a:xfrm>
            <a:off x="3220297" y="1596883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 </a:t>
            </a:r>
            <a:r>
              <a:rPr lang="en-US" altLang="ko-KR" sz="1000" dirty="0"/>
              <a:t>TC </a:t>
            </a:r>
            <a:r>
              <a:rPr lang="ko-KR" altLang="en-US" sz="1000" dirty="0"/>
              <a:t>통과를 위한 코드 작성</a:t>
            </a:r>
            <a:r>
              <a:rPr lang="en-US" altLang="ko-KR" sz="1000" b="1" dirty="0">
                <a:solidFill>
                  <a:srgbClr val="00B050"/>
                </a:solidFill>
              </a:rPr>
              <a:t>(GREEN)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58713E-E015-4312-B1B0-54BFC330EFF2}"/>
              </a:ext>
            </a:extLst>
          </p:cNvPr>
          <p:cNvSpPr txBox="1"/>
          <p:nvPr/>
        </p:nvSpPr>
        <p:spPr>
          <a:xfrm>
            <a:off x="8377841" y="52186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98F85C-8092-4F2F-8D32-A1AD32911AD5}"/>
              </a:ext>
            </a:extLst>
          </p:cNvPr>
          <p:cNvSpPr txBox="1"/>
          <p:nvPr/>
        </p:nvSpPr>
        <p:spPr>
          <a:xfrm>
            <a:off x="8077841" y="40261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②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FF8879-A1E0-4473-9C0D-54DB3E87C06C}"/>
              </a:ext>
            </a:extLst>
          </p:cNvPr>
          <p:cNvSpPr txBox="1"/>
          <p:nvPr/>
        </p:nvSpPr>
        <p:spPr>
          <a:xfrm>
            <a:off x="7270101" y="317530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③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E8733B-233D-4B5F-957F-D0B75E3FAA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677" y="1912941"/>
            <a:ext cx="2131261" cy="1662470"/>
          </a:xfrm>
          <a:prstGeom prst="rect">
            <a:avLst/>
          </a:prstGeom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C4ED901E-1CE1-44CB-A01C-0535B13C2922}"/>
              </a:ext>
            </a:extLst>
          </p:cNvPr>
          <p:cNvSpPr txBox="1"/>
          <p:nvPr/>
        </p:nvSpPr>
        <p:spPr>
          <a:xfrm>
            <a:off x="536260" y="1649356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 </a:t>
            </a:r>
            <a:r>
              <a:rPr lang="ko-KR" altLang="en-US" sz="1000" dirty="0"/>
              <a:t>일반코드 구현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(REFACTOR)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B9DCB11-3288-48D6-A861-2BB5DC53C086}"/>
              </a:ext>
            </a:extLst>
          </p:cNvPr>
          <p:cNvSpPr/>
          <p:nvPr/>
        </p:nvSpPr>
        <p:spPr>
          <a:xfrm>
            <a:off x="484399" y="5986768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D51E11A-4CCC-4FC3-81FB-9EBBF1E14429}"/>
              </a:ext>
            </a:extLst>
          </p:cNvPr>
          <p:cNvSpPr/>
          <p:nvPr/>
        </p:nvSpPr>
        <p:spPr>
          <a:xfrm>
            <a:off x="475249" y="4965789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C8A0F5-8AF4-427D-BD84-0E5382EED9BA}"/>
              </a:ext>
            </a:extLst>
          </p:cNvPr>
          <p:cNvSpPr/>
          <p:nvPr/>
        </p:nvSpPr>
        <p:spPr>
          <a:xfrm>
            <a:off x="492952" y="3915934"/>
            <a:ext cx="2654290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8304A3C-AA8D-4746-B5C1-2EA3542C71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4456" y="4467437"/>
            <a:ext cx="2591190" cy="1924113"/>
          </a:xfrm>
          <a:prstGeom prst="rect">
            <a:avLst/>
          </a:prstGeom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978833C3-755D-4378-8446-E4546849DB95}"/>
              </a:ext>
            </a:extLst>
          </p:cNvPr>
          <p:cNvSpPr txBox="1"/>
          <p:nvPr/>
        </p:nvSpPr>
        <p:spPr>
          <a:xfrm>
            <a:off x="3199520" y="4221441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TC 1. Test</a:t>
            </a:r>
            <a:r>
              <a:rPr lang="ko-KR" altLang="en-US" sz="1000" dirty="0"/>
              <a:t> </a:t>
            </a:r>
            <a:r>
              <a:rPr lang="en-US" altLang="ko-KR" sz="1000" dirty="0"/>
              <a:t>Shell</a:t>
            </a:r>
            <a:r>
              <a:rPr lang="ko-KR" altLang="en-US" sz="1000" dirty="0"/>
              <a:t> </a:t>
            </a:r>
            <a:r>
              <a:rPr lang="en-US" altLang="ko-KR" sz="1000" dirty="0"/>
              <a:t>Parser </a:t>
            </a:r>
            <a:r>
              <a:rPr lang="en-US" altLang="ko-KR" sz="1000" b="1" dirty="0">
                <a:solidFill>
                  <a:srgbClr val="FF0000"/>
                </a:solidFill>
              </a:rPr>
              <a:t>(RED)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B8DDDE-A4D3-4D3B-B476-276E08DD24E4}"/>
              </a:ext>
            </a:extLst>
          </p:cNvPr>
          <p:cNvCxnSpPr>
            <a:cxnSpLocks/>
          </p:cNvCxnSpPr>
          <p:nvPr/>
        </p:nvCxnSpPr>
        <p:spPr>
          <a:xfrm flipV="1">
            <a:off x="2079699" y="34493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D48409-B872-4FF0-89CA-36AD69DE99E2}"/>
              </a:ext>
            </a:extLst>
          </p:cNvPr>
          <p:cNvSpPr txBox="1"/>
          <p:nvPr/>
        </p:nvSpPr>
        <p:spPr>
          <a:xfrm>
            <a:off x="1653193" y="344320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③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77DBC8-E447-4A07-B908-E9D335E05B00}"/>
              </a:ext>
            </a:extLst>
          </p:cNvPr>
          <p:cNvCxnSpPr>
            <a:cxnSpLocks/>
          </p:cNvCxnSpPr>
          <p:nvPr/>
        </p:nvCxnSpPr>
        <p:spPr>
          <a:xfrm flipV="1">
            <a:off x="2753083" y="2672734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E4540E-3D6A-4DD9-A2D3-82C0ED207412}"/>
              </a:ext>
            </a:extLst>
          </p:cNvPr>
          <p:cNvSpPr txBox="1"/>
          <p:nvPr/>
        </p:nvSpPr>
        <p:spPr>
          <a:xfrm>
            <a:off x="2618586" y="32856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②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1F2C11-0B28-4EDB-97D9-77FB63471588}"/>
              </a:ext>
            </a:extLst>
          </p:cNvPr>
          <p:cNvCxnSpPr>
            <a:cxnSpLocks/>
          </p:cNvCxnSpPr>
          <p:nvPr/>
        </p:nvCxnSpPr>
        <p:spPr>
          <a:xfrm flipV="1">
            <a:off x="2971640" y="5082015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BF3F0E-B7FF-4E55-ADE2-8C182F5EEAEB}"/>
              </a:ext>
            </a:extLst>
          </p:cNvPr>
          <p:cNvSpPr txBox="1"/>
          <p:nvPr/>
        </p:nvSpPr>
        <p:spPr>
          <a:xfrm>
            <a:off x="2962933" y="50215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71300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1008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#1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Driver Mocking]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#2]</a:t>
            </a:r>
            <a:endParaRPr lang="ko-KR" altLang="en-US" sz="2000" b="1" dirty="0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C7DB525-A997-4763-861C-5FD01054FACA}"/>
              </a:ext>
            </a:extLst>
          </p:cNvPr>
          <p:cNvSpPr txBox="1"/>
          <p:nvPr/>
        </p:nvSpPr>
        <p:spPr>
          <a:xfrm>
            <a:off x="499448" y="1809427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/>
              <a:t>▶</a:t>
            </a:r>
            <a:r>
              <a:rPr lang="en-US" altLang="ko-KR" sz="1600" dirty="0"/>
              <a:t> Stubbing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8B28D-310B-434B-AE20-EA432762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2" y="3686758"/>
            <a:ext cx="5192284" cy="246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AFE62-F852-4F10-90A1-3CF4BBE5BD22}"/>
              </a:ext>
            </a:extLst>
          </p:cNvPr>
          <p:cNvSpPr txBox="1"/>
          <p:nvPr/>
        </p:nvSpPr>
        <p:spPr>
          <a:xfrm>
            <a:off x="605980" y="2246883"/>
            <a:ext cx="5112297" cy="1021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목적</a:t>
            </a:r>
            <a:r>
              <a:rPr lang="en-US" altLang="ko-KR" dirty="0"/>
              <a:t>: SSD </a:t>
            </a:r>
            <a:r>
              <a:rPr lang="ko-KR" altLang="en-US" dirty="0"/>
              <a:t>개발 완료 전 테스트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반환 값 지정</a:t>
            </a:r>
            <a:r>
              <a:rPr lang="en-US" altLang="ko-KR" dirty="0"/>
              <a:t>(</a:t>
            </a:r>
            <a:r>
              <a:rPr lang="en-US" altLang="ko-KR" dirty="0" err="1"/>
              <a:t>run_ssd_read</a:t>
            </a:r>
            <a:r>
              <a:rPr lang="en-US" altLang="ko-KR" dirty="0"/>
              <a:t> </a:t>
            </a:r>
            <a:r>
              <a:rPr lang="ko-KR" altLang="en-US" dirty="0"/>
              <a:t>함수의 </a:t>
            </a:r>
            <a:r>
              <a:rPr lang="en-US" altLang="ko-KR" dirty="0"/>
              <a:t>return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호출 여부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검증</a:t>
            </a:r>
            <a:r>
              <a:rPr lang="en-US" altLang="ko-KR" dirty="0"/>
              <a:t>: assert</a:t>
            </a:r>
            <a:r>
              <a:rPr lang="ko-KR" altLang="en-US" dirty="0"/>
              <a:t> 문을 활용한 리턴 값 및 호출 확인</a:t>
            </a:r>
          </a:p>
        </p:txBody>
      </p:sp>
    </p:spTree>
    <p:extLst>
      <p:ext uri="{BB962C8B-B14F-4D97-AF65-F5344CB8AC3E}">
        <p14:creationId xmlns:p14="http://schemas.microsoft.com/office/powerpoint/2010/main" val="212495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25763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[Observer - Logger]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22333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[Decorator - File]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44441-BBA2-49D9-970E-71B5B266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06" y="1808277"/>
            <a:ext cx="412490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33329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[Commander - Command]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22781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[Singleton - SSD]</a:t>
            </a:r>
            <a:endParaRPr lang="ko-KR" altLang="en-US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0B5A3-6F2F-427C-AE5B-EB3AB185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7" y="1834632"/>
            <a:ext cx="5460876" cy="177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9424FE-E592-462B-B994-CDFCA025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08" y="1636827"/>
            <a:ext cx="1806375" cy="13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3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433</Words>
  <Application>Microsoft Office PowerPoint</Application>
  <PresentationFormat>와이드스크린</PresentationFormat>
  <Paragraphs>90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PowerPoint 프레젠테이션</vt:lpstr>
      <vt:lpstr>PowerPoint 프레젠테이션</vt:lpstr>
      <vt:lpstr>요구사항 분석(기능)</vt:lpstr>
      <vt:lpstr>System 분석</vt:lpstr>
      <vt:lpstr>Implementation</vt:lpstr>
      <vt:lpstr>TDD Example</vt:lpstr>
      <vt:lpstr>Mocking Example</vt:lpstr>
      <vt:lpstr>Refactoring</vt:lpstr>
      <vt:lpstr>Refactoring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31</cp:revision>
  <dcterms:created xsi:type="dcterms:W3CDTF">2024-04-15T01:50:35Z</dcterms:created>
  <dcterms:modified xsi:type="dcterms:W3CDTF">2025-08-08T08:39:03Z</dcterms:modified>
</cp:coreProperties>
</file>