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5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52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18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429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8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04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0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test_shell.py/" TargetMode="External"/><Relationship Id="rId3" Type="http://schemas.openxmlformats.org/officeDocument/2006/relationships/hyperlink" Target="http://test_read.py/" TargetMode="External"/><Relationship Id="rId7" Type="http://schemas.openxmlformats.org/officeDocument/2006/relationships/hyperlink" Target="http://test_buffer.p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_buffet.py/" TargetMode="External"/><Relationship Id="rId5" Type="http://schemas.openxmlformats.org/officeDocument/2006/relationships/hyperlink" Target="http://test_ssd_erase.py/" TargetMode="External"/><Relationship Id="rId4" Type="http://schemas.openxmlformats.org/officeDocument/2006/relationships/hyperlink" Target="http://test_ssd_write.py/" TargetMode="External"/><Relationship Id="rId9" Type="http://schemas.openxmlformats.org/officeDocument/2006/relationships/hyperlink" Target="http://test_logger.py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이장희</a:t>
            </a:r>
            <a:r>
              <a:rPr lang="en-US" altLang="ko-KR" dirty="0"/>
              <a:t>/</a:t>
            </a:r>
            <a:r>
              <a:rPr lang="ko-KR" altLang="en-US" dirty="0" err="1"/>
              <a:t>안효민</a:t>
            </a:r>
            <a:r>
              <a:rPr lang="en-US" altLang="ko-KR" dirty="0"/>
              <a:t>/</a:t>
            </a:r>
            <a:r>
              <a:rPr lang="ko-KR" altLang="en-US" dirty="0"/>
              <a:t>최도현</a:t>
            </a:r>
            <a:r>
              <a:rPr lang="en-US" altLang="ko-KR" dirty="0"/>
              <a:t>/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최동희</a:t>
            </a:r>
            <a:r>
              <a:rPr lang="en-US" altLang="ko-KR" dirty="0"/>
              <a:t>/</a:t>
            </a:r>
            <a:r>
              <a:rPr lang="ko-KR" altLang="en-US" dirty="0"/>
              <a:t>김동훈</a:t>
            </a:r>
            <a:r>
              <a:rPr lang="en-US" altLang="ko-KR" dirty="0"/>
              <a:t>/</a:t>
            </a:r>
            <a:r>
              <a:rPr lang="ko-KR" altLang="en-US" dirty="0" err="1"/>
              <a:t>박윤상</a:t>
            </a:r>
            <a:r>
              <a:rPr lang="en-US" altLang="ko-KR" dirty="0"/>
              <a:t>/</a:t>
            </a:r>
            <a:r>
              <a:rPr lang="ko-KR" altLang="en-US" dirty="0"/>
              <a:t>김대용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BestReviewers_B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19353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329658" y="1098330"/>
            <a:ext cx="20505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객체 관리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B9424FE-E592-462B-B994-CDFCA025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34" y="2985459"/>
            <a:ext cx="1806375" cy="13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D0DAAB-BA57-4987-B174-BC8A69807074}"/>
              </a:ext>
            </a:extLst>
          </p:cNvPr>
          <p:cNvSpPr/>
          <p:nvPr/>
        </p:nvSpPr>
        <p:spPr>
          <a:xfrm>
            <a:off x="115410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7ACBB-4384-451B-9B92-17D34E8ED48C}"/>
              </a:ext>
            </a:extLst>
          </p:cNvPr>
          <p:cNvSpPr txBox="1"/>
          <p:nvPr/>
        </p:nvSpPr>
        <p:spPr>
          <a:xfrm>
            <a:off x="251531" y="1098330"/>
            <a:ext cx="39437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Output File Management]</a:t>
            </a:r>
            <a:endParaRPr lang="ko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ABD89D-0EC1-46F2-8ED5-1ED001073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533" y="3020897"/>
            <a:ext cx="3204723" cy="34415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5C44C8-37E3-4ABB-90FC-5CF7A42098DB}"/>
              </a:ext>
            </a:extLst>
          </p:cNvPr>
          <p:cNvSpPr txBox="1"/>
          <p:nvPr/>
        </p:nvSpPr>
        <p:spPr>
          <a:xfrm>
            <a:off x="328915" y="1527185"/>
            <a:ext cx="5118709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File Management - Decorator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별도의 파일 객체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Decorator </a:t>
            </a:r>
            <a:r>
              <a:rPr lang="ko-KR" altLang="en-US" dirty="0"/>
              <a:t>패턴을 적용하여 추상화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기능이 추가된 객체 필요 시 기존 코드 수정 없이 확장 용이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실행 시점에 교체 가능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6D79C-2F13-401E-9602-B04457FB4786}"/>
              </a:ext>
            </a:extLst>
          </p:cNvPr>
          <p:cNvSpPr txBox="1"/>
          <p:nvPr/>
        </p:nvSpPr>
        <p:spPr>
          <a:xfrm>
            <a:off x="6373768" y="1508822"/>
            <a:ext cx="4301177" cy="10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SSD Class - Singleton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전역 객체 관리를 통한 시스템 자원 관리 효율화 </a:t>
            </a:r>
            <a:br>
              <a:rPr lang="en-US" altLang="ko-KR" dirty="0"/>
            </a:br>
            <a:r>
              <a:rPr lang="en-US" altLang="ko-KR" dirty="0"/>
              <a:t>    - SSD </a:t>
            </a:r>
            <a:r>
              <a:rPr lang="ko-KR" altLang="en-US" dirty="0"/>
              <a:t>상태 공유 및 자원 관리 가능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669B34-FDF0-4FA9-9F8A-4762361E8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898" y="4548081"/>
            <a:ext cx="4674746" cy="12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Results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4DAA-B36D-4146-9657-C75F9E86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0" y="2134059"/>
            <a:ext cx="10341820" cy="4362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E3469-18DF-41EC-A4B1-F8E7E86BE6B8}"/>
              </a:ext>
            </a:extLst>
          </p:cNvPr>
          <p:cNvSpPr txBox="1"/>
          <p:nvPr/>
        </p:nvSpPr>
        <p:spPr>
          <a:xfrm>
            <a:off x="807869" y="1110984"/>
            <a:ext cx="427552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Test Passed : 100%(901</a:t>
            </a:r>
            <a:r>
              <a:rPr lang="ko-KR" altLang="en-US" sz="1800" dirty="0"/>
              <a:t>개 </a:t>
            </a:r>
            <a:r>
              <a:rPr lang="en-US" altLang="ko-KR" sz="1800" dirty="0"/>
              <a:t>Test Case)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Coverage : 93%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1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Coverage</a:t>
            </a:r>
            <a:endParaRPr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61E90F-3266-4C22-B6DE-02FF3954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85587"/>
              </p:ext>
            </p:extLst>
          </p:nvPr>
        </p:nvGraphicFramePr>
        <p:xfrm>
          <a:off x="711694" y="1793289"/>
          <a:ext cx="10892900" cy="4800707"/>
        </p:xfrm>
        <a:graphic>
          <a:graphicData uri="http://schemas.openxmlformats.org/drawingml/2006/table">
            <a:tbl>
              <a:tblPr/>
              <a:tblGrid>
                <a:gridCol w="1143011">
                  <a:extLst>
                    <a:ext uri="{9D8B030D-6E8A-4147-A177-3AD203B41FA5}">
                      <a16:colId xmlns:a16="http://schemas.microsoft.com/office/drawing/2014/main" val="2730610501"/>
                    </a:ext>
                  </a:extLst>
                </a:gridCol>
                <a:gridCol w="320043">
                  <a:extLst>
                    <a:ext uri="{9D8B030D-6E8A-4147-A177-3AD203B41FA5}">
                      <a16:colId xmlns:a16="http://schemas.microsoft.com/office/drawing/2014/main" val="1394275485"/>
                    </a:ext>
                  </a:extLst>
                </a:gridCol>
                <a:gridCol w="951672">
                  <a:extLst>
                    <a:ext uri="{9D8B030D-6E8A-4147-A177-3AD203B41FA5}">
                      <a16:colId xmlns:a16="http://schemas.microsoft.com/office/drawing/2014/main" val="3893740534"/>
                    </a:ext>
                  </a:extLst>
                </a:gridCol>
                <a:gridCol w="1846555">
                  <a:extLst>
                    <a:ext uri="{9D8B030D-6E8A-4147-A177-3AD203B41FA5}">
                      <a16:colId xmlns:a16="http://schemas.microsoft.com/office/drawing/2014/main" val="3394744860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3279069606"/>
                    </a:ext>
                  </a:extLst>
                </a:gridCol>
                <a:gridCol w="3988282">
                  <a:extLst>
                    <a:ext uri="{9D8B030D-6E8A-4147-A177-3AD203B41FA5}">
                      <a16:colId xmlns:a16="http://schemas.microsoft.com/office/drawing/2014/main" val="3402539213"/>
                    </a:ext>
                  </a:extLst>
                </a:gridCol>
                <a:gridCol w="1143011">
                  <a:extLst>
                    <a:ext uri="{9D8B030D-6E8A-4147-A177-3AD203B41FA5}">
                      <a16:colId xmlns:a16="http://schemas.microsoft.com/office/drawing/2014/main" val="2574566954"/>
                    </a:ext>
                  </a:extLst>
                </a:gridCol>
              </a:tblGrid>
              <a:tr h="236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Module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b="1" dirty="0">
                          <a:effectLst/>
                        </a:rPr>
                        <a:t>기능요구사항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TC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Passed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42766"/>
                  </a:ext>
                </a:extLst>
              </a:tr>
              <a:tr h="243076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SSD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test_read.py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test_read_valid_value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5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527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test_ssd_write.py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test_write_valid_address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6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8913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test_ssd_erase.py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test_erase_valid_range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6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334320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test_flush_executes_and_clears_buffer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7388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Command 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test_add_one_write_command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19301"/>
                  </a:ext>
                </a:extLst>
              </a:tr>
              <a:tr h="243076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Shell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72027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296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test_shell_cmd_flush_success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5155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test_shell_erase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7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3592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10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Exit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test_shell_cmd_exit_success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12539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Help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test_shell_cmd_help_success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6031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98453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FullRead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9244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 sz="1100" dirty="0">
                          <a:effectLst/>
                        </a:rPr>
                        <a:t>Test Script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FullWriteAndReadCompare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test_shell_full_write_and_read_compare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4076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PartialLBAWrite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test_shell_partial_lba_write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055235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WriteReadAging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test_shell_write_read_aging_with_real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9521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EraseAndWriteAging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test_shell_erase_write_aging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10516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Logger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test_logger.py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test_logger_print_success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8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74349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Runner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test_shell_runner_with_testfile_valid_cmd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925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ABED7-8D4E-4BF0-B71F-1507502D22E1}"/>
              </a:ext>
            </a:extLst>
          </p:cNvPr>
          <p:cNvSpPr txBox="1"/>
          <p:nvPr/>
        </p:nvSpPr>
        <p:spPr>
          <a:xfrm>
            <a:off x="711694" y="1117546"/>
            <a:ext cx="562205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각 요구사항 별 최소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 </a:t>
            </a:r>
            <a:r>
              <a:rPr lang="en-US" altLang="ko-KR" sz="1800" dirty="0"/>
              <a:t>TC </a:t>
            </a:r>
            <a:r>
              <a:rPr lang="ko-KR" altLang="en-US" sz="1800" dirty="0"/>
              <a:t>작성 및 통과 확인 </a:t>
            </a:r>
          </a:p>
        </p:txBody>
      </p:sp>
    </p:spTree>
    <p:extLst>
      <p:ext uri="{BB962C8B-B14F-4D97-AF65-F5344CB8AC3E}">
        <p14:creationId xmlns:p14="http://schemas.microsoft.com/office/powerpoint/2010/main" val="192142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Retrospective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AEA97D-0BB9-4BED-872E-56AECF8AF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6184"/>
              </p:ext>
            </p:extLst>
          </p:nvPr>
        </p:nvGraphicFramePr>
        <p:xfrm>
          <a:off x="605980" y="1109709"/>
          <a:ext cx="10747820" cy="5438147"/>
        </p:xfrm>
        <a:graphic>
          <a:graphicData uri="http://schemas.openxmlformats.org/drawingml/2006/table">
            <a:tbl>
              <a:tblPr/>
              <a:tblGrid>
                <a:gridCol w="899400">
                  <a:extLst>
                    <a:ext uri="{9D8B030D-6E8A-4147-A177-3AD203B41FA5}">
                      <a16:colId xmlns:a16="http://schemas.microsoft.com/office/drawing/2014/main" val="2965492272"/>
                    </a:ext>
                  </a:extLst>
                </a:gridCol>
                <a:gridCol w="9848420">
                  <a:extLst>
                    <a:ext uri="{9D8B030D-6E8A-4147-A177-3AD203B41FA5}">
                      <a16:colId xmlns:a16="http://schemas.microsoft.com/office/drawing/2014/main" val="3593376424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b="1" dirty="0">
                          <a:effectLst/>
                        </a:rPr>
                        <a:t>이름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b="1">
                          <a:effectLst/>
                        </a:rPr>
                        <a:t>소감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4210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이장희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현업에서 즉시 활용 가능한 유용한 과정이라고 생각됩니다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팀 과제를 통해 배운 내용을 실습해 볼 수 있어서 학습한 내용을 체득하는데 무척 도움이 되었습니다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다양한 사업부의 개발자분들과 교류할 수 있는 기회를 갖는 것도 좋은 경험이 되었습니다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56293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박윤상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300" dirty="0">
                          <a:effectLst/>
                        </a:rPr>
                        <a:t>"</a:t>
                      </a:r>
                      <a:r>
                        <a:rPr lang="ko-KR" altLang="en-US" sz="1300" dirty="0">
                          <a:effectLst/>
                        </a:rPr>
                        <a:t>같이</a:t>
                      </a:r>
                      <a:r>
                        <a:rPr lang="en-US" altLang="ko-KR" sz="1300" dirty="0">
                          <a:effectLst/>
                        </a:rPr>
                        <a:t>" </a:t>
                      </a:r>
                      <a:r>
                        <a:rPr lang="ko-KR" altLang="en-US" sz="1300" dirty="0">
                          <a:effectLst/>
                        </a:rPr>
                        <a:t>개발하는 프로젝트를 풍부한 </a:t>
                      </a:r>
                      <a:r>
                        <a:rPr lang="en-US" altLang="ko-KR" sz="1300" dirty="0">
                          <a:effectLst/>
                        </a:rPr>
                        <a:t>SW </a:t>
                      </a:r>
                      <a:r>
                        <a:rPr lang="ko-KR" altLang="en-US" sz="1300" dirty="0">
                          <a:effectLst/>
                        </a:rPr>
                        <a:t>개발 경험을 지닌 팀원분과 함께할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 err="1">
                          <a:effectLst/>
                        </a:rPr>
                        <a:t>클린</a:t>
                      </a:r>
                      <a:r>
                        <a:rPr lang="ko-KR" altLang="en-US" sz="1300" dirty="0">
                          <a:effectLst/>
                        </a:rPr>
                        <a:t> 코드</a:t>
                      </a:r>
                      <a:r>
                        <a:rPr lang="en-US" altLang="ko-KR" sz="1300" dirty="0">
                          <a:effectLst/>
                        </a:rPr>
                        <a:t>, TDD </a:t>
                      </a:r>
                      <a:r>
                        <a:rPr lang="ko-KR" altLang="en-US" sz="1300" dirty="0">
                          <a:effectLst/>
                        </a:rPr>
                        <a:t>와 특히 </a:t>
                      </a:r>
                      <a:r>
                        <a:rPr lang="en-US" altLang="ko-KR" sz="1300" dirty="0">
                          <a:effectLst/>
                        </a:rPr>
                        <a:t>git </a:t>
                      </a:r>
                      <a:r>
                        <a:rPr lang="ko-KR" altLang="en-US" sz="1300" dirty="0">
                          <a:effectLst/>
                        </a:rPr>
                        <a:t>활용법에 대해 많이 배우고 성장하였습니다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현업에 큰 도움이 될 듯해요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0564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최동희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생각보다 과제가 난이도가 있어서 쉽지 않았지만 다같이 열심히 버그 잡고 리뷰하고 테스트 돌려서 잘 마무리할 수 있었던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8697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>
                          <a:effectLst/>
                        </a:rPr>
                        <a:t>최도현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프로젝트 하나를 밀도 있게 진행하면서 많이 체화 할 수 있는 시간이었습니다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단기간에 서로 </a:t>
                      </a:r>
                      <a:r>
                        <a:rPr lang="en-US" altLang="ko-KR" sz="1300" dirty="0">
                          <a:effectLst/>
                        </a:rPr>
                        <a:t>Review</a:t>
                      </a:r>
                      <a:r>
                        <a:rPr lang="ko-KR" altLang="en-US" sz="1300" dirty="0">
                          <a:effectLst/>
                        </a:rPr>
                        <a:t>하며 </a:t>
                      </a:r>
                      <a:r>
                        <a:rPr lang="en-US" altLang="ko-KR" sz="1300" dirty="0">
                          <a:effectLst/>
                        </a:rPr>
                        <a:t>PR</a:t>
                      </a:r>
                      <a:r>
                        <a:rPr lang="ko-KR" altLang="en-US" sz="1300" dirty="0">
                          <a:effectLst/>
                        </a:rPr>
                        <a:t>해 나가는 과정을 반복 하는게 도움이 많이 된 것 같습니다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57144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김대용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짤 수 있는 다양한 방법을 프로젝트에 적용해 볼 수 있는 기회였습니다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현업에 큰 도움이 될 수 있을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53196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김동훈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현업을 하면서는 생각해보지 않았던 여러 디자인패턴</a:t>
                      </a:r>
                      <a:r>
                        <a:rPr lang="en-US" altLang="ko-KR" sz="1300" dirty="0">
                          <a:effectLst/>
                        </a:rPr>
                        <a:t>, TDD</a:t>
                      </a:r>
                      <a:r>
                        <a:rPr lang="ko-KR" altLang="en-US" sz="1300" dirty="0">
                          <a:effectLst/>
                        </a:rPr>
                        <a:t>등의 개발방법</a:t>
                      </a:r>
                      <a:r>
                        <a:rPr lang="en-US" altLang="ko-KR" sz="1300" dirty="0">
                          <a:effectLst/>
                        </a:rPr>
                        <a:t>, clean code</a:t>
                      </a:r>
                      <a:r>
                        <a:rPr lang="ko-KR" altLang="en-US" sz="1300" dirty="0">
                          <a:effectLst/>
                        </a:rPr>
                        <a:t>가 무엇인지 등을 고민해 볼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93418"/>
                  </a:ext>
                </a:extLst>
              </a:tr>
              <a:tr h="105232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안효민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짜는 방법에 대해서 많이 배울 수 있는 교육이었습니다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특히 </a:t>
                      </a:r>
                      <a:r>
                        <a:rPr lang="en-US" altLang="ko-KR" sz="1300" dirty="0">
                          <a:effectLst/>
                        </a:rPr>
                        <a:t>TDD </a:t>
                      </a:r>
                      <a:r>
                        <a:rPr lang="ko-KR" altLang="en-US" sz="1300" dirty="0">
                          <a:effectLst/>
                        </a:rPr>
                        <a:t>과정에서 테스트 기법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en-US" altLang="ko-KR" sz="1300" dirty="0" err="1">
                          <a:effectLst/>
                        </a:rPr>
                        <a:t>pytest</a:t>
                      </a:r>
                      <a:r>
                        <a:rPr lang="en-US" altLang="ko-KR" sz="1300" dirty="0">
                          <a:effectLst/>
                        </a:rPr>
                        <a:t> </a:t>
                      </a:r>
                      <a:r>
                        <a:rPr lang="ko-KR" altLang="en-US" sz="1300" dirty="0">
                          <a:effectLst/>
                        </a:rPr>
                        <a:t>프레임워크 활용법 등을 익힐 수 있어 무척 유익했습니다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뿐만 아니라 팀원들과 함께 프로젝트를 진행하면서 오랜만에 개발의 즐거움을 느낄 수 있었습니다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5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8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A0269-9C61-42E6-98BE-E70993A2CB0A}"/>
              </a:ext>
            </a:extLst>
          </p:cNvPr>
          <p:cNvSpPr txBox="1"/>
          <p:nvPr/>
        </p:nvSpPr>
        <p:spPr>
          <a:xfrm>
            <a:off x="4403324" y="2967335"/>
            <a:ext cx="31630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Thanks</a:t>
            </a:r>
          </a:p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6C52F-1394-49A4-99A4-C71A7E5FB919}"/>
              </a:ext>
            </a:extLst>
          </p:cNvPr>
          <p:cNvSpPr txBox="1"/>
          <p:nvPr/>
        </p:nvSpPr>
        <p:spPr>
          <a:xfrm>
            <a:off x="1591322" y="1699883"/>
            <a:ext cx="6094520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ko-KR" altLang="en-US" sz="2400" dirty="0"/>
              <a:t>요구사항 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System </a:t>
            </a:r>
            <a:r>
              <a:rPr lang="ko-KR" altLang="en-US" sz="2400" dirty="0"/>
              <a:t>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Implementation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TDD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Mocking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Refactoring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Test Coverage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D16E2-B460-421C-8C7B-020E7A7A4F42}"/>
              </a:ext>
            </a:extLst>
          </p:cNvPr>
          <p:cNvSpPr txBox="1"/>
          <p:nvPr/>
        </p:nvSpPr>
        <p:spPr>
          <a:xfrm>
            <a:off x="721312" y="686221"/>
            <a:ext cx="609452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ko-KR" sz="2800" b="1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4306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 분석</a:t>
            </a:r>
            <a:r>
              <a:rPr lang="en-US" altLang="ko-KR" sz="2700" dirty="0"/>
              <a:t>(</a:t>
            </a:r>
            <a:r>
              <a:rPr lang="ko-KR" altLang="en-US" sz="2700" dirty="0"/>
              <a:t>기능</a:t>
            </a:r>
            <a:r>
              <a:rPr lang="en-US" altLang="ko-KR" sz="2700" dirty="0"/>
              <a:t>)</a:t>
            </a:r>
            <a:endParaRPr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10804A-126F-4F3E-9B6C-852ED407D313}"/>
              </a:ext>
            </a:extLst>
          </p:cNvPr>
          <p:cNvSpPr txBox="1">
            <a:spLocks/>
          </p:cNvSpPr>
          <p:nvPr/>
        </p:nvSpPr>
        <p:spPr>
          <a:xfrm>
            <a:off x="517744" y="1124277"/>
            <a:ext cx="43907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SSD</a:t>
            </a:r>
            <a:br>
              <a:rPr lang="en-US" altLang="ko-KR" b="1" dirty="0"/>
            </a:br>
            <a:endParaRPr lang="en-US" altLang="ko-KR" b="1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Erase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Flush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Command Buffer</a:t>
            </a:r>
          </a:p>
          <a:p>
            <a:pPr marL="457200" lvl="1" indent="0">
              <a:buFont typeface="Arial"/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14A26F-6015-4510-A87C-C2D6564E170E}"/>
              </a:ext>
            </a:extLst>
          </p:cNvPr>
          <p:cNvSpPr txBox="1">
            <a:spLocks/>
          </p:cNvSpPr>
          <p:nvPr/>
        </p:nvSpPr>
        <p:spPr>
          <a:xfrm>
            <a:off x="6156751" y="1115400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Shell</a:t>
            </a:r>
            <a:br>
              <a:rPr lang="en-US" altLang="ko-KR" b="1" dirty="0"/>
            </a:br>
            <a:endParaRPr lang="en-US" altLang="ko-KR" b="1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Exit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Help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Test Script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FullWriteAndReadCompare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PartialLBAWrite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WriteReadAging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70C0"/>
                </a:solidFill>
              </a:rPr>
              <a:t>EraseAndWriteAging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Logger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Runner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211E2-3E1C-47F2-9F10-743340E8F192}"/>
              </a:ext>
            </a:extLst>
          </p:cNvPr>
          <p:cNvSpPr txBox="1"/>
          <p:nvPr/>
        </p:nvSpPr>
        <p:spPr>
          <a:xfrm>
            <a:off x="9261709" y="334474"/>
            <a:ext cx="2221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algn="ctr"/>
            <a:r>
              <a:rPr lang="ko-KR" altLang="en-US" sz="1400" dirty="0">
                <a:solidFill>
                  <a:schemeClr val="tx1"/>
                </a:solidFill>
              </a:rPr>
              <a:t>최초 요구사항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algn="ctr"/>
            <a:r>
              <a:rPr lang="ko-KR" altLang="en-US" sz="1400" dirty="0">
                <a:solidFill>
                  <a:srgbClr val="0070C0"/>
                </a:solidFill>
              </a:rPr>
              <a:t>추가 요구사항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36D351-3074-45CB-936E-8C9A9331F3C6}"/>
              </a:ext>
            </a:extLst>
          </p:cNvPr>
          <p:cNvSpPr/>
          <p:nvPr/>
        </p:nvSpPr>
        <p:spPr>
          <a:xfrm>
            <a:off x="9782384" y="258795"/>
            <a:ext cx="1803636" cy="624682"/>
          </a:xfrm>
          <a:prstGeom prst="roundRect">
            <a:avLst>
              <a:gd name="adj" fmla="val 10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8B5B-AC32-4B28-BC01-2A4BD457B12A}"/>
              </a:ext>
            </a:extLst>
          </p:cNvPr>
          <p:cNvSpPr txBox="1"/>
          <p:nvPr/>
        </p:nvSpPr>
        <p:spPr>
          <a:xfrm>
            <a:off x="9782384" y="-2297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범례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A3826-DDC9-476B-892F-660A4C9CFAE8}"/>
              </a:ext>
            </a:extLst>
          </p:cNvPr>
          <p:cNvSpPr/>
          <p:nvPr/>
        </p:nvSpPr>
        <p:spPr>
          <a:xfrm>
            <a:off x="355107" y="1088778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D262B-6AA2-4BA9-AD21-BF68B555EA91}"/>
              </a:ext>
            </a:extLst>
          </p:cNvPr>
          <p:cNvSpPr/>
          <p:nvPr/>
        </p:nvSpPr>
        <p:spPr>
          <a:xfrm>
            <a:off x="6096000" y="1088777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42CFA-B3F6-4FF3-BDAB-F79E1813BE2D}"/>
              </a:ext>
            </a:extLst>
          </p:cNvPr>
          <p:cNvSpPr txBox="1"/>
          <p:nvPr/>
        </p:nvSpPr>
        <p:spPr>
          <a:xfrm>
            <a:off x="60598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58852-8A28-41BD-8A57-3897D0808673}"/>
              </a:ext>
            </a:extLst>
          </p:cNvPr>
          <p:cNvSpPr txBox="1"/>
          <p:nvPr/>
        </p:nvSpPr>
        <p:spPr>
          <a:xfrm>
            <a:off x="628951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526959"/>
            <a:ext cx="5622646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System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329154"/>
            <a:ext cx="2406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[Context Diagram]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FE48E-50EC-4211-8F9E-B9CFD416977F}"/>
              </a:ext>
            </a:extLst>
          </p:cNvPr>
          <p:cNvGrpSpPr/>
          <p:nvPr/>
        </p:nvGrpSpPr>
        <p:grpSpPr>
          <a:xfrm>
            <a:off x="881313" y="2387337"/>
            <a:ext cx="4499212" cy="2307131"/>
            <a:chOff x="3378488" y="2655686"/>
            <a:chExt cx="5552820" cy="28474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FA48A4-2097-426E-84F7-4164354870F0}"/>
                </a:ext>
              </a:extLst>
            </p:cNvPr>
            <p:cNvSpPr/>
            <p:nvPr/>
          </p:nvSpPr>
          <p:spPr>
            <a:xfrm>
              <a:off x="3378488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Shell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70DDA7-6C49-4CF1-879F-28A444DBA59F}"/>
                </a:ext>
              </a:extLst>
            </p:cNvPr>
            <p:cNvSpPr/>
            <p:nvPr/>
          </p:nvSpPr>
          <p:spPr>
            <a:xfrm>
              <a:off x="6096000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7892F5-AD91-4B74-950C-E3E5639B090D}"/>
                </a:ext>
              </a:extLst>
            </p:cNvPr>
            <p:cNvSpPr/>
            <p:nvPr/>
          </p:nvSpPr>
          <p:spPr>
            <a:xfrm>
              <a:off x="435999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SSD_output.txt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E4BB7F-F95C-44E7-9372-DC260A0FE7EB}"/>
                </a:ext>
              </a:extLst>
            </p:cNvPr>
            <p:cNvSpPr/>
            <p:nvPr/>
          </p:nvSpPr>
          <p:spPr>
            <a:xfrm>
              <a:off x="713885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SSD_NAND.txt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5EF66E-4011-4983-8ECD-D000E19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18" y="3132522"/>
              <a:ext cx="939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E48908-8464-4A66-896C-C2B8545C1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34" y="3705836"/>
              <a:ext cx="615714" cy="67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FB47DE-9CBA-401E-A3AA-90F115A82C62}"/>
                </a:ext>
              </a:extLst>
            </p:cNvPr>
            <p:cNvSpPr txBox="1"/>
            <p:nvPr/>
          </p:nvSpPr>
          <p:spPr>
            <a:xfrm>
              <a:off x="4499358" y="2681563"/>
              <a:ext cx="1653089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Command, data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16372-4719-432E-BE83-B4229DD84BF9}"/>
                </a:ext>
              </a:extLst>
            </p:cNvPr>
            <p:cNvSpPr txBox="1"/>
            <p:nvPr/>
          </p:nvSpPr>
          <p:spPr>
            <a:xfrm>
              <a:off x="5145370" y="3765445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8577262-5995-4717-BA15-65147A6D9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98943" y="3640822"/>
              <a:ext cx="822121" cy="73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AE547-6B9C-4152-9D2C-FC38B7B49880}"/>
                </a:ext>
              </a:extLst>
            </p:cNvPr>
            <p:cNvSpPr txBox="1"/>
            <p:nvPr/>
          </p:nvSpPr>
          <p:spPr>
            <a:xfrm>
              <a:off x="7710003" y="371705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82121F6-D6AB-4B53-8FB5-39F88239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818" y="3274959"/>
              <a:ext cx="91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7DC04F-C235-4141-B56B-EA4A2186993A}"/>
                </a:ext>
              </a:extLst>
            </p:cNvPr>
            <p:cNvSpPr txBox="1"/>
            <p:nvPr/>
          </p:nvSpPr>
          <p:spPr>
            <a:xfrm>
              <a:off x="5050497" y="3277390"/>
              <a:ext cx="595890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B7D4-8342-4E95-B0B3-5B723B0A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1" y="1947906"/>
            <a:ext cx="5465160" cy="25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526959"/>
            <a:ext cx="5888971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329154"/>
            <a:ext cx="21066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[Domain Model]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585E6-A010-47E2-8F43-8CDE5E2D0552}"/>
              </a:ext>
            </a:extLst>
          </p:cNvPr>
          <p:cNvSpPr txBox="1"/>
          <p:nvPr/>
        </p:nvSpPr>
        <p:spPr>
          <a:xfrm>
            <a:off x="688215" y="5044488"/>
            <a:ext cx="4762842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Shell : User Interface. </a:t>
            </a:r>
            <a:r>
              <a:rPr lang="ko-KR" altLang="en-US" sz="1200" dirty="0"/>
              <a:t>입력을 해석하여 </a:t>
            </a:r>
            <a:r>
              <a:rPr lang="en-US" altLang="ko-KR" sz="1200" dirty="0"/>
              <a:t>SSD</a:t>
            </a:r>
            <a:r>
              <a:rPr lang="ko-KR" altLang="en-US" sz="1200" dirty="0"/>
              <a:t>에 전달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SSD: </a:t>
            </a:r>
            <a:r>
              <a:rPr lang="ko-KR" altLang="en-US" sz="1200" dirty="0"/>
              <a:t>요청 받은 주소의 </a:t>
            </a:r>
            <a:r>
              <a:rPr lang="en-US" altLang="ko-KR" sz="1200" dirty="0"/>
              <a:t>data</a:t>
            </a:r>
            <a:r>
              <a:rPr lang="ko-KR" altLang="en-US" sz="1200" dirty="0"/>
              <a:t>를 반환하거나 전달받은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SSD_output.txt : </a:t>
            </a:r>
            <a:r>
              <a:rPr lang="ko-KR" altLang="en-US" sz="1200" dirty="0"/>
              <a:t>읽은 값 혹은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기록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SSD_NAND.txt: </a:t>
            </a:r>
            <a:r>
              <a:rPr lang="ko-KR" altLang="en-US" sz="1200" dirty="0"/>
              <a:t>입력된 </a:t>
            </a:r>
            <a:r>
              <a:rPr lang="en-US" altLang="ko-KR" sz="1200" dirty="0"/>
              <a:t>Data </a:t>
            </a:r>
            <a:r>
              <a:rPr lang="ko-KR" altLang="en-US" sz="1200" dirty="0"/>
              <a:t>저장소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7AF96-209D-48E2-966C-6E0963C0C57E}"/>
              </a:ext>
            </a:extLst>
          </p:cNvPr>
          <p:cNvSpPr txBox="1"/>
          <p:nvPr/>
        </p:nvSpPr>
        <p:spPr>
          <a:xfrm>
            <a:off x="6310861" y="4809193"/>
            <a:ext cx="2576346" cy="1520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Shell : </a:t>
            </a:r>
            <a:r>
              <a:rPr lang="ko-KR" altLang="en-US" sz="900" dirty="0"/>
              <a:t>사용자 입력을 해석하여 </a:t>
            </a:r>
            <a:r>
              <a:rPr lang="en-US" altLang="ko-KR" sz="900" dirty="0"/>
              <a:t>SSD</a:t>
            </a:r>
            <a:r>
              <a:rPr lang="ko-KR" altLang="en-US" sz="900" dirty="0"/>
              <a:t>에 전달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Console:</a:t>
            </a:r>
            <a:r>
              <a:rPr lang="ko-KR" altLang="en-US" sz="900" dirty="0"/>
              <a:t> </a:t>
            </a:r>
            <a:r>
              <a:rPr lang="en-US" altLang="ko-KR" sz="900" dirty="0"/>
              <a:t>User</a:t>
            </a:r>
            <a:r>
              <a:rPr lang="ko-KR" altLang="en-US" sz="900" dirty="0"/>
              <a:t> </a:t>
            </a:r>
            <a:r>
              <a:rPr lang="en-US" altLang="ko-KR" sz="900" dirty="0"/>
              <a:t>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개발자</a:t>
            </a:r>
            <a:r>
              <a:rPr lang="en-US" altLang="ko-KR" sz="900" dirty="0"/>
              <a:t>: </a:t>
            </a:r>
            <a:r>
              <a:rPr lang="ko-KR" altLang="en-US" sz="900" dirty="0"/>
              <a:t>개발자 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Script: </a:t>
            </a:r>
            <a:r>
              <a:rPr lang="ko-KR" altLang="en-US" sz="900" dirty="0"/>
              <a:t>명령어 집합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SSD: Data</a:t>
            </a:r>
            <a:r>
              <a:rPr lang="ko-KR" altLang="en-US" sz="900" dirty="0"/>
              <a:t>를 읽거나 저장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NAND: </a:t>
            </a:r>
            <a:r>
              <a:rPr lang="ko-KR" altLang="en-US" sz="900" dirty="0"/>
              <a:t>실제 </a:t>
            </a:r>
            <a:r>
              <a:rPr lang="en-US" altLang="ko-KR" sz="900" dirty="0"/>
              <a:t>Data </a:t>
            </a:r>
            <a:r>
              <a:rPr lang="ko-KR" altLang="en-US" sz="900" dirty="0"/>
              <a:t>저장소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Output: </a:t>
            </a:r>
            <a:r>
              <a:rPr lang="ko-KR" altLang="en-US" sz="900" dirty="0"/>
              <a:t>처리된 결과를 저장하는 저장소</a:t>
            </a:r>
          </a:p>
        </p:txBody>
      </p:sp>
    </p:spTree>
    <p:extLst>
      <p:ext uri="{BB962C8B-B14F-4D97-AF65-F5344CB8AC3E}">
        <p14:creationId xmlns:p14="http://schemas.microsoft.com/office/powerpoint/2010/main" val="33905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0F5C71C-AF0A-4C54-B2BA-A15ACFCB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" y="2213052"/>
            <a:ext cx="5828698" cy="27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팀원 소개 및 역할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803D1B-6091-4FE4-A757-DB9B3E576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58579"/>
              </p:ext>
            </p:extLst>
          </p:nvPr>
        </p:nvGraphicFramePr>
        <p:xfrm>
          <a:off x="6014609" y="1127964"/>
          <a:ext cx="6023179" cy="5557417"/>
        </p:xfrm>
        <a:graphic>
          <a:graphicData uri="http://schemas.openxmlformats.org/drawingml/2006/table">
            <a:tbl>
              <a:tblPr/>
              <a:tblGrid>
                <a:gridCol w="630699">
                  <a:extLst>
                    <a:ext uri="{9D8B030D-6E8A-4147-A177-3AD203B41FA5}">
                      <a16:colId xmlns:a16="http://schemas.microsoft.com/office/drawing/2014/main" val="750400947"/>
                    </a:ext>
                  </a:extLst>
                </a:gridCol>
                <a:gridCol w="1103724">
                  <a:extLst>
                    <a:ext uri="{9D8B030D-6E8A-4147-A177-3AD203B41FA5}">
                      <a16:colId xmlns:a16="http://schemas.microsoft.com/office/drawing/2014/main" val="2970591338"/>
                    </a:ext>
                  </a:extLst>
                </a:gridCol>
                <a:gridCol w="2844454">
                  <a:extLst>
                    <a:ext uri="{9D8B030D-6E8A-4147-A177-3AD203B41FA5}">
                      <a16:colId xmlns:a16="http://schemas.microsoft.com/office/drawing/2014/main" val="3627968646"/>
                    </a:ext>
                  </a:extLst>
                </a:gridCol>
                <a:gridCol w="1444302">
                  <a:extLst>
                    <a:ext uri="{9D8B030D-6E8A-4147-A177-3AD203B41FA5}">
                      <a16:colId xmlns:a16="http://schemas.microsoft.com/office/drawing/2014/main" val="2416486598"/>
                    </a:ext>
                  </a:extLst>
                </a:gridCol>
              </a:tblGrid>
              <a:tr h="166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이름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담당 모듈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상세 작업 내용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40134"/>
                  </a:ext>
                </a:extLst>
              </a:tr>
              <a:tr h="16672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>
                          <a:effectLst/>
                        </a:rPr>
                        <a:t>안효민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 parser </a:t>
                      </a:r>
                      <a:r>
                        <a:rPr lang="ko-KR" altLang="en-US" sz="900" dirty="0">
                          <a:effectLst/>
                        </a:rPr>
                        <a:t>초기 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79362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logger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Filehandler, Streamhandler</a:t>
                      </a:r>
                      <a:r>
                        <a:rPr lang="ko-KR" altLang="en-US" sz="900">
                          <a:effectLst/>
                        </a:rPr>
                        <a:t>를 포함한 </a:t>
                      </a:r>
                      <a:r>
                        <a:rPr lang="en-US" sz="900">
                          <a:effectLst/>
                        </a:rPr>
                        <a:t>logger </a:t>
                      </a:r>
                      <a:r>
                        <a:rPr lang="ko-KR" altLang="en-US" sz="900">
                          <a:effectLst/>
                        </a:rPr>
                        <a:t>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싱글톤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옵저버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데코레이터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852087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CI#discord alarm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</a:t>
                      </a:r>
                      <a:r>
                        <a:rPr lang="en-US" altLang="ko-KR" sz="900">
                          <a:effectLst/>
                        </a:rPr>
                        <a:t>discord</a:t>
                      </a:r>
                      <a:r>
                        <a:rPr lang="ko-KR" altLang="en-US" sz="900">
                          <a:effectLst/>
                        </a:rPr>
                        <a:t>로 자동 알림 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815519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자동 </a:t>
                      </a:r>
                      <a:r>
                        <a:rPr lang="en-US" altLang="ko-KR" sz="900">
                          <a:effectLst/>
                        </a:rPr>
                        <a:t>pytest run </a:t>
                      </a:r>
                      <a:r>
                        <a:rPr lang="ko-KR" altLang="en-US" sz="900">
                          <a:effectLst/>
                        </a:rPr>
                        <a:t>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91558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최도현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read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1656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erase, erase_range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05861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shell.py Refactoring</a:t>
                      </a:r>
                      <a:r>
                        <a:rPr lang="ko-KR" altLang="en-US" sz="900">
                          <a:effectLst/>
                        </a:rPr>
                        <a:t>하여 구조 개선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301558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최동희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Singleton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26792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read </a:t>
                      </a:r>
                      <a:r>
                        <a:rPr lang="ko-KR" altLang="en-US" sz="900">
                          <a:effectLst/>
                        </a:rPr>
                        <a:t>기능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1098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file </a:t>
                      </a:r>
                      <a:r>
                        <a:rPr lang="ko-KR" altLang="en-US" sz="900">
                          <a:effectLst/>
                        </a:rPr>
                        <a:t>입출력 </a:t>
                      </a:r>
                      <a:r>
                        <a:rPr lang="en-US" sz="900">
                          <a:effectLst/>
                        </a:rPr>
                        <a:t>handler </a:t>
                      </a:r>
                      <a:r>
                        <a:rPr lang="ko-KR" altLang="en-US" sz="900">
                          <a:effectLst/>
                        </a:rPr>
                        <a:t>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데코레티어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189893"/>
                  </a:ext>
                </a:extLst>
              </a:tr>
              <a:tr h="30818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>
                          <a:effectLst/>
                        </a:rPr>
                        <a:t>김대용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altLang="ko-KR" sz="900">
                          <a:effectLst/>
                        </a:rPr>
                        <a:t>mocking</a:t>
                      </a:r>
                      <a:r>
                        <a:rPr lang="ko-KR" altLang="en-US" sz="900">
                          <a:effectLst/>
                        </a:rPr>
                        <a:t>도입하여서 </a:t>
                      </a:r>
                      <a:r>
                        <a:rPr lang="en-US" altLang="ko-KR" sz="900">
                          <a:effectLst/>
                        </a:rPr>
                        <a:t>ssd</a:t>
                      </a:r>
                      <a:r>
                        <a:rPr lang="ko-KR" altLang="en-US" sz="900">
                          <a:effectLst/>
                        </a:rPr>
                        <a:t>와 독립적인 테스트 개발함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993071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기본 명령어를 구현함 </a:t>
                      </a:r>
                      <a:r>
                        <a:rPr lang="en-US" altLang="ko-KR" sz="900">
                          <a:effectLst/>
                        </a:rPr>
                        <a:t>(write, </a:t>
                      </a:r>
                      <a:r>
                        <a:rPr lang="ko-KR" altLang="en-US" sz="900">
                          <a:effectLst/>
                        </a:rPr>
                        <a:t>인자 체크 등의 기본 기능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435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</a:t>
                      </a:r>
                      <a:r>
                        <a:rPr lang="ko-KR" altLang="en-US" sz="900" dirty="0">
                          <a:effectLst/>
                        </a:rPr>
                        <a:t>에서 </a:t>
                      </a:r>
                      <a:r>
                        <a:rPr lang="en-US" altLang="ko-KR" sz="900" dirty="0">
                          <a:effectLst/>
                        </a:rPr>
                        <a:t>command pattern</a:t>
                      </a:r>
                      <a:r>
                        <a:rPr lang="ko-KR" altLang="en-US" sz="900" dirty="0">
                          <a:effectLst/>
                        </a:rPr>
                        <a:t>을 도입하기 위해 </a:t>
                      </a:r>
                      <a:r>
                        <a:rPr lang="en-US" altLang="ko-KR" sz="900" dirty="0">
                          <a:effectLst/>
                        </a:rPr>
                        <a:t>command spec </a:t>
                      </a:r>
                      <a:r>
                        <a:rPr lang="ko-KR" altLang="en-US" sz="900" dirty="0">
                          <a:effectLst/>
                        </a:rPr>
                        <a:t>구조를 적용함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1537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Command buffer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sz="900">
                          <a:effectLst/>
                        </a:rPr>
                        <a:t>merge </a:t>
                      </a:r>
                      <a:r>
                        <a:rPr lang="ko-KR" altLang="en-US" sz="900">
                          <a:effectLst/>
                        </a:rPr>
                        <a:t>기능을 구현함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76993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이장희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팀장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발표자료 작성</a:t>
                      </a:r>
                      <a:r>
                        <a:rPr lang="en-US" altLang="ko-KR" sz="900">
                          <a:effectLst/>
                        </a:rPr>
                        <a:t>/Daily </a:t>
                      </a:r>
                      <a:r>
                        <a:rPr lang="ko-KR" altLang="en-US" sz="900">
                          <a:effectLst/>
                        </a:rPr>
                        <a:t>진행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5248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</a:t>
                      </a:r>
                      <a:r>
                        <a:rPr lang="ko-KR" altLang="en-US" sz="900">
                          <a:effectLst/>
                        </a:rPr>
                        <a:t>명령어 처리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4630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Command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58920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김동훈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fastread, fastwrite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204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runner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9383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test </a:t>
                      </a:r>
                      <a:r>
                        <a:rPr lang="ko-KR" altLang="en-US" sz="900">
                          <a:effectLst/>
                        </a:rPr>
                        <a:t>리팩토링 및 시나리오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1897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박윤상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write, erase </a:t>
                      </a:r>
                      <a:r>
                        <a:rPr lang="ko-KR" altLang="en-US" sz="900">
                          <a:effectLst/>
                        </a:rPr>
                        <a:t>기능 개발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725478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command buffer </a:t>
                      </a:r>
                      <a:r>
                        <a:rPr lang="ko-KR" altLang="en-US" sz="900">
                          <a:effectLst/>
                        </a:rPr>
                        <a:t>의 </a:t>
                      </a:r>
                      <a:r>
                        <a:rPr lang="en-US" altLang="ko-KR" sz="900">
                          <a:effectLst/>
                        </a:rPr>
                        <a:t>fast read </a:t>
                      </a:r>
                      <a:r>
                        <a:rPr lang="ko-KR" altLang="en-US" sz="900">
                          <a:effectLst/>
                        </a:rPr>
                        <a:t>함수 알고리즘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구현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64158"/>
                  </a:ext>
                </a:extLst>
              </a:tr>
              <a:tr h="732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err="1">
                          <a:effectLst/>
                        </a:rPr>
                        <a:t>ssd</a:t>
                      </a:r>
                      <a:endParaRPr 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중요 디버깅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ssd.py file_handler.py debug - ssd_nand.txt </a:t>
                      </a:r>
                      <a:r>
                        <a:rPr lang="ko-KR" altLang="en-US" sz="900">
                          <a:effectLst/>
                        </a:rPr>
                        <a:t>파일 사이즈 커짐 문제 해결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test_buffer.py </a:t>
                      </a:r>
                      <a:r>
                        <a:rPr lang="ko-KR" altLang="en-US" sz="900">
                          <a:effectLst/>
                        </a:rPr>
                        <a:t>포함 모든 </a:t>
                      </a:r>
                      <a:r>
                        <a:rPr lang="en-US" altLang="ko-KR" sz="900">
                          <a:effectLst/>
                        </a:rPr>
                        <a:t>test cases </a:t>
                      </a:r>
                      <a:r>
                        <a:rPr lang="ko-KR" altLang="en-US" sz="900">
                          <a:effectLst/>
                        </a:rPr>
                        <a:t>를 통과하도록 디버그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094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259B9F-0B06-48D7-A5E3-BE5574635591}"/>
              </a:ext>
            </a:extLst>
          </p:cNvPr>
          <p:cNvSpPr txBox="1"/>
          <p:nvPr/>
        </p:nvSpPr>
        <p:spPr>
          <a:xfrm>
            <a:off x="4181382" y="3121223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이장희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4B89F-B508-4A7C-AEDF-D1AA10575187}"/>
              </a:ext>
            </a:extLst>
          </p:cNvPr>
          <p:cNvSpPr txBox="1"/>
          <p:nvPr/>
        </p:nvSpPr>
        <p:spPr>
          <a:xfrm>
            <a:off x="4181382" y="4237325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최동희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589C8-EB3A-48A7-8B0D-844A6B6E58E3}"/>
              </a:ext>
            </a:extLst>
          </p:cNvPr>
          <p:cNvSpPr txBox="1"/>
          <p:nvPr/>
        </p:nvSpPr>
        <p:spPr>
          <a:xfrm>
            <a:off x="4181382" y="3510676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박윤상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EE8EB-EE46-482F-BA2C-1B66326C93E2}"/>
              </a:ext>
            </a:extLst>
          </p:cNvPr>
          <p:cNvSpPr txBox="1"/>
          <p:nvPr/>
        </p:nvSpPr>
        <p:spPr>
          <a:xfrm>
            <a:off x="2612554" y="4204491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안효민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5A1B-0928-4AA3-833C-4DDFB8576F5A}"/>
              </a:ext>
            </a:extLst>
          </p:cNvPr>
          <p:cNvSpPr txBox="1"/>
          <p:nvPr/>
        </p:nvSpPr>
        <p:spPr>
          <a:xfrm>
            <a:off x="2612552" y="3598896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최도현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5C4F0-EE0F-4C93-86DE-B525D454892C}"/>
              </a:ext>
            </a:extLst>
          </p:cNvPr>
          <p:cNvSpPr txBox="1"/>
          <p:nvPr/>
        </p:nvSpPr>
        <p:spPr>
          <a:xfrm>
            <a:off x="2612553" y="3166899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김대용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6D4A0-0764-4943-8781-22C0B2373B02}"/>
              </a:ext>
            </a:extLst>
          </p:cNvPr>
          <p:cNvSpPr txBox="1"/>
          <p:nvPr/>
        </p:nvSpPr>
        <p:spPr>
          <a:xfrm>
            <a:off x="2612553" y="2740368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김동훈</a:t>
            </a:r>
          </a:p>
        </p:txBody>
      </p:sp>
    </p:spTree>
    <p:extLst>
      <p:ext uri="{BB962C8B-B14F-4D97-AF65-F5344CB8AC3E}">
        <p14:creationId xmlns:p14="http://schemas.microsoft.com/office/powerpoint/2010/main" val="8460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41CB7B-1B4E-494C-B358-035207A2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2290743"/>
            <a:ext cx="10704989" cy="44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1839D-BC80-4777-8305-35B14A4598D3}"/>
              </a:ext>
            </a:extLst>
          </p:cNvPr>
          <p:cNvSpPr txBox="1"/>
          <p:nvPr/>
        </p:nvSpPr>
        <p:spPr>
          <a:xfrm>
            <a:off x="523782" y="1148289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Logger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출력 장치 추가 용이하도록 구현</a:t>
            </a:r>
            <a:endParaRPr lang="en-US" altLang="ko-KR" dirty="0"/>
          </a:p>
          <a:p>
            <a:r>
              <a:rPr lang="en-US" altLang="ko-KR" dirty="0"/>
              <a:t>2, Command – Commander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명령어 추가 용이</a:t>
            </a:r>
            <a:endParaRPr lang="en-US" altLang="ko-KR" dirty="0"/>
          </a:p>
          <a:p>
            <a:r>
              <a:rPr lang="en-US" altLang="ko-KR" dirty="0"/>
              <a:t>3. File Handler – Decorator </a:t>
            </a:r>
            <a:r>
              <a:rPr lang="ko-KR" altLang="en-US" dirty="0"/>
              <a:t>패턴을 적용</a:t>
            </a:r>
            <a:r>
              <a:rPr lang="en-US" altLang="ko-KR" dirty="0"/>
              <a:t>,</a:t>
            </a:r>
            <a:r>
              <a:rPr lang="ko-KR" altLang="en-US" dirty="0"/>
              <a:t> 기능 추가 용이</a:t>
            </a:r>
            <a:r>
              <a:rPr lang="en-US" altLang="ko-KR" dirty="0"/>
              <a:t>(</a:t>
            </a:r>
            <a:r>
              <a:rPr lang="ko-KR" altLang="en-US" dirty="0"/>
              <a:t>복수 라인 삭제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SSD – Singleton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오류 발생 가능성 최소화 </a:t>
            </a:r>
          </a:p>
        </p:txBody>
      </p:sp>
    </p:spTree>
    <p:extLst>
      <p:ext uri="{BB962C8B-B14F-4D97-AF65-F5344CB8AC3E}">
        <p14:creationId xmlns:p14="http://schemas.microsoft.com/office/powerpoint/2010/main" val="201494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6281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#1 – Shell Command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3918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#2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6F3CB1-5235-45F7-9F71-80B5297B25B1}"/>
              </a:ext>
            </a:extLst>
          </p:cNvPr>
          <p:cNvGrpSpPr/>
          <p:nvPr/>
        </p:nvGrpSpPr>
        <p:grpSpPr>
          <a:xfrm>
            <a:off x="8815652" y="4079445"/>
            <a:ext cx="3244799" cy="2399249"/>
            <a:chOff x="2473853" y="3255827"/>
            <a:chExt cx="3244799" cy="23992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3D843EA-EB68-4E12-A101-C11A99759CB0}"/>
                </a:ext>
              </a:extLst>
            </p:cNvPr>
            <p:cNvGrpSpPr/>
            <p:nvPr/>
          </p:nvGrpSpPr>
          <p:grpSpPr>
            <a:xfrm>
              <a:off x="2473853" y="3262484"/>
              <a:ext cx="3244799" cy="2244454"/>
              <a:chOff x="8817860" y="4191606"/>
              <a:chExt cx="3244799" cy="22444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728558D-2500-4687-8C86-EE897BDF27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43" t="43162" r="70541" b="47363"/>
              <a:stretch/>
            </p:blipFill>
            <p:spPr>
              <a:xfrm>
                <a:off x="8992971" y="4455607"/>
                <a:ext cx="2017670" cy="545412"/>
              </a:xfrm>
              <a:prstGeom prst="rect">
                <a:avLst/>
              </a:prstGeom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93CB178-1404-4D7A-8E45-FA26867A8A03}"/>
                  </a:ext>
                </a:extLst>
              </p:cNvPr>
              <p:cNvSpPr txBox="1"/>
              <p:nvPr/>
            </p:nvSpPr>
            <p:spPr>
              <a:xfrm>
                <a:off x="8817860" y="4191606"/>
                <a:ext cx="3244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</a:t>
                </a:r>
                <a:r>
                  <a:rPr lang="en-US" altLang="ko-KR" sz="1000" dirty="0"/>
                  <a:t>TC 1. Invalid LBA </a:t>
                </a:r>
                <a:r>
                  <a:rPr lang="ko-KR" altLang="en-US" sz="1000" dirty="0"/>
                  <a:t>에러 발생 테스트 </a:t>
                </a:r>
                <a:r>
                  <a:rPr lang="en-US" altLang="ko-KR" sz="1000" dirty="0"/>
                  <a:t>PR # 11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  <a:p>
                <a:endParaRPr lang="ko-KR" altLang="en-US" sz="1000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1D32BE18-DB0A-405E-88D8-0223953210CF}"/>
                  </a:ext>
                </a:extLst>
              </p:cNvPr>
              <p:cNvGrpSpPr/>
              <p:nvPr/>
            </p:nvGrpSpPr>
            <p:grpSpPr>
              <a:xfrm>
                <a:off x="8817864" y="4968544"/>
                <a:ext cx="2915002" cy="1467516"/>
                <a:chOff x="4162462" y="2275878"/>
                <a:chExt cx="3733132" cy="187939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73FF246-3A33-4377-BE9F-00DFA4CEC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1701" t="44261" r="41701" b="28935"/>
                <a:stretch/>
              </p:blipFill>
              <p:spPr>
                <a:xfrm>
                  <a:off x="4337148" y="2502943"/>
                  <a:ext cx="2914870" cy="1652326"/>
                </a:xfrm>
                <a:prstGeom prst="rect">
                  <a:avLst/>
                </a:prstGeom>
              </p:spPr>
            </p:pic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584DA1B1-3311-412E-AA04-6DA1E039BE6E}"/>
                    </a:ext>
                  </a:extLst>
                </p:cNvPr>
                <p:cNvSpPr txBox="1"/>
                <p:nvPr/>
              </p:nvSpPr>
              <p:spPr>
                <a:xfrm>
                  <a:off x="4162462" y="2275878"/>
                  <a:ext cx="3733132" cy="512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에서 에러 발생 코드 작성</a:t>
                  </a:r>
                  <a:r>
                    <a:rPr lang="en-US" altLang="ko-KR" sz="1000" b="1" dirty="0">
                      <a:solidFill>
                        <a:srgbClr val="00B050"/>
                      </a:solidFill>
                    </a:rPr>
                    <a:t>(GREEN)</a:t>
                  </a:r>
                  <a:endParaRPr lang="ko-KR" altLang="en-US" sz="1000" b="1" dirty="0">
                    <a:solidFill>
                      <a:srgbClr val="00B050"/>
                    </a:solidFill>
                  </a:endParaRPr>
                </a:p>
                <a:p>
                  <a:endParaRPr lang="ko-KR" altLang="en-US" sz="1000" dirty="0"/>
                </a:p>
              </p:txBody>
            </p:sp>
          </p:grp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396C53-E87A-4DE0-AE6E-7506FCDB42B0}"/>
                </a:ext>
              </a:extLst>
            </p:cNvPr>
            <p:cNvSpPr/>
            <p:nvPr/>
          </p:nvSpPr>
          <p:spPr>
            <a:xfrm>
              <a:off x="2501170" y="3255827"/>
              <a:ext cx="3070293" cy="2399249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A36045-DE63-49B4-BD13-267B4AD7D650}"/>
              </a:ext>
            </a:extLst>
          </p:cNvPr>
          <p:cNvGrpSpPr/>
          <p:nvPr/>
        </p:nvGrpSpPr>
        <p:grpSpPr>
          <a:xfrm>
            <a:off x="6158422" y="1576263"/>
            <a:ext cx="3174132" cy="1605226"/>
            <a:chOff x="1545894" y="2134284"/>
            <a:chExt cx="3174132" cy="16052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5A20D-2003-49A4-A3F6-33D9F5227E66}"/>
                </a:ext>
              </a:extLst>
            </p:cNvPr>
            <p:cNvGrpSpPr/>
            <p:nvPr/>
          </p:nvGrpSpPr>
          <p:grpSpPr>
            <a:xfrm>
              <a:off x="1646268" y="2154904"/>
              <a:ext cx="3048329" cy="1584606"/>
              <a:chOff x="680292" y="2607535"/>
              <a:chExt cx="5057689" cy="262912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9CD1D52-321E-45E1-974F-331372D3E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1779" t="37801" r="38067" b="37594"/>
              <a:stretch/>
            </p:blipFill>
            <p:spPr>
              <a:xfrm>
                <a:off x="680292" y="2915311"/>
                <a:ext cx="5057689" cy="2321351"/>
              </a:xfrm>
              <a:prstGeom prst="rect">
                <a:avLst/>
              </a:prstGeom>
            </p:spPr>
          </p:pic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D21D8E92-7EAB-4195-96C7-181F676D71F0}"/>
                  </a:ext>
                </a:extLst>
              </p:cNvPr>
              <p:cNvSpPr txBox="1"/>
              <p:nvPr/>
            </p:nvSpPr>
            <p:spPr>
              <a:xfrm>
                <a:off x="680294" y="2607535"/>
                <a:ext cx="3934155" cy="40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Refactoring PR # 44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(REFACTOR)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253290-0B62-4F2F-9431-0F6E8B9D5A2F}"/>
                </a:ext>
              </a:extLst>
            </p:cNvPr>
            <p:cNvSpPr/>
            <p:nvPr/>
          </p:nvSpPr>
          <p:spPr>
            <a:xfrm>
              <a:off x="1545894" y="2134284"/>
              <a:ext cx="3174132" cy="1605226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488F72-156A-469D-8427-4EE766CF8115}"/>
              </a:ext>
            </a:extLst>
          </p:cNvPr>
          <p:cNvGrpSpPr/>
          <p:nvPr/>
        </p:nvGrpSpPr>
        <p:grpSpPr>
          <a:xfrm>
            <a:off x="8798564" y="2213611"/>
            <a:ext cx="3114699" cy="1787712"/>
            <a:chOff x="2112620" y="2980732"/>
            <a:chExt cx="3114699" cy="17877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74633E-4D27-4D56-8F7A-2E7786B9EBE9}"/>
                </a:ext>
              </a:extLst>
            </p:cNvPr>
            <p:cNvGrpSpPr/>
            <p:nvPr/>
          </p:nvGrpSpPr>
          <p:grpSpPr>
            <a:xfrm>
              <a:off x="2154179" y="2992810"/>
              <a:ext cx="3007638" cy="1775633"/>
              <a:chOff x="8885921" y="2359103"/>
              <a:chExt cx="3007638" cy="1775633"/>
            </a:xfrm>
          </p:grpSpPr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A123351-579B-4DCF-A2D1-AAC0F89C8BE1}"/>
                  </a:ext>
                </a:extLst>
              </p:cNvPr>
              <p:cNvSpPr txBox="1"/>
              <p:nvPr/>
            </p:nvSpPr>
            <p:spPr>
              <a:xfrm>
                <a:off x="8885921" y="2359103"/>
                <a:ext cx="28905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TC 2. </a:t>
                </a:r>
                <a:r>
                  <a:rPr lang="ko-KR" altLang="en-US" sz="1000" dirty="0"/>
                  <a:t>정상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출력 테스트 </a:t>
                </a:r>
                <a:r>
                  <a:rPr lang="en-US" altLang="ko-KR" sz="1000" dirty="0"/>
                  <a:t>PR # 16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8C1F951-08D1-4444-BAE5-DB1D88CBF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7062" t="52192" r="50000" b="34708"/>
              <a:stretch/>
            </p:blipFill>
            <p:spPr>
              <a:xfrm>
                <a:off x="8944737" y="2589935"/>
                <a:ext cx="2460289" cy="79034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F58019E-66CD-4B9E-A087-E54577E06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723" t="42447" r="39227" b="46804"/>
              <a:stretch/>
            </p:blipFill>
            <p:spPr>
              <a:xfrm>
                <a:off x="8944737" y="3611113"/>
                <a:ext cx="2948822" cy="523623"/>
              </a:xfrm>
              <a:prstGeom prst="rect">
                <a:avLst/>
              </a:prstGeom>
            </p:spPr>
          </p:pic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3166035-328C-47D1-B3C6-4BBDD44A9EA2}"/>
                  </a:ext>
                </a:extLst>
              </p:cNvPr>
              <p:cNvSpPr txBox="1"/>
              <p:nvPr/>
            </p:nvSpPr>
            <p:spPr>
              <a:xfrm>
                <a:off x="8944737" y="3423539"/>
                <a:ext cx="24096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정상 출력 코드 작성</a:t>
                </a:r>
                <a:r>
                  <a:rPr lang="en-US" altLang="ko-KR" sz="1000" b="1" dirty="0">
                    <a:solidFill>
                      <a:srgbClr val="00B050"/>
                    </a:solidFill>
                  </a:rPr>
                  <a:t>(GREEN)</a:t>
                </a:r>
                <a:endParaRPr lang="ko-KR" altLang="en-US" sz="10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28A465E-6A86-43CB-9D72-93DC650929FD}"/>
                </a:ext>
              </a:extLst>
            </p:cNvPr>
            <p:cNvSpPr/>
            <p:nvPr/>
          </p:nvSpPr>
          <p:spPr>
            <a:xfrm>
              <a:off x="2112620" y="2980732"/>
              <a:ext cx="3114699" cy="1787712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E5EFAD-07D5-46E5-A236-1A3EF5D183F3}"/>
              </a:ext>
            </a:extLst>
          </p:cNvPr>
          <p:cNvGrpSpPr/>
          <p:nvPr/>
        </p:nvGrpSpPr>
        <p:grpSpPr>
          <a:xfrm>
            <a:off x="6158422" y="3536346"/>
            <a:ext cx="2248302" cy="2876089"/>
            <a:chOff x="6158421" y="3103958"/>
            <a:chExt cx="2586309" cy="3308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D1BF9-EED7-4E40-90CD-1B7D0083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206" t="26666" r="63969" b="14502"/>
            <a:stretch/>
          </p:blipFill>
          <p:spPr>
            <a:xfrm>
              <a:off x="6181630" y="3103958"/>
              <a:ext cx="2563100" cy="328445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5095BC-7FB9-4D21-B5BC-4E9226F6B282}"/>
                </a:ext>
              </a:extLst>
            </p:cNvPr>
            <p:cNvSpPr/>
            <p:nvPr/>
          </p:nvSpPr>
          <p:spPr>
            <a:xfrm>
              <a:off x="6158421" y="6010357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02DA79-3FB9-47E3-ADED-1F449B646403}"/>
                </a:ext>
              </a:extLst>
            </p:cNvPr>
            <p:cNvSpPr/>
            <p:nvPr/>
          </p:nvSpPr>
          <p:spPr>
            <a:xfrm>
              <a:off x="6158421" y="5561865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A2A31E3-7580-40E9-81E2-AC8B08FAE30A}"/>
                </a:ext>
              </a:extLst>
            </p:cNvPr>
            <p:cNvSpPr/>
            <p:nvPr/>
          </p:nvSpPr>
          <p:spPr>
            <a:xfrm>
              <a:off x="6169962" y="3134268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72CEC9-8E36-4FFD-A815-1DA914FB6A5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8386548" y="5279070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CB7813-539A-4B50-9D4A-D34C0CC79156}"/>
              </a:ext>
            </a:extLst>
          </p:cNvPr>
          <p:cNvCxnSpPr>
            <a:cxnSpLocks/>
          </p:cNvCxnSpPr>
          <p:nvPr/>
        </p:nvCxnSpPr>
        <p:spPr>
          <a:xfrm flipV="1">
            <a:off x="8212338" y="3413235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F1571F-C279-4BA8-A2BE-21E6961D808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696607" y="31814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6">
            <a:extLst>
              <a:ext uri="{FF2B5EF4-FFF2-40B4-BE49-F238E27FC236}">
                <a16:creationId xmlns:a16="http://schemas.microsoft.com/office/drawing/2014/main" id="{5E888A37-1C16-4877-91DF-619751950DF8}"/>
              </a:ext>
            </a:extLst>
          </p:cNvPr>
          <p:cNvSpPr txBox="1"/>
          <p:nvPr/>
        </p:nvSpPr>
        <p:spPr>
          <a:xfrm>
            <a:off x="6096000" y="327612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EAD6FE-26A8-4533-81FD-4FB26BAB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3856361"/>
            <a:ext cx="2734209" cy="2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5B04A0B-B7E5-4101-8CE9-8E278AC3F880}"/>
              </a:ext>
            </a:extLst>
          </p:cNvPr>
          <p:cNvSpPr txBox="1"/>
          <p:nvPr/>
        </p:nvSpPr>
        <p:spPr>
          <a:xfrm>
            <a:off x="484399" y="363548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AFEA92-10BC-4B88-A403-F1149F38A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7616" y="1758522"/>
            <a:ext cx="2601155" cy="2371955"/>
          </a:xfrm>
          <a:prstGeom prst="rect">
            <a:avLst/>
          </a:prstGeom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FA77B054-A092-47C2-A1B3-97FAEF3529C3}"/>
              </a:ext>
            </a:extLst>
          </p:cNvPr>
          <p:cNvSpPr txBox="1"/>
          <p:nvPr/>
        </p:nvSpPr>
        <p:spPr>
          <a:xfrm>
            <a:off x="3220297" y="1596883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 </a:t>
            </a:r>
            <a:r>
              <a:rPr lang="en-US" altLang="ko-KR" sz="1000" dirty="0"/>
              <a:t>TC </a:t>
            </a:r>
            <a:r>
              <a:rPr lang="ko-KR" altLang="en-US" sz="1000" dirty="0"/>
              <a:t>통과를 위한 코드 작성</a:t>
            </a:r>
            <a:r>
              <a:rPr lang="en-US" altLang="ko-KR" sz="1000" b="1" dirty="0">
                <a:solidFill>
                  <a:srgbClr val="00B050"/>
                </a:solidFill>
              </a:rPr>
              <a:t>(GREEN)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E8733B-233D-4B5F-957F-D0B75E3FAA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677" y="1912941"/>
            <a:ext cx="2131261" cy="1662470"/>
          </a:xfrm>
          <a:prstGeom prst="rect">
            <a:avLst/>
          </a:prstGeom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C4ED901E-1CE1-44CB-A01C-0535B13C2922}"/>
              </a:ext>
            </a:extLst>
          </p:cNvPr>
          <p:cNvSpPr txBox="1"/>
          <p:nvPr/>
        </p:nvSpPr>
        <p:spPr>
          <a:xfrm>
            <a:off x="536260" y="1649356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 </a:t>
            </a:r>
            <a:r>
              <a:rPr lang="ko-KR" altLang="en-US" sz="1000" dirty="0"/>
              <a:t>일반코드 구현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(REFACTOR)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B9DCB11-3288-48D6-A861-2BB5DC53C086}"/>
              </a:ext>
            </a:extLst>
          </p:cNvPr>
          <p:cNvSpPr/>
          <p:nvPr/>
        </p:nvSpPr>
        <p:spPr>
          <a:xfrm>
            <a:off x="484399" y="5986768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D51E11A-4CCC-4FC3-81FB-9EBBF1E14429}"/>
              </a:ext>
            </a:extLst>
          </p:cNvPr>
          <p:cNvSpPr/>
          <p:nvPr/>
        </p:nvSpPr>
        <p:spPr>
          <a:xfrm>
            <a:off x="475249" y="4965789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C8A0F5-8AF4-427D-BD84-0E5382EED9BA}"/>
              </a:ext>
            </a:extLst>
          </p:cNvPr>
          <p:cNvSpPr/>
          <p:nvPr/>
        </p:nvSpPr>
        <p:spPr>
          <a:xfrm>
            <a:off x="492952" y="3915934"/>
            <a:ext cx="2654290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8304A3C-AA8D-4746-B5C1-2EA3542C71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4456" y="4467437"/>
            <a:ext cx="2591190" cy="1924113"/>
          </a:xfrm>
          <a:prstGeom prst="rect">
            <a:avLst/>
          </a:prstGeom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978833C3-755D-4378-8446-E4546849DB95}"/>
              </a:ext>
            </a:extLst>
          </p:cNvPr>
          <p:cNvSpPr txBox="1"/>
          <p:nvPr/>
        </p:nvSpPr>
        <p:spPr>
          <a:xfrm>
            <a:off x="3199520" y="4221441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TC 1. Test</a:t>
            </a:r>
            <a:r>
              <a:rPr lang="ko-KR" altLang="en-US" sz="1000" dirty="0"/>
              <a:t> </a:t>
            </a:r>
            <a:r>
              <a:rPr lang="en-US" altLang="ko-KR" sz="1000" dirty="0"/>
              <a:t>Shell</a:t>
            </a:r>
            <a:r>
              <a:rPr lang="ko-KR" altLang="en-US" sz="1000" dirty="0"/>
              <a:t> </a:t>
            </a:r>
            <a:r>
              <a:rPr lang="en-US" altLang="ko-KR" sz="1000" dirty="0"/>
              <a:t>Parser </a:t>
            </a:r>
            <a:r>
              <a:rPr lang="en-US" altLang="ko-KR" sz="1000" b="1" dirty="0">
                <a:solidFill>
                  <a:srgbClr val="FF0000"/>
                </a:solidFill>
              </a:rPr>
              <a:t>(RED)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B8DDDE-A4D3-4D3B-B476-276E08DD24E4}"/>
              </a:ext>
            </a:extLst>
          </p:cNvPr>
          <p:cNvCxnSpPr>
            <a:cxnSpLocks/>
          </p:cNvCxnSpPr>
          <p:nvPr/>
        </p:nvCxnSpPr>
        <p:spPr>
          <a:xfrm flipV="1">
            <a:off x="2079699" y="34493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D48409-B872-4FF0-89CA-36AD69DE99E2}"/>
              </a:ext>
            </a:extLst>
          </p:cNvPr>
          <p:cNvSpPr txBox="1"/>
          <p:nvPr/>
        </p:nvSpPr>
        <p:spPr>
          <a:xfrm rot="16765233">
            <a:off x="1160581" y="317976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③ </a:t>
            </a:r>
            <a:r>
              <a:rPr lang="en-US" altLang="ko-KR" sz="1600" b="1" dirty="0">
                <a:solidFill>
                  <a:srgbClr val="0070C0"/>
                </a:solidFill>
              </a:rPr>
              <a:t>Refactoring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77DBC8-E447-4A07-B908-E9D335E05B00}"/>
              </a:ext>
            </a:extLst>
          </p:cNvPr>
          <p:cNvCxnSpPr>
            <a:cxnSpLocks/>
          </p:cNvCxnSpPr>
          <p:nvPr/>
        </p:nvCxnSpPr>
        <p:spPr>
          <a:xfrm flipV="1">
            <a:off x="2753083" y="2672734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E4540E-3D6A-4DD9-A2D3-82C0ED207412}"/>
              </a:ext>
            </a:extLst>
          </p:cNvPr>
          <p:cNvSpPr txBox="1"/>
          <p:nvPr/>
        </p:nvSpPr>
        <p:spPr>
          <a:xfrm rot="17076418">
            <a:off x="2238542" y="3130053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② </a:t>
            </a:r>
            <a:r>
              <a:rPr lang="en-US" altLang="ko-KR" sz="1600" b="1" dirty="0">
                <a:solidFill>
                  <a:srgbClr val="00B050"/>
                </a:solidFill>
              </a:rPr>
              <a:t>Test Pass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1F2C11-0B28-4EDB-97D9-77FB63471588}"/>
              </a:ext>
            </a:extLst>
          </p:cNvPr>
          <p:cNvCxnSpPr>
            <a:cxnSpLocks/>
          </p:cNvCxnSpPr>
          <p:nvPr/>
        </p:nvCxnSpPr>
        <p:spPr>
          <a:xfrm flipV="1">
            <a:off x="2971640" y="5082015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BF3F0E-B7FF-4E55-ADE2-8C182F5EEAEB}"/>
              </a:ext>
            </a:extLst>
          </p:cNvPr>
          <p:cNvSpPr txBox="1"/>
          <p:nvPr/>
        </p:nvSpPr>
        <p:spPr>
          <a:xfrm rot="17759519">
            <a:off x="2509498" y="535923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TC </a:t>
            </a:r>
            <a:r>
              <a:rPr lang="ko-KR" altLang="en-US" b="1" dirty="0">
                <a:solidFill>
                  <a:srgbClr val="FF0000"/>
                </a:solidFill>
              </a:rPr>
              <a:t>작성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7214D3-4DE1-4335-8A07-77F6D2837C48}"/>
              </a:ext>
            </a:extLst>
          </p:cNvPr>
          <p:cNvSpPr txBox="1"/>
          <p:nvPr/>
        </p:nvSpPr>
        <p:spPr>
          <a:xfrm rot="16765233">
            <a:off x="6739003" y="2949059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③ </a:t>
            </a:r>
            <a:r>
              <a:rPr lang="en-US" altLang="ko-KR" sz="1600" b="1" dirty="0">
                <a:solidFill>
                  <a:srgbClr val="0070C0"/>
                </a:solidFill>
              </a:rPr>
              <a:t>Refactoring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5EEC72-3D86-494F-AB7F-19A90172624A}"/>
              </a:ext>
            </a:extLst>
          </p:cNvPr>
          <p:cNvSpPr txBox="1"/>
          <p:nvPr/>
        </p:nvSpPr>
        <p:spPr>
          <a:xfrm rot="17076418">
            <a:off x="7604660" y="4248345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② </a:t>
            </a:r>
            <a:r>
              <a:rPr lang="en-US" altLang="ko-KR" sz="1600" b="1" dirty="0">
                <a:solidFill>
                  <a:srgbClr val="00B050"/>
                </a:solidFill>
              </a:rPr>
              <a:t>Test Pass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541F94-CD9A-415B-81A3-4833BC7A112C}"/>
              </a:ext>
            </a:extLst>
          </p:cNvPr>
          <p:cNvSpPr txBox="1"/>
          <p:nvPr/>
        </p:nvSpPr>
        <p:spPr>
          <a:xfrm rot="17759519">
            <a:off x="7881915" y="555004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TC </a:t>
            </a:r>
            <a:r>
              <a:rPr lang="ko-KR" altLang="en-US" b="1" dirty="0">
                <a:solidFill>
                  <a:srgbClr val="FF0000"/>
                </a:solidFill>
              </a:rPr>
              <a:t>작성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#1]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#2]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BB38C-4697-4AB5-9428-34BD5904EFD4}"/>
              </a:ext>
            </a:extLst>
          </p:cNvPr>
          <p:cNvSpPr txBox="1"/>
          <p:nvPr/>
        </p:nvSpPr>
        <p:spPr>
          <a:xfrm>
            <a:off x="605980" y="1506796"/>
            <a:ext cx="4251485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Stubbing – Shell App</a:t>
            </a:r>
            <a:r>
              <a:rPr lang="ko-KR" altLang="en-US" sz="1600" dirty="0"/>
              <a:t>의 읽기 기능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runssd_read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get_ssd_output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1F59B2-8699-499C-B59D-9A523D3A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4" y="3910087"/>
            <a:ext cx="5428212" cy="25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877DD9-99C0-427E-8E4F-340F3B0D52EA}"/>
              </a:ext>
            </a:extLst>
          </p:cNvPr>
          <p:cNvSpPr txBox="1"/>
          <p:nvPr/>
        </p:nvSpPr>
        <p:spPr>
          <a:xfrm>
            <a:off x="6403099" y="1506796"/>
            <a:ext cx="4195379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Mocking – Shell</a:t>
            </a:r>
            <a:r>
              <a:rPr lang="ko-KR" altLang="en-US" sz="1600" dirty="0"/>
              <a:t>에서 사용자 입력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입력 </a:t>
            </a:r>
            <a:r>
              <a:rPr lang="en-US" altLang="ko-KR" dirty="0"/>
              <a:t>: </a:t>
            </a:r>
            <a:r>
              <a:rPr lang="en-US" altLang="ko-KR" dirty="0" err="1"/>
              <a:t>builtins.input</a:t>
            </a:r>
            <a:br>
              <a:rPr lang="en-US" altLang="ko-KR" dirty="0"/>
            </a:br>
            <a:r>
              <a:rPr lang="en-US" altLang="ko-KR" dirty="0"/>
              <a:t>    - return 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side_effect</a:t>
            </a:r>
            <a:endParaRPr lang="en-US" altLang="ko-KR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A9AC913-12D0-43FC-8724-2A2E3185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28" y="2371316"/>
            <a:ext cx="3028252" cy="15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664C973-102C-497C-A6F0-383D0999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69" y="2549189"/>
            <a:ext cx="3657412" cy="13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E9A2A1-3541-4640-877C-F0DACF91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34" y="3920655"/>
            <a:ext cx="4554794" cy="2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6241002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491875" y="1098330"/>
            <a:ext cx="20633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[User Interface]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9CE5D-F580-47B3-8DED-2F881A7ABC5F}"/>
              </a:ext>
            </a:extLst>
          </p:cNvPr>
          <p:cNvSpPr txBox="1"/>
          <p:nvPr/>
        </p:nvSpPr>
        <p:spPr>
          <a:xfrm>
            <a:off x="6324203" y="1583912"/>
            <a:ext cx="3950120" cy="1113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Logger - Observer Pattern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</a:t>
            </a:r>
            <a:r>
              <a:rPr lang="en-US" altLang="ko-KR" dirty="0"/>
              <a:t>Console </a:t>
            </a:r>
            <a:r>
              <a:rPr lang="ko-KR" altLang="en-US" dirty="0"/>
              <a:t>단일 출력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</a:t>
            </a:r>
            <a:r>
              <a:rPr lang="en-US" altLang="ko-KR" dirty="0"/>
              <a:t>Interface </a:t>
            </a:r>
            <a:r>
              <a:rPr lang="ko-KR" altLang="en-US" dirty="0"/>
              <a:t>추가에 유연하게 대응 가능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0D00E5-10DE-4595-BC63-B70842027920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DA8E4-7F92-428F-B247-74E1E8C76783}"/>
              </a:ext>
            </a:extLst>
          </p:cNvPr>
          <p:cNvSpPr txBox="1"/>
          <p:nvPr/>
        </p:nvSpPr>
        <p:spPr>
          <a:xfrm>
            <a:off x="605980" y="1098330"/>
            <a:ext cx="23070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명령어 처리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3EC10C-D5BB-46B0-8125-1C313BAF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43" y="2902819"/>
            <a:ext cx="3634782" cy="11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659889-5A22-4D24-83D0-2080487C9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0" y="4116210"/>
            <a:ext cx="3257118" cy="24225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DD3275-85E3-4122-A172-DC99F7DF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022" y="4090731"/>
            <a:ext cx="2020664" cy="2422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68A4CB-2AAA-4ACC-A4AC-C3FF6C998B62}"/>
              </a:ext>
            </a:extLst>
          </p:cNvPr>
          <p:cNvSpPr txBox="1"/>
          <p:nvPr/>
        </p:nvSpPr>
        <p:spPr>
          <a:xfrm>
            <a:off x="515346" y="1498440"/>
            <a:ext cx="3377848" cy="139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Command - Command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If/Else </a:t>
            </a:r>
            <a:r>
              <a:rPr lang="ko-KR" altLang="en-US" dirty="0"/>
              <a:t>→ </a:t>
            </a:r>
            <a:r>
              <a:rPr lang="en-US" altLang="ko-KR" dirty="0"/>
              <a:t>Commander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명령어 추가에 유연하게 대응 가능</a:t>
            </a:r>
            <a:br>
              <a:rPr lang="en-US" altLang="ko-KR" dirty="0"/>
            </a:br>
            <a:r>
              <a:rPr lang="en-US" altLang="ko-KR" dirty="0"/>
              <a:t>    - Command Buffer </a:t>
            </a:r>
            <a:r>
              <a:rPr lang="ko-KR" altLang="en-US" dirty="0"/>
              <a:t>처리 용이</a:t>
            </a:r>
            <a:endParaRPr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5147284-2BF0-4C39-A254-61272665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06" y="2895612"/>
            <a:ext cx="4797448" cy="31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4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1469</Words>
  <Application>Microsoft Office PowerPoint</Application>
  <PresentationFormat>와이드스크린</PresentationFormat>
  <Paragraphs>300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Malgun Gothic</vt:lpstr>
      <vt:lpstr>Arial</vt:lpstr>
      <vt:lpstr>Office 테마</vt:lpstr>
      <vt:lpstr>PowerPoint 프레젠테이션</vt:lpstr>
      <vt:lpstr>PowerPoint 프레젠테이션</vt:lpstr>
      <vt:lpstr>요구사항 분석(기능)</vt:lpstr>
      <vt:lpstr>System 분석</vt:lpstr>
      <vt:lpstr>팀원 소개 및 역할</vt:lpstr>
      <vt:lpstr>Implementation</vt:lpstr>
      <vt:lpstr>TDD Example</vt:lpstr>
      <vt:lpstr>Mocking Example</vt:lpstr>
      <vt:lpstr>Refactoring</vt:lpstr>
      <vt:lpstr>Refactoring</vt:lpstr>
      <vt:lpstr>Test Results</vt:lpstr>
      <vt:lpstr>Coverage</vt:lpstr>
      <vt:lpstr>Retrospective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55</cp:revision>
  <dcterms:created xsi:type="dcterms:W3CDTF">2024-04-15T01:50:35Z</dcterms:created>
  <dcterms:modified xsi:type="dcterms:W3CDTF">2025-08-11T03:07:28Z</dcterms:modified>
</cp:coreProperties>
</file>