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60" r:id="rId5"/>
    <p:sldId id="261" r:id="rId6"/>
    <p:sldId id="266" r:id="rId7"/>
    <p:sldId id="263" r:id="rId8"/>
    <p:sldId id="264" r:id="rId9"/>
    <p:sldId id="265" r:id="rId10"/>
    <p:sldId id="259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3" roundtripDataSignature="AMtx7mj5GdbxsaFl02bTEFBl/9s84/Z/B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customschemas.google.com/relationships/presentationmetadata" Target="meta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268842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890173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50005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419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37428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79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  <a:defRPr sz="15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" name="Google Shape;13;p6"/>
          <p:cNvSpPr txBox="1"/>
          <p:nvPr/>
        </p:nvSpPr>
        <p:spPr>
          <a:xfrm>
            <a:off x="618827" y="321810"/>
            <a:ext cx="1794274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ko-KR" sz="1600" b="1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Create your value </a:t>
            </a:r>
            <a:endParaRPr sz="1600" b="1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4;p6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15" name="Google Shape;15;p6"/>
          <p:cNvGrpSpPr/>
          <p:nvPr/>
        </p:nvGrpSpPr>
        <p:grpSpPr>
          <a:xfrm>
            <a:off x="1107692" y="1513269"/>
            <a:ext cx="6785846" cy="3239999"/>
            <a:chOff x="900000" y="1513268"/>
            <a:chExt cx="5513500" cy="3239999"/>
          </a:xfrm>
        </p:grpSpPr>
        <p:grpSp>
          <p:nvGrpSpPr>
            <p:cNvPr id="16" name="Google Shape;16;p6"/>
            <p:cNvGrpSpPr/>
            <p:nvPr/>
          </p:nvGrpSpPr>
          <p:grpSpPr>
            <a:xfrm>
              <a:off x="900000" y="1513268"/>
              <a:ext cx="180000" cy="3239999"/>
              <a:chOff x="900000" y="1513268"/>
              <a:chExt cx="180000" cy="3239999"/>
            </a:xfrm>
          </p:grpSpPr>
          <p:sp>
            <p:nvSpPr>
              <p:cNvPr id="17" name="Google Shape;17;p6"/>
              <p:cNvSpPr/>
              <p:nvPr/>
            </p:nvSpPr>
            <p:spPr>
              <a:xfrm>
                <a:off x="9000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sp>
            <p:nvSpPr>
              <p:cNvPr id="18" name="Google Shape;18;p6"/>
              <p:cNvSpPr/>
              <p:nvPr/>
            </p:nvSpPr>
            <p:spPr>
              <a:xfrm rot="10800000">
                <a:off x="9000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  <p:grpSp>
          <p:nvGrpSpPr>
            <p:cNvPr id="19" name="Google Shape;19;p6"/>
            <p:cNvGrpSpPr/>
            <p:nvPr/>
          </p:nvGrpSpPr>
          <p:grpSpPr>
            <a:xfrm>
              <a:off x="900000" y="1513268"/>
              <a:ext cx="5513500" cy="3239999"/>
              <a:chOff x="900000" y="1513268"/>
              <a:chExt cx="5513500" cy="3239999"/>
            </a:xfrm>
          </p:grpSpPr>
          <p:sp>
            <p:nvSpPr>
              <p:cNvPr id="20" name="Google Shape;20;p6"/>
              <p:cNvSpPr/>
              <p:nvPr/>
            </p:nvSpPr>
            <p:spPr>
              <a:xfrm>
                <a:off x="6233500" y="1513268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5AB4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  <p:grpSp>
            <p:nvGrpSpPr>
              <p:cNvPr id="21" name="Google Shape;21;p6"/>
              <p:cNvGrpSpPr/>
              <p:nvPr/>
            </p:nvGrpSpPr>
            <p:grpSpPr>
              <a:xfrm>
                <a:off x="900000" y="1513269"/>
                <a:ext cx="5513500" cy="3239997"/>
                <a:chOff x="900000" y="1513269"/>
                <a:chExt cx="3240000" cy="3239997"/>
              </a:xfrm>
            </p:grpSpPr>
            <p:sp>
              <p:nvSpPr>
                <p:cNvPr id="22" name="Google Shape;22;p6"/>
                <p:cNvSpPr/>
                <p:nvPr/>
              </p:nvSpPr>
              <p:spPr>
                <a:xfrm rot="-5400000">
                  <a:off x="2430000" y="-16731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23" name="Google Shape;23;p6"/>
                <p:cNvSpPr/>
                <p:nvPr/>
              </p:nvSpPr>
              <p:spPr>
                <a:xfrm rot="5400000">
                  <a:off x="2430000" y="3043266"/>
                  <a:ext cx="180000" cy="3240000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24" name="Google Shape;24;p6"/>
              <p:cNvSpPr/>
              <p:nvPr/>
            </p:nvSpPr>
            <p:spPr>
              <a:xfrm rot="10800000">
                <a:off x="6233500" y="4393267"/>
                <a:ext cx="180000" cy="36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  <p:sp>
        <p:nvSpPr>
          <p:cNvPr id="25" name="Google Shape;25;p6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  <a:defRPr sz="2000" b="1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sz="1600" b="0">
                <a:solidFill>
                  <a:srgbClr val="262626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  <a:defRPr>
                <a:solidFill>
                  <a:srgbClr val="7F7F7F"/>
                </a:solidFill>
              </a:defRPr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>
                <a:solidFill>
                  <a:srgbClr val="7F7F7F"/>
                </a:solidFill>
              </a:defRPr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>
                <a:solidFill>
                  <a:srgbClr val="7F7F7F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슬라이드">
  <p:cSld name="1_제목 슬라이드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>
            <a:lvl1pPr marL="457200" lvl="0" indent="-22860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grpSp>
        <p:nvGrpSpPr>
          <p:cNvPr id="29" name="Google Shape;29;p7"/>
          <p:cNvGrpSpPr/>
          <p:nvPr/>
        </p:nvGrpSpPr>
        <p:grpSpPr>
          <a:xfrm>
            <a:off x="1107688" y="1500183"/>
            <a:ext cx="10145032" cy="3253087"/>
            <a:chOff x="899998" y="1500182"/>
            <a:chExt cx="5513503" cy="3253087"/>
          </a:xfrm>
        </p:grpSpPr>
        <p:sp>
          <p:nvSpPr>
            <p:cNvPr id="30" name="Google Shape;30;p7"/>
            <p:cNvSpPr/>
            <p:nvPr/>
          </p:nvSpPr>
          <p:spPr>
            <a:xfrm>
              <a:off x="899999" y="1513268"/>
              <a:ext cx="58695" cy="1080000"/>
            </a:xfrm>
            <a:prstGeom prst="rect">
              <a:avLst/>
            </a:prstGeom>
            <a:solidFill>
              <a:srgbClr val="005AB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grpSp>
          <p:nvGrpSpPr>
            <p:cNvPr id="31" name="Google Shape;31;p7"/>
            <p:cNvGrpSpPr/>
            <p:nvPr/>
          </p:nvGrpSpPr>
          <p:grpSpPr>
            <a:xfrm>
              <a:off x="899998" y="1500182"/>
              <a:ext cx="5513503" cy="3253087"/>
              <a:chOff x="899998" y="1500182"/>
              <a:chExt cx="5513503" cy="3253087"/>
            </a:xfrm>
          </p:grpSpPr>
          <p:grpSp>
            <p:nvGrpSpPr>
              <p:cNvPr id="32" name="Google Shape;32;p7"/>
              <p:cNvGrpSpPr/>
              <p:nvPr/>
            </p:nvGrpSpPr>
            <p:grpSpPr>
              <a:xfrm>
                <a:off x="899998" y="1500182"/>
                <a:ext cx="5513503" cy="3253087"/>
                <a:chOff x="899999" y="1500182"/>
                <a:chExt cx="3240002" cy="3253087"/>
              </a:xfrm>
            </p:grpSpPr>
            <p:sp>
              <p:nvSpPr>
                <p:cNvPr id="33" name="Google Shape;33;p7"/>
                <p:cNvSpPr/>
                <p:nvPr/>
              </p:nvSpPr>
              <p:spPr>
                <a:xfrm rot="-5400000">
                  <a:off x="1880752" y="519429"/>
                  <a:ext cx="108000" cy="2069506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  <p:sp>
              <p:nvSpPr>
                <p:cNvPr id="34" name="Google Shape;34;p7"/>
                <p:cNvSpPr/>
                <p:nvPr/>
              </p:nvSpPr>
              <p:spPr>
                <a:xfrm rot="5400000">
                  <a:off x="3051247" y="3664515"/>
                  <a:ext cx="108000" cy="2069507"/>
                </a:xfrm>
                <a:prstGeom prst="rect">
                  <a:avLst/>
                </a:prstGeom>
                <a:solidFill>
                  <a:srgbClr val="005AB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Malgun Gothic"/>
                    <a:ea typeface="Malgun Gothic"/>
                    <a:cs typeface="Malgun Gothic"/>
                    <a:sym typeface="Malgun Gothic"/>
                  </a:endParaRPr>
                </a:p>
              </p:txBody>
            </p:sp>
          </p:grpSp>
          <p:sp>
            <p:nvSpPr>
              <p:cNvPr id="35" name="Google Shape;35;p7"/>
              <p:cNvSpPr/>
              <p:nvPr/>
            </p:nvSpPr>
            <p:spPr>
              <a:xfrm rot="10800000">
                <a:off x="6354805" y="3673267"/>
                <a:ext cx="58695" cy="1080000"/>
              </a:xfrm>
              <a:prstGeom prst="rect">
                <a:avLst/>
              </a:prstGeom>
              <a:solidFill>
                <a:srgbClr val="005AB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">
  <p:cSld name="2_제목 슬라이드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/>
          <p:nvPr/>
        </p:nvSpPr>
        <p:spPr>
          <a:xfrm>
            <a:off x="373750" y="327899"/>
            <a:ext cx="232230" cy="635235"/>
          </a:xfrm>
          <a:prstGeom prst="rect">
            <a:avLst/>
          </a:prstGeom>
          <a:solidFill>
            <a:srgbClr val="005AB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39;p8"/>
          <p:cNvSpPr txBox="1">
            <a:spLocks noGrp="1"/>
          </p:cNvSpPr>
          <p:nvPr>
            <p:ph type="body" idx="1"/>
          </p:nvPr>
        </p:nvSpPr>
        <p:spPr>
          <a:xfrm>
            <a:off x="605980" y="1316376"/>
            <a:ext cx="10515600" cy="4927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40" name="Google Shape;40;p8"/>
          <p:cNvCxnSpPr/>
          <p:nvPr/>
        </p:nvCxnSpPr>
        <p:spPr>
          <a:xfrm>
            <a:off x="720725" y="960002"/>
            <a:ext cx="11471275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>
  <p:cSld name="1_사용자 지정 레이아웃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9" name="Google Shape;9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" name="Google Shape;10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757575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"/>
          <p:cNvSpPr txBox="1">
            <a:spLocks noGrp="1"/>
          </p:cNvSpPr>
          <p:nvPr>
            <p:ph type="body" idx="1"/>
          </p:nvPr>
        </p:nvSpPr>
        <p:spPr>
          <a:xfrm>
            <a:off x="7671999" y="5301208"/>
            <a:ext cx="3987692" cy="889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이장희</a:t>
            </a:r>
            <a:r>
              <a:rPr lang="en-US" altLang="ko-KR" dirty="0"/>
              <a:t>/</a:t>
            </a:r>
            <a:r>
              <a:rPr lang="ko-KR" altLang="en-US" dirty="0" err="1"/>
              <a:t>안효민</a:t>
            </a:r>
            <a:r>
              <a:rPr lang="en-US" altLang="ko-KR" dirty="0"/>
              <a:t>/</a:t>
            </a:r>
            <a:r>
              <a:rPr lang="ko-KR" altLang="en-US" dirty="0"/>
              <a:t>최도현</a:t>
            </a:r>
            <a:r>
              <a:rPr lang="en-US" altLang="ko-KR" dirty="0"/>
              <a:t>/</a:t>
            </a: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500"/>
              <a:buNone/>
            </a:pPr>
            <a:r>
              <a:rPr lang="ko-KR" altLang="en-US" dirty="0"/>
              <a:t>최동희</a:t>
            </a:r>
            <a:r>
              <a:rPr lang="en-US" altLang="ko-KR" dirty="0"/>
              <a:t>/</a:t>
            </a:r>
            <a:r>
              <a:rPr lang="ko-KR" altLang="en-US" dirty="0"/>
              <a:t>김동훈</a:t>
            </a:r>
            <a:r>
              <a:rPr lang="en-US" altLang="ko-KR" dirty="0"/>
              <a:t>/</a:t>
            </a:r>
            <a:r>
              <a:rPr lang="ko-KR" altLang="en-US" dirty="0" err="1"/>
              <a:t>박윤상</a:t>
            </a:r>
            <a:r>
              <a:rPr lang="en-US" altLang="ko-KR" dirty="0"/>
              <a:t>/</a:t>
            </a:r>
            <a:r>
              <a:rPr lang="ko-KR" altLang="en-US" dirty="0"/>
              <a:t>김대용</a:t>
            </a:r>
            <a:endParaRPr dirty="0"/>
          </a:p>
        </p:txBody>
      </p:sp>
      <p:sp>
        <p:nvSpPr>
          <p:cNvPr id="47" name="Google Shape;47;p1"/>
          <p:cNvSpPr txBox="1">
            <a:spLocks noGrp="1"/>
          </p:cNvSpPr>
          <p:nvPr>
            <p:ph type="body" idx="2"/>
          </p:nvPr>
        </p:nvSpPr>
        <p:spPr>
          <a:xfrm>
            <a:off x="1329231" y="1952626"/>
            <a:ext cx="6317711" cy="1260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 err="1"/>
              <a:t>BestReviewers_B</a:t>
            </a:r>
            <a:r>
              <a:rPr lang="ko-KR" altLang="en-US" dirty="0"/>
              <a:t>조</a:t>
            </a:r>
            <a:endParaRPr dirty="0"/>
          </a:p>
        </p:txBody>
      </p:sp>
      <p:sp>
        <p:nvSpPr>
          <p:cNvPr id="48" name="Google Shape;48;p1"/>
          <p:cNvSpPr txBox="1">
            <a:spLocks noGrp="1"/>
          </p:cNvSpPr>
          <p:nvPr>
            <p:ph type="body" idx="3"/>
          </p:nvPr>
        </p:nvSpPr>
        <p:spPr>
          <a:xfrm>
            <a:off x="1329231" y="3356992"/>
            <a:ext cx="6317711" cy="720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dirty="0"/>
              <a:t>CRA </a:t>
            </a:r>
            <a:r>
              <a:rPr lang="ko-KR" altLang="en-US" dirty="0"/>
              <a:t>과정 프로젝트</a:t>
            </a:r>
            <a:endParaRPr dirty="0"/>
          </a:p>
        </p:txBody>
      </p:sp>
      <p:sp>
        <p:nvSpPr>
          <p:cNvPr id="49" name="Google Shape;49;p1"/>
          <p:cNvSpPr txBox="1">
            <a:spLocks noGrp="1"/>
          </p:cNvSpPr>
          <p:nvPr>
            <p:ph type="body" idx="4"/>
          </p:nvPr>
        </p:nvSpPr>
        <p:spPr>
          <a:xfrm>
            <a:off x="7671999" y="4928089"/>
            <a:ext cx="3987692" cy="373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en-US" dirty="0"/>
              <a:t>2025.08.11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>
            <a:spLocks noGrp="1"/>
          </p:cNvSpPr>
          <p:nvPr>
            <p:ph type="body" idx="1"/>
          </p:nvPr>
        </p:nvSpPr>
        <p:spPr>
          <a:xfrm>
            <a:off x="1632000" y="1860184"/>
            <a:ext cx="8928000" cy="25330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ko-KR" altLang="en-US" dirty="0"/>
              <a:t>요구사항 분석</a:t>
            </a:r>
            <a:r>
              <a:rPr lang="en-US" altLang="ko-KR" sz="2700" dirty="0"/>
              <a:t>(</a:t>
            </a:r>
            <a:r>
              <a:rPr lang="ko-KR" altLang="en-US" sz="2700" dirty="0"/>
              <a:t>기능</a:t>
            </a:r>
            <a:r>
              <a:rPr lang="en-US" altLang="ko-KR" sz="2700" dirty="0"/>
              <a:t>)</a:t>
            </a:r>
            <a:endParaRPr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4F10804A-126F-4F3E-9B6C-852ED407D313}"/>
              </a:ext>
            </a:extLst>
          </p:cNvPr>
          <p:cNvSpPr txBox="1">
            <a:spLocks/>
          </p:cNvSpPr>
          <p:nvPr/>
        </p:nvSpPr>
        <p:spPr>
          <a:xfrm>
            <a:off x="517744" y="1124277"/>
            <a:ext cx="43907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SSD</a:t>
            </a:r>
            <a:br>
              <a:rPr lang="en-US" altLang="ko-KR" b="1" dirty="0"/>
            </a:br>
            <a:endParaRPr lang="en-US" altLang="ko-KR" b="1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Erase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Flush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Command Buffer</a:t>
            </a:r>
          </a:p>
          <a:p>
            <a:pPr marL="457200" lvl="1" indent="0">
              <a:buFont typeface="Arial"/>
              <a:buNone/>
            </a:pPr>
            <a:endParaRPr lang="en-US" altLang="ko-KR" dirty="0">
              <a:solidFill>
                <a:srgbClr val="0070C0"/>
              </a:solidFill>
            </a:endParaRPr>
          </a:p>
          <a:p>
            <a:pPr marL="0" indent="0">
              <a:buFont typeface="Arial"/>
              <a:buNone/>
            </a:pP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9D14A26F-6015-4510-A87C-C2D6564E170E}"/>
              </a:ext>
            </a:extLst>
          </p:cNvPr>
          <p:cNvSpPr txBox="1">
            <a:spLocks/>
          </p:cNvSpPr>
          <p:nvPr/>
        </p:nvSpPr>
        <p:spPr>
          <a:xfrm>
            <a:off x="6156751" y="1115400"/>
            <a:ext cx="52578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pPr marL="114300" indent="0">
              <a:buNone/>
            </a:pPr>
            <a:r>
              <a:rPr lang="en-US" altLang="ko-KR" b="1" dirty="0"/>
              <a:t>Shell</a:t>
            </a:r>
            <a:br>
              <a:rPr lang="en-US" altLang="ko-KR" b="1" dirty="0"/>
            </a:br>
            <a:endParaRPr lang="en-US" altLang="ko-KR" b="1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Write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Read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Exit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Help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FullWrite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 err="1"/>
              <a:t>FullRead</a:t>
            </a:r>
            <a:endParaRPr lang="en-US" altLang="ko-KR" sz="1800" dirty="0"/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/>
              <a:t>Test Script</a:t>
            </a:r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FullWriteAndReadCompare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PartialLBAWrite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/>
              <a:t>WriteReadAging</a:t>
            </a:r>
            <a:endParaRPr lang="en-US" altLang="ko-KR" sz="1800" dirty="0"/>
          </a:p>
          <a:p>
            <a:pPr marL="1028700" lvl="1" indent="-457200">
              <a:buFont typeface="+mj-lt"/>
              <a:buAutoNum type="arabicPeriod"/>
            </a:pPr>
            <a:r>
              <a:rPr lang="en-US" altLang="ko-KR" sz="1800" dirty="0" err="1">
                <a:solidFill>
                  <a:srgbClr val="0070C0"/>
                </a:solidFill>
              </a:rPr>
              <a:t>EraseAndWriteAging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Logger</a:t>
            </a:r>
          </a:p>
          <a:p>
            <a:pPr marL="571500" indent="-457200">
              <a:buFont typeface="+mj-lt"/>
              <a:buAutoNum type="arabicPeriod"/>
            </a:pPr>
            <a:r>
              <a:rPr lang="en-US" altLang="ko-KR" sz="1800" dirty="0">
                <a:solidFill>
                  <a:srgbClr val="0070C0"/>
                </a:solidFill>
              </a:rPr>
              <a:t>Runner</a:t>
            </a:r>
          </a:p>
          <a:p>
            <a:endParaRPr lang="ko-KR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7211E2-3E1C-47F2-9F10-743340E8F192}"/>
              </a:ext>
            </a:extLst>
          </p:cNvPr>
          <p:cNvSpPr txBox="1"/>
          <p:nvPr/>
        </p:nvSpPr>
        <p:spPr>
          <a:xfrm>
            <a:off x="9261709" y="334474"/>
            <a:ext cx="222163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lvl="1" algn="ctr"/>
            <a:r>
              <a:rPr lang="ko-KR" altLang="en-US" sz="1400" dirty="0">
                <a:solidFill>
                  <a:schemeClr val="tx1"/>
                </a:solidFill>
              </a:rPr>
              <a:t>최초 요구사항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marL="571500" lvl="1" algn="ctr"/>
            <a:r>
              <a:rPr lang="ko-KR" altLang="en-US" sz="1400" dirty="0">
                <a:solidFill>
                  <a:srgbClr val="0070C0"/>
                </a:solidFill>
              </a:rPr>
              <a:t>추가 요구사항</a:t>
            </a:r>
            <a:endParaRPr lang="en-US" altLang="ko-KR" sz="1400" dirty="0">
              <a:solidFill>
                <a:srgbClr val="0070C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B36D351-3074-45CB-936E-8C9A9331F3C6}"/>
              </a:ext>
            </a:extLst>
          </p:cNvPr>
          <p:cNvSpPr/>
          <p:nvPr/>
        </p:nvSpPr>
        <p:spPr>
          <a:xfrm>
            <a:off x="9782384" y="258795"/>
            <a:ext cx="1803636" cy="624682"/>
          </a:xfrm>
          <a:prstGeom prst="roundRect">
            <a:avLst>
              <a:gd name="adj" fmla="val 10554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3D8B5B-AC32-4B28-BC01-2A4BD457B12A}"/>
              </a:ext>
            </a:extLst>
          </p:cNvPr>
          <p:cNvSpPr txBox="1"/>
          <p:nvPr/>
        </p:nvSpPr>
        <p:spPr>
          <a:xfrm>
            <a:off x="9782384" y="-2297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※</a:t>
            </a:r>
            <a:r>
              <a:rPr lang="ko-KR" altLang="en-US" dirty="0"/>
              <a:t>범례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99A3826-DDC9-476B-892F-660A4C9CFAE8}"/>
              </a:ext>
            </a:extLst>
          </p:cNvPr>
          <p:cNvSpPr/>
          <p:nvPr/>
        </p:nvSpPr>
        <p:spPr>
          <a:xfrm>
            <a:off x="355107" y="1088778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07D262B-6AA2-4BA9-AD21-BF68B555EA91}"/>
              </a:ext>
            </a:extLst>
          </p:cNvPr>
          <p:cNvSpPr/>
          <p:nvPr/>
        </p:nvSpPr>
        <p:spPr>
          <a:xfrm>
            <a:off x="6096000" y="1088777"/>
            <a:ext cx="5622646" cy="5587231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B42CFA-B3F6-4FF3-BDAB-F79E1813BE2D}"/>
              </a:ext>
            </a:extLst>
          </p:cNvPr>
          <p:cNvSpPr txBox="1"/>
          <p:nvPr/>
        </p:nvSpPr>
        <p:spPr>
          <a:xfrm>
            <a:off x="60598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6158852-8A28-41BD-8A57-3897D0808673}"/>
              </a:ext>
            </a:extLst>
          </p:cNvPr>
          <p:cNvSpPr txBox="1"/>
          <p:nvPr/>
        </p:nvSpPr>
        <p:spPr>
          <a:xfrm>
            <a:off x="6289510" y="1728198"/>
            <a:ext cx="33890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※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기존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7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, 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추가 요구사항 </a:t>
            </a:r>
            <a:r>
              <a:rPr lang="en-US" altLang="ko-KR" b="1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ko-KR" altLang="en-US" b="1" dirty="0">
                <a:solidFill>
                  <a:schemeClr val="bg1">
                    <a:lumMod val="75000"/>
                  </a:schemeClr>
                </a:solidFill>
              </a:rPr>
              <a:t>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526959"/>
            <a:ext cx="5622646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System</a:t>
            </a:r>
            <a:r>
              <a:rPr lang="ko-KR" altLang="en-US" dirty="0"/>
              <a:t> 분석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329154"/>
            <a:ext cx="240642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[Context Diagram]</a:t>
            </a:r>
            <a:endParaRPr lang="ko-KR" altLang="en-US" sz="2000" b="1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F9FE48E-50EC-4211-8F9E-B9CFD416977F}"/>
              </a:ext>
            </a:extLst>
          </p:cNvPr>
          <p:cNvGrpSpPr/>
          <p:nvPr/>
        </p:nvGrpSpPr>
        <p:grpSpPr>
          <a:xfrm>
            <a:off x="881313" y="2387337"/>
            <a:ext cx="4499212" cy="2307131"/>
            <a:chOff x="3378488" y="2655686"/>
            <a:chExt cx="5552820" cy="2847406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8FA48A4-2097-426E-84F7-4164354870F0}"/>
                </a:ext>
              </a:extLst>
            </p:cNvPr>
            <p:cNvSpPr/>
            <p:nvPr/>
          </p:nvSpPr>
          <p:spPr>
            <a:xfrm>
              <a:off x="3378488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Shell</a:t>
              </a:r>
              <a:endParaRPr lang="ko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E070DDA7-6C49-4CF1-879F-28A444DBA59F}"/>
                </a:ext>
              </a:extLst>
            </p:cNvPr>
            <p:cNvSpPr/>
            <p:nvPr/>
          </p:nvSpPr>
          <p:spPr>
            <a:xfrm>
              <a:off x="6096000" y="2655686"/>
              <a:ext cx="1115736" cy="1115736"/>
            </a:xfrm>
            <a:prstGeom prst="ellipse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</a:t>
              </a:r>
              <a:endParaRPr lang="ko-KR" altLang="en-US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97892F5-AD91-4B74-950C-E3E5639B090D}"/>
                </a:ext>
              </a:extLst>
            </p:cNvPr>
            <p:cNvSpPr/>
            <p:nvPr/>
          </p:nvSpPr>
          <p:spPr>
            <a:xfrm>
              <a:off x="435999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SSD_output.txt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BEE4BB7F-F95C-44E7-9372-DC260A0FE7EB}"/>
                </a:ext>
              </a:extLst>
            </p:cNvPr>
            <p:cNvSpPr/>
            <p:nvPr/>
          </p:nvSpPr>
          <p:spPr>
            <a:xfrm>
              <a:off x="7138859" y="4571914"/>
              <a:ext cx="1792449" cy="931178"/>
            </a:xfrm>
            <a:prstGeom prst="rect">
              <a:avLst/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SSD_NAND.txt</a:t>
              </a:r>
              <a:endParaRPr lang="ko-KR" altLang="en-US" dirty="0"/>
            </a:p>
          </p:txBody>
        </p: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FA5EF66E-4011-4983-8ECD-D000E19E7A8C}"/>
                </a:ext>
              </a:extLst>
            </p:cNvPr>
            <p:cNvCxnSpPr>
              <a:cxnSpLocks/>
            </p:cNvCxnSpPr>
            <p:nvPr/>
          </p:nvCxnSpPr>
          <p:spPr>
            <a:xfrm>
              <a:off x="4862818" y="3132522"/>
              <a:ext cx="93956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B8E48908-8464-4A66-896C-C2B8545C18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36734" y="3705836"/>
              <a:ext cx="615714" cy="6732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FFB47DE-9CBA-401E-A3AA-90F115A82C62}"/>
                </a:ext>
              </a:extLst>
            </p:cNvPr>
            <p:cNvSpPr txBox="1"/>
            <p:nvPr/>
          </p:nvSpPr>
          <p:spPr>
            <a:xfrm>
              <a:off x="4499358" y="2681563"/>
              <a:ext cx="1653089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Command, data</a:t>
              </a:r>
              <a:endParaRPr lang="ko-KR" altLang="en-US" sz="12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516372-4719-432E-BE83-B4229DD84BF9}"/>
                </a:ext>
              </a:extLst>
            </p:cNvPr>
            <p:cNvSpPr txBox="1"/>
            <p:nvPr/>
          </p:nvSpPr>
          <p:spPr>
            <a:xfrm>
              <a:off x="5145370" y="3765445"/>
              <a:ext cx="6559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B8577262-5995-4717-BA15-65147A6D9F64}"/>
                </a:ext>
              </a:extLst>
            </p:cNvPr>
            <p:cNvCxnSpPr>
              <a:cxnSpLocks/>
            </p:cNvCxnSpPr>
            <p:nvPr/>
          </p:nvCxnSpPr>
          <p:spPr>
            <a:xfrm>
              <a:off x="7298943" y="3640822"/>
              <a:ext cx="822121" cy="7382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5AE547-6B9C-4152-9D2C-FC38B7B49880}"/>
                </a:ext>
              </a:extLst>
            </p:cNvPr>
            <p:cNvSpPr txBox="1"/>
            <p:nvPr/>
          </p:nvSpPr>
          <p:spPr>
            <a:xfrm>
              <a:off x="7710003" y="3717050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982121F6-D6AB-4B53-8FB5-39F8823928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62818" y="3274959"/>
              <a:ext cx="91169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37DC04F-C235-4141-B56B-EA4A2186993A}"/>
                </a:ext>
              </a:extLst>
            </p:cNvPr>
            <p:cNvSpPr txBox="1"/>
            <p:nvPr/>
          </p:nvSpPr>
          <p:spPr>
            <a:xfrm>
              <a:off x="5050497" y="3277390"/>
              <a:ext cx="595890" cy="3418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data</a:t>
              </a:r>
              <a:endParaRPr lang="ko-KR" altLang="en-US" sz="1200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6454B7D4-8342-4E95-B0B3-5B723B0A00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771" y="1947906"/>
            <a:ext cx="5465160" cy="2598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526959"/>
            <a:ext cx="5888971" cy="490935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329154"/>
            <a:ext cx="2106667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[Domain Model]</a:t>
            </a:r>
            <a:endParaRPr lang="ko-KR" altLang="en-US" sz="2000" b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F585E6-A010-47E2-8F43-8CDE5E2D0552}"/>
              </a:ext>
            </a:extLst>
          </p:cNvPr>
          <p:cNvSpPr txBox="1"/>
          <p:nvPr/>
        </p:nvSpPr>
        <p:spPr>
          <a:xfrm>
            <a:off x="688215" y="5044488"/>
            <a:ext cx="4762842" cy="1165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Shell : User Interface. </a:t>
            </a:r>
            <a:r>
              <a:rPr lang="ko-KR" altLang="en-US" sz="1200" dirty="0"/>
              <a:t>입력을 해석하여 </a:t>
            </a:r>
            <a:r>
              <a:rPr lang="en-US" altLang="ko-KR" sz="1200" dirty="0"/>
              <a:t>SSD</a:t>
            </a:r>
            <a:r>
              <a:rPr lang="ko-KR" altLang="en-US" sz="1200" dirty="0"/>
              <a:t>에 전달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SSD: </a:t>
            </a:r>
            <a:r>
              <a:rPr lang="ko-KR" altLang="en-US" sz="1200" dirty="0"/>
              <a:t>요청 받은 주소의 </a:t>
            </a:r>
            <a:r>
              <a:rPr lang="en-US" altLang="ko-KR" sz="1200" dirty="0"/>
              <a:t>data</a:t>
            </a:r>
            <a:r>
              <a:rPr lang="ko-KR" altLang="en-US" sz="1200" dirty="0"/>
              <a:t>를 반환하거나 전달받은 </a:t>
            </a:r>
            <a:r>
              <a:rPr lang="en-US" altLang="ko-KR" sz="1200" dirty="0"/>
              <a:t>Data</a:t>
            </a:r>
            <a:r>
              <a:rPr lang="ko-KR" altLang="en-US" sz="1200" dirty="0"/>
              <a:t>를 저장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SSD_output.txt : </a:t>
            </a:r>
            <a:r>
              <a:rPr lang="ko-KR" altLang="en-US" sz="1200" dirty="0"/>
              <a:t>읽은 값 혹은 </a:t>
            </a:r>
            <a:r>
              <a:rPr lang="en-US" altLang="ko-KR" sz="1200" dirty="0"/>
              <a:t>Error</a:t>
            </a:r>
            <a:r>
              <a:rPr lang="ko-KR" altLang="en-US" sz="1200" dirty="0"/>
              <a:t>를 기록</a:t>
            </a:r>
            <a:endParaRPr lang="en-US" altLang="ko-KR" sz="12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200" dirty="0"/>
              <a:t>SSD_NAND.txt: </a:t>
            </a:r>
            <a:r>
              <a:rPr lang="ko-KR" altLang="en-US" sz="1200" dirty="0"/>
              <a:t>입력된 </a:t>
            </a:r>
            <a:r>
              <a:rPr lang="en-US" altLang="ko-KR" sz="1200" dirty="0"/>
              <a:t>Data </a:t>
            </a:r>
            <a:r>
              <a:rPr lang="ko-KR" altLang="en-US" sz="1200" dirty="0"/>
              <a:t>저장소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537AF96-209D-48E2-966C-6E0963C0C57E}"/>
              </a:ext>
            </a:extLst>
          </p:cNvPr>
          <p:cNvSpPr txBox="1"/>
          <p:nvPr/>
        </p:nvSpPr>
        <p:spPr>
          <a:xfrm>
            <a:off x="6310861" y="4809193"/>
            <a:ext cx="2576346" cy="15206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Shell : </a:t>
            </a:r>
            <a:r>
              <a:rPr lang="ko-KR" altLang="en-US" sz="900" dirty="0"/>
              <a:t>사용자 입력을 해석하여 </a:t>
            </a:r>
            <a:r>
              <a:rPr lang="en-US" altLang="ko-KR" sz="900" dirty="0"/>
              <a:t>SSD</a:t>
            </a:r>
            <a:r>
              <a:rPr lang="ko-KR" altLang="en-US" sz="900" dirty="0"/>
              <a:t>에 전달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Console:</a:t>
            </a:r>
            <a:r>
              <a:rPr lang="ko-KR" altLang="en-US" sz="900" dirty="0"/>
              <a:t> </a:t>
            </a:r>
            <a:r>
              <a:rPr lang="en-US" altLang="ko-KR" sz="900" dirty="0"/>
              <a:t>User</a:t>
            </a:r>
            <a:r>
              <a:rPr lang="ko-KR" altLang="en-US" sz="900" dirty="0"/>
              <a:t> </a:t>
            </a:r>
            <a:r>
              <a:rPr lang="en-US" altLang="ko-KR" sz="900" dirty="0"/>
              <a:t>Interface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900" dirty="0"/>
              <a:t>개발자</a:t>
            </a:r>
            <a:r>
              <a:rPr lang="en-US" altLang="ko-KR" sz="900" dirty="0"/>
              <a:t>: </a:t>
            </a:r>
            <a:r>
              <a:rPr lang="ko-KR" altLang="en-US" sz="900" dirty="0"/>
              <a:t>개발자 정보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Script: </a:t>
            </a:r>
            <a:r>
              <a:rPr lang="ko-KR" altLang="en-US" sz="900" dirty="0"/>
              <a:t>명령어 집합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SSD: Data</a:t>
            </a:r>
            <a:r>
              <a:rPr lang="ko-KR" altLang="en-US" sz="900" dirty="0"/>
              <a:t>를 읽거나 저장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NAND: </a:t>
            </a:r>
            <a:r>
              <a:rPr lang="ko-KR" altLang="en-US" sz="900" dirty="0"/>
              <a:t>실제 </a:t>
            </a:r>
            <a:r>
              <a:rPr lang="en-US" altLang="ko-KR" sz="900" dirty="0"/>
              <a:t>Data </a:t>
            </a:r>
            <a:r>
              <a:rPr lang="ko-KR" altLang="en-US" sz="900" dirty="0"/>
              <a:t>저장소</a:t>
            </a:r>
            <a:endParaRPr lang="en-US" altLang="ko-KR" sz="9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900" dirty="0"/>
              <a:t>Output: </a:t>
            </a:r>
            <a:r>
              <a:rPr lang="ko-KR" altLang="en-US" sz="900" dirty="0"/>
              <a:t>처리된 결과를 저장하는 저장소</a:t>
            </a:r>
          </a:p>
        </p:txBody>
      </p:sp>
    </p:spTree>
    <p:extLst>
      <p:ext uri="{BB962C8B-B14F-4D97-AF65-F5344CB8AC3E}">
        <p14:creationId xmlns:p14="http://schemas.microsoft.com/office/powerpoint/2010/main" val="339052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Implementation</a:t>
            </a:r>
            <a:endParaRPr dirty="0"/>
          </a:p>
        </p:txBody>
      </p:sp>
      <p:pic>
        <p:nvPicPr>
          <p:cNvPr id="6148" name="Picture 4">
            <a:extLst>
              <a:ext uri="{FF2B5EF4-FFF2-40B4-BE49-F238E27FC236}">
                <a16:creationId xmlns:a16="http://schemas.microsoft.com/office/drawing/2014/main" id="{5A41CB7B-1B4E-494C-B358-035207A2E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782" y="2290743"/>
            <a:ext cx="10704989" cy="4429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B1839D-BC80-4777-8305-35B14A4598D3}"/>
              </a:ext>
            </a:extLst>
          </p:cNvPr>
          <p:cNvSpPr txBox="1"/>
          <p:nvPr/>
        </p:nvSpPr>
        <p:spPr>
          <a:xfrm>
            <a:off x="523782" y="1216241"/>
            <a:ext cx="6130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Logger</a:t>
            </a:r>
            <a:r>
              <a:rPr lang="ko-KR" altLang="en-US" dirty="0"/>
              <a:t> </a:t>
            </a:r>
            <a:r>
              <a:rPr lang="en-US" altLang="ko-KR" dirty="0"/>
              <a:t>–</a:t>
            </a:r>
            <a:r>
              <a:rPr lang="ko-KR" altLang="en-US" dirty="0"/>
              <a:t> </a:t>
            </a:r>
            <a:r>
              <a:rPr lang="en-US" altLang="ko-KR" dirty="0"/>
              <a:t>Observer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출력 장치 추가 용이하도록 구현</a:t>
            </a:r>
            <a:endParaRPr lang="en-US" altLang="ko-KR" dirty="0"/>
          </a:p>
          <a:p>
            <a:r>
              <a:rPr lang="en-US" altLang="ko-KR" dirty="0"/>
              <a:t>2, Command – Commander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명령어 추가 용이</a:t>
            </a:r>
            <a:endParaRPr lang="en-US" altLang="ko-KR" dirty="0"/>
          </a:p>
          <a:p>
            <a:r>
              <a:rPr lang="en-US" altLang="ko-KR" dirty="0"/>
              <a:t>3. File Handler – Decorator </a:t>
            </a:r>
            <a:r>
              <a:rPr lang="ko-KR" altLang="en-US" dirty="0"/>
              <a:t>패턴을 적용</a:t>
            </a:r>
            <a:r>
              <a:rPr lang="en-US" altLang="ko-KR" dirty="0"/>
              <a:t>,</a:t>
            </a:r>
            <a:r>
              <a:rPr lang="ko-KR" altLang="en-US" dirty="0"/>
              <a:t> 기능 추가 용이</a:t>
            </a:r>
            <a:r>
              <a:rPr lang="en-US" altLang="ko-KR" dirty="0"/>
              <a:t>(</a:t>
            </a:r>
            <a:r>
              <a:rPr lang="ko-KR" altLang="en-US" dirty="0"/>
              <a:t>복수 라인 삭제 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4. SSD – Singleton </a:t>
            </a:r>
            <a:r>
              <a:rPr lang="ko-KR" altLang="en-US" dirty="0"/>
              <a:t>패턴 적용</a:t>
            </a:r>
            <a:r>
              <a:rPr lang="en-US" altLang="ko-KR" dirty="0"/>
              <a:t>, </a:t>
            </a:r>
            <a:r>
              <a:rPr lang="ko-KR" altLang="en-US" dirty="0"/>
              <a:t>오류 발생 가능성 최소화 </a:t>
            </a:r>
          </a:p>
        </p:txBody>
      </p:sp>
    </p:spTree>
    <p:extLst>
      <p:ext uri="{BB962C8B-B14F-4D97-AF65-F5344CB8AC3E}">
        <p14:creationId xmlns:p14="http://schemas.microsoft.com/office/powerpoint/2010/main" val="2014946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TDD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462819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#1 – Shell Command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391806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[TDD #2 – SSD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Read </a:t>
            </a:r>
            <a:r>
              <a:rPr lang="ko-KR" altLang="en-US" sz="2000" b="1" dirty="0"/>
              <a:t>기능 개발</a:t>
            </a:r>
            <a:r>
              <a:rPr lang="en-US" altLang="ko-KR" sz="2000" b="1" dirty="0"/>
              <a:t>]</a:t>
            </a:r>
            <a:endParaRPr lang="ko-KR" altLang="en-US" sz="2000" b="1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F6F3CB1-5235-45F7-9F71-80B5297B25B1}"/>
              </a:ext>
            </a:extLst>
          </p:cNvPr>
          <p:cNvGrpSpPr/>
          <p:nvPr/>
        </p:nvGrpSpPr>
        <p:grpSpPr>
          <a:xfrm>
            <a:off x="8815652" y="4079445"/>
            <a:ext cx="3244799" cy="2399249"/>
            <a:chOff x="2473853" y="3255827"/>
            <a:chExt cx="3244799" cy="2399249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53D843EA-EB68-4E12-A101-C11A99759CB0}"/>
                </a:ext>
              </a:extLst>
            </p:cNvPr>
            <p:cNvGrpSpPr/>
            <p:nvPr/>
          </p:nvGrpSpPr>
          <p:grpSpPr>
            <a:xfrm>
              <a:off x="2473853" y="3262484"/>
              <a:ext cx="3244799" cy="2244454"/>
              <a:chOff x="8817860" y="4191606"/>
              <a:chExt cx="3244799" cy="2244454"/>
            </a:xfrm>
          </p:grpSpPr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5728558D-2500-4687-8C86-EE897BDF27D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9743" t="43162" r="70541" b="47363"/>
              <a:stretch/>
            </p:blipFill>
            <p:spPr>
              <a:xfrm>
                <a:off x="8992971" y="4455607"/>
                <a:ext cx="2017670" cy="545412"/>
              </a:xfrm>
              <a:prstGeom prst="rect">
                <a:avLst/>
              </a:prstGeom>
            </p:spPr>
          </p:pic>
          <p:sp>
            <p:nvSpPr>
              <p:cNvPr id="9" name="TextBox 12">
                <a:extLst>
                  <a:ext uri="{FF2B5EF4-FFF2-40B4-BE49-F238E27FC236}">
                    <a16:creationId xmlns:a16="http://schemas.microsoft.com/office/drawing/2014/main" id="{E93CB178-1404-4D7A-8E45-FA26867A8A03}"/>
                  </a:ext>
                </a:extLst>
              </p:cNvPr>
              <p:cNvSpPr txBox="1"/>
              <p:nvPr/>
            </p:nvSpPr>
            <p:spPr>
              <a:xfrm>
                <a:off x="8817860" y="4191606"/>
                <a:ext cx="324479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</a:t>
                </a:r>
                <a:r>
                  <a:rPr lang="en-US" altLang="ko-KR" sz="1000" dirty="0"/>
                  <a:t>TC 1. Invalid LBA </a:t>
                </a:r>
                <a:r>
                  <a:rPr lang="ko-KR" altLang="en-US" sz="1000" dirty="0"/>
                  <a:t>에러 발생 테스트 </a:t>
                </a:r>
                <a:r>
                  <a:rPr lang="en-US" altLang="ko-KR" sz="1000" dirty="0"/>
                  <a:t>PR # 11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  <a:p>
                <a:endParaRPr lang="ko-KR" altLang="en-US" sz="1000" dirty="0"/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1D32BE18-DB0A-405E-88D8-0223953210CF}"/>
                  </a:ext>
                </a:extLst>
              </p:cNvPr>
              <p:cNvGrpSpPr/>
              <p:nvPr/>
            </p:nvGrpSpPr>
            <p:grpSpPr>
              <a:xfrm>
                <a:off x="8817864" y="4968544"/>
                <a:ext cx="2915002" cy="1467516"/>
                <a:chOff x="4162462" y="2275878"/>
                <a:chExt cx="3733132" cy="1879391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E73FF246-3A33-4377-BE9F-00DFA4CECD9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4"/>
                <a:srcRect l="31701" t="44261" r="41701" b="28935"/>
                <a:stretch/>
              </p:blipFill>
              <p:spPr>
                <a:xfrm>
                  <a:off x="4337148" y="2502943"/>
                  <a:ext cx="2914870" cy="1652326"/>
                </a:xfrm>
                <a:prstGeom prst="rect">
                  <a:avLst/>
                </a:prstGeom>
              </p:spPr>
            </p:pic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584DA1B1-3311-412E-AA04-6DA1E039BE6E}"/>
                    </a:ext>
                  </a:extLst>
                </p:cNvPr>
                <p:cNvSpPr txBox="1"/>
                <p:nvPr/>
              </p:nvSpPr>
              <p:spPr>
                <a:xfrm>
                  <a:off x="4162462" y="2275878"/>
                  <a:ext cx="3733132" cy="51240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Font typeface="Arial"/>
                    <a:defRPr sz="1400" b="0" i="0" u="none" strike="noStrike" cap="non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defRPr>
                  </a:lvl9pPr>
                </a:lstStyle>
                <a:p>
                  <a:r>
                    <a:rPr lang="ko-KR" altLang="en-US" sz="1000" dirty="0"/>
                    <a:t>▶</a:t>
                  </a:r>
                  <a:r>
                    <a:rPr lang="en-US" altLang="ko-KR" sz="1000" dirty="0"/>
                    <a:t>Read </a:t>
                  </a:r>
                  <a:r>
                    <a:rPr lang="ko-KR" altLang="en-US" sz="1000" dirty="0"/>
                    <a:t>에서 에러 발생 코드 작성</a:t>
                  </a:r>
                  <a:r>
                    <a:rPr lang="en-US" altLang="ko-KR" sz="1000" b="1" dirty="0">
                      <a:solidFill>
                        <a:srgbClr val="00B050"/>
                      </a:solidFill>
                    </a:rPr>
                    <a:t>(GREEN)</a:t>
                  </a:r>
                  <a:endParaRPr lang="ko-KR" altLang="en-US" sz="1000" b="1" dirty="0">
                    <a:solidFill>
                      <a:srgbClr val="00B050"/>
                    </a:solidFill>
                  </a:endParaRPr>
                </a:p>
                <a:p>
                  <a:endParaRPr lang="ko-KR" altLang="en-US" sz="1000" dirty="0"/>
                </a:p>
              </p:txBody>
            </p:sp>
          </p:grpSp>
        </p:grp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AC396C53-E87A-4DE0-AE6E-7506FCDB42B0}"/>
                </a:ext>
              </a:extLst>
            </p:cNvPr>
            <p:cNvSpPr/>
            <p:nvPr/>
          </p:nvSpPr>
          <p:spPr>
            <a:xfrm>
              <a:off x="2501170" y="3255827"/>
              <a:ext cx="3070293" cy="2399249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3A36045-DE63-49B4-BD13-267B4AD7D650}"/>
              </a:ext>
            </a:extLst>
          </p:cNvPr>
          <p:cNvGrpSpPr/>
          <p:nvPr/>
        </p:nvGrpSpPr>
        <p:grpSpPr>
          <a:xfrm>
            <a:off x="6158422" y="1576263"/>
            <a:ext cx="3174132" cy="1605226"/>
            <a:chOff x="1545894" y="2134284"/>
            <a:chExt cx="3174132" cy="1605226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C15A20D-2003-49A4-A3F6-33D9F5227E66}"/>
                </a:ext>
              </a:extLst>
            </p:cNvPr>
            <p:cNvGrpSpPr/>
            <p:nvPr/>
          </p:nvGrpSpPr>
          <p:grpSpPr>
            <a:xfrm>
              <a:off x="1646268" y="2154904"/>
              <a:ext cx="3048329" cy="1584606"/>
              <a:chOff x="680292" y="2607535"/>
              <a:chExt cx="5057689" cy="262912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9CD1D52-321E-45E1-974F-331372D3EE6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1779" t="37801" r="38067" b="37594"/>
              <a:stretch/>
            </p:blipFill>
            <p:spPr>
              <a:xfrm>
                <a:off x="680292" y="2915311"/>
                <a:ext cx="5057689" cy="2321351"/>
              </a:xfrm>
              <a:prstGeom prst="rect">
                <a:avLst/>
              </a:prstGeom>
            </p:spPr>
          </p:pic>
          <p:sp>
            <p:nvSpPr>
              <p:cNvPr id="19" name="TextBox 16">
                <a:extLst>
                  <a:ext uri="{FF2B5EF4-FFF2-40B4-BE49-F238E27FC236}">
                    <a16:creationId xmlns:a16="http://schemas.microsoft.com/office/drawing/2014/main" id="{D21D8E92-7EAB-4195-96C7-181F676D71F0}"/>
                  </a:ext>
                </a:extLst>
              </p:cNvPr>
              <p:cNvSpPr txBox="1"/>
              <p:nvPr/>
            </p:nvSpPr>
            <p:spPr>
              <a:xfrm>
                <a:off x="680294" y="2607535"/>
                <a:ext cx="3934155" cy="4085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Refactoring PR # 44 </a:t>
                </a:r>
                <a:r>
                  <a:rPr lang="en-US" altLang="ko-KR" sz="1000" b="1" dirty="0">
                    <a:solidFill>
                      <a:srgbClr val="0070C0"/>
                    </a:solidFill>
                  </a:rPr>
                  <a:t>(REFACTOR)</a:t>
                </a:r>
                <a:endParaRPr lang="ko-KR" altLang="en-US" sz="1000" b="1" dirty="0">
                  <a:solidFill>
                    <a:srgbClr val="0070C0"/>
                  </a:solidFill>
                </a:endParaRPr>
              </a:p>
            </p:txBody>
          </p:sp>
        </p:grpSp>
        <p:sp>
          <p:nvSpPr>
            <p:cNvPr id="28" name="사각형: 둥근 모서리 27">
              <a:extLst>
                <a:ext uri="{FF2B5EF4-FFF2-40B4-BE49-F238E27FC236}">
                  <a16:creationId xmlns:a16="http://schemas.microsoft.com/office/drawing/2014/main" id="{46253290-0B62-4F2F-9431-0F6E8B9D5A2F}"/>
                </a:ext>
              </a:extLst>
            </p:cNvPr>
            <p:cNvSpPr/>
            <p:nvPr/>
          </p:nvSpPr>
          <p:spPr>
            <a:xfrm>
              <a:off x="1545894" y="2134284"/>
              <a:ext cx="3174132" cy="1605226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A488F72-156A-469D-8427-4EE766CF8115}"/>
              </a:ext>
            </a:extLst>
          </p:cNvPr>
          <p:cNvGrpSpPr/>
          <p:nvPr/>
        </p:nvGrpSpPr>
        <p:grpSpPr>
          <a:xfrm>
            <a:off x="8798564" y="2213611"/>
            <a:ext cx="3114699" cy="1787712"/>
            <a:chOff x="2112620" y="2980732"/>
            <a:chExt cx="3114699" cy="1787712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9F74633E-4D27-4D56-8F7A-2E7786B9EBE9}"/>
                </a:ext>
              </a:extLst>
            </p:cNvPr>
            <p:cNvGrpSpPr/>
            <p:nvPr/>
          </p:nvGrpSpPr>
          <p:grpSpPr>
            <a:xfrm>
              <a:off x="2154179" y="2992810"/>
              <a:ext cx="3007638" cy="1775633"/>
              <a:chOff x="8885921" y="2359103"/>
              <a:chExt cx="3007638" cy="1775633"/>
            </a:xfrm>
          </p:grpSpPr>
          <p:sp>
            <p:nvSpPr>
              <p:cNvPr id="10" name="TextBox 17">
                <a:extLst>
                  <a:ext uri="{FF2B5EF4-FFF2-40B4-BE49-F238E27FC236}">
                    <a16:creationId xmlns:a16="http://schemas.microsoft.com/office/drawing/2014/main" id="{9A123351-579B-4DCF-A2D1-AAC0F89C8BE1}"/>
                  </a:ext>
                </a:extLst>
              </p:cNvPr>
              <p:cNvSpPr txBox="1"/>
              <p:nvPr/>
            </p:nvSpPr>
            <p:spPr>
              <a:xfrm>
                <a:off x="8885921" y="2359103"/>
                <a:ext cx="289053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TC 2. </a:t>
                </a:r>
                <a:r>
                  <a:rPr lang="ko-KR" altLang="en-US" sz="1000" dirty="0"/>
                  <a:t>정상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출력 테스트 </a:t>
                </a:r>
                <a:r>
                  <a:rPr lang="en-US" altLang="ko-KR" sz="1000" dirty="0"/>
                  <a:t>PR # 16 </a:t>
                </a:r>
                <a:r>
                  <a:rPr lang="en-US" altLang="ko-KR" sz="1000" b="1" dirty="0">
                    <a:solidFill>
                      <a:srgbClr val="FF0000"/>
                    </a:solidFill>
                  </a:rPr>
                  <a:t>(RED)</a:t>
                </a:r>
                <a:endParaRPr lang="ko-KR" altLang="en-US" sz="1000" b="1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98C1F951-08D1-4444-BAE5-DB1D88CBFC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27062" t="52192" r="50000" b="34708"/>
              <a:stretch/>
            </p:blipFill>
            <p:spPr>
              <a:xfrm>
                <a:off x="8944737" y="2589935"/>
                <a:ext cx="2460289" cy="790346"/>
              </a:xfrm>
              <a:prstGeom prst="rect">
                <a:avLst/>
              </a:prstGeom>
            </p:spPr>
          </p:pic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5F58019E-66CD-4B9E-A087-E54577E069F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/>
              <a:srcRect l="26723" t="42447" r="39227" b="46804"/>
              <a:stretch/>
            </p:blipFill>
            <p:spPr>
              <a:xfrm>
                <a:off x="8944737" y="3611113"/>
                <a:ext cx="2948822" cy="523623"/>
              </a:xfrm>
              <a:prstGeom prst="rect">
                <a:avLst/>
              </a:prstGeom>
            </p:spPr>
          </p:pic>
          <p:sp>
            <p:nvSpPr>
              <p:cNvPr id="17" name="TextBox 22">
                <a:extLst>
                  <a:ext uri="{FF2B5EF4-FFF2-40B4-BE49-F238E27FC236}">
                    <a16:creationId xmlns:a16="http://schemas.microsoft.com/office/drawing/2014/main" id="{83166035-328C-47D1-B3C6-4BBDD44A9EA2}"/>
                  </a:ext>
                </a:extLst>
              </p:cNvPr>
              <p:cNvSpPr txBox="1"/>
              <p:nvPr/>
            </p:nvSpPr>
            <p:spPr>
              <a:xfrm>
                <a:off x="8944737" y="3423539"/>
                <a:ext cx="240963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r>
                  <a:rPr lang="ko-KR" altLang="en-US" sz="1000" dirty="0"/>
                  <a:t>▶ </a:t>
                </a:r>
                <a:r>
                  <a:rPr lang="en-US" altLang="ko-KR" sz="1000" dirty="0"/>
                  <a:t>Read </a:t>
                </a:r>
                <a:r>
                  <a:rPr lang="ko-KR" altLang="en-US" sz="1000" dirty="0"/>
                  <a:t>정상 출력 코드 작성</a:t>
                </a:r>
                <a:r>
                  <a:rPr lang="en-US" altLang="ko-KR" sz="1000" b="1" dirty="0">
                    <a:solidFill>
                      <a:srgbClr val="00B050"/>
                    </a:solidFill>
                  </a:rPr>
                  <a:t>(GREEN)</a:t>
                </a:r>
                <a:endParaRPr lang="ko-KR" altLang="en-US" sz="1000" b="1" dirty="0">
                  <a:solidFill>
                    <a:srgbClr val="00B050"/>
                  </a:solidFill>
                </a:endParaRPr>
              </a:p>
            </p:txBody>
          </p:sp>
        </p:grp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028A465E-6A86-43CB-9D72-93DC650929FD}"/>
                </a:ext>
              </a:extLst>
            </p:cNvPr>
            <p:cNvSpPr/>
            <p:nvPr/>
          </p:nvSpPr>
          <p:spPr>
            <a:xfrm>
              <a:off x="2112620" y="2980732"/>
              <a:ext cx="3114699" cy="1787712"/>
            </a:xfrm>
            <a:prstGeom prst="roundRect">
              <a:avLst>
                <a:gd name="adj" fmla="val 2400"/>
              </a:avLst>
            </a:prstGeom>
            <a:noFill/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90E5EFAD-07D5-46E5-A236-1A3EF5D183F3}"/>
              </a:ext>
            </a:extLst>
          </p:cNvPr>
          <p:cNvGrpSpPr/>
          <p:nvPr/>
        </p:nvGrpSpPr>
        <p:grpSpPr>
          <a:xfrm>
            <a:off x="6158422" y="3536346"/>
            <a:ext cx="2248302" cy="2876089"/>
            <a:chOff x="6158421" y="3103958"/>
            <a:chExt cx="2586309" cy="3308477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17AD1BF9-EED7-4E40-90CD-1B7D00831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0206" t="26666" r="63969" b="14502"/>
            <a:stretch/>
          </p:blipFill>
          <p:spPr>
            <a:xfrm>
              <a:off x="6181630" y="3103958"/>
              <a:ext cx="2563100" cy="3284452"/>
            </a:xfrm>
            <a:prstGeom prst="rect">
              <a:avLst/>
            </a:prstGeom>
          </p:spPr>
        </p:pic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7C5095BC-7FB9-4D21-B5BC-4E9226F6B282}"/>
                </a:ext>
              </a:extLst>
            </p:cNvPr>
            <p:cNvSpPr/>
            <p:nvPr/>
          </p:nvSpPr>
          <p:spPr>
            <a:xfrm>
              <a:off x="6158421" y="6010357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0" name="사각형: 둥근 모서리 29">
              <a:extLst>
                <a:ext uri="{FF2B5EF4-FFF2-40B4-BE49-F238E27FC236}">
                  <a16:creationId xmlns:a16="http://schemas.microsoft.com/office/drawing/2014/main" id="{BA02DA79-3FB9-47E3-ADED-1F449B646403}"/>
                </a:ext>
              </a:extLst>
            </p:cNvPr>
            <p:cNvSpPr/>
            <p:nvPr/>
          </p:nvSpPr>
          <p:spPr>
            <a:xfrm>
              <a:off x="6158421" y="5561865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4A2A31E3-7580-40E9-81E2-AC8B08FAE30A}"/>
                </a:ext>
              </a:extLst>
            </p:cNvPr>
            <p:cNvSpPr/>
            <p:nvPr/>
          </p:nvSpPr>
          <p:spPr>
            <a:xfrm>
              <a:off x="6169962" y="3134268"/>
              <a:ext cx="2563100" cy="402078"/>
            </a:xfrm>
            <a:prstGeom prst="roundRect">
              <a:avLst/>
            </a:prstGeom>
            <a:noFill/>
            <a:ln w="22225" cap="flat" cmpd="sng" algn="ctr">
              <a:solidFill>
                <a:schemeClr val="bg2">
                  <a:lumMod val="50000"/>
                  <a:lumOff val="50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ko-KR" altLang="en-US">
                <a:ln w="3810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CC72CEC9-8E36-4FFD-A815-1DA914FB6A5E}"/>
              </a:ext>
            </a:extLst>
          </p:cNvPr>
          <p:cNvCxnSpPr>
            <a:cxnSpLocks/>
            <a:stCxn id="26" idx="3"/>
            <a:endCxn id="15" idx="1"/>
          </p:cNvCxnSpPr>
          <p:nvPr/>
        </p:nvCxnSpPr>
        <p:spPr>
          <a:xfrm flipV="1">
            <a:off x="8386548" y="5279070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DFCB7813-539A-4B50-9D4A-D34C0CC79156}"/>
              </a:ext>
            </a:extLst>
          </p:cNvPr>
          <p:cNvCxnSpPr>
            <a:cxnSpLocks/>
          </p:cNvCxnSpPr>
          <p:nvPr/>
        </p:nvCxnSpPr>
        <p:spPr>
          <a:xfrm flipV="1">
            <a:off x="8212338" y="3413235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0FF1571F-C279-4BA8-A2BE-21E6961D8080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7696607" y="31814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16">
            <a:extLst>
              <a:ext uri="{FF2B5EF4-FFF2-40B4-BE49-F238E27FC236}">
                <a16:creationId xmlns:a16="http://schemas.microsoft.com/office/drawing/2014/main" id="{5E888A37-1C16-4877-91DF-619751950DF8}"/>
              </a:ext>
            </a:extLst>
          </p:cNvPr>
          <p:cNvSpPr txBox="1"/>
          <p:nvPr/>
        </p:nvSpPr>
        <p:spPr>
          <a:xfrm>
            <a:off x="6096000" y="3276126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BAEAD6FE-26A8-4533-81FD-4FB26BAB5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077" y="3856361"/>
            <a:ext cx="2734209" cy="24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TextBox 16">
            <a:extLst>
              <a:ext uri="{FF2B5EF4-FFF2-40B4-BE49-F238E27FC236}">
                <a16:creationId xmlns:a16="http://schemas.microsoft.com/office/drawing/2014/main" id="{A5B04A0B-B7E5-4101-8CE9-8E278AC3F880}"/>
              </a:ext>
            </a:extLst>
          </p:cNvPr>
          <p:cNvSpPr txBox="1"/>
          <p:nvPr/>
        </p:nvSpPr>
        <p:spPr>
          <a:xfrm>
            <a:off x="484399" y="3635485"/>
            <a:ext cx="10502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ko-KR" altLang="en-US" sz="1000" b="1" dirty="0"/>
              <a:t> </a:t>
            </a:r>
            <a:r>
              <a:rPr lang="en-US" altLang="ko-KR" sz="1000" b="1" dirty="0"/>
              <a:t>PR History</a:t>
            </a:r>
            <a:endParaRPr lang="ko-KR" altLang="en-US" sz="1000" b="1" dirty="0"/>
          </a:p>
        </p:txBody>
      </p:sp>
      <p:pic>
        <p:nvPicPr>
          <p:cNvPr id="53" name="그림 52">
            <a:extLst>
              <a:ext uri="{FF2B5EF4-FFF2-40B4-BE49-F238E27FC236}">
                <a16:creationId xmlns:a16="http://schemas.microsoft.com/office/drawing/2014/main" id="{2BAFEA92-10BC-4B88-A403-F1149F38AB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47616" y="1758522"/>
            <a:ext cx="2601155" cy="2371955"/>
          </a:xfrm>
          <a:prstGeom prst="rect">
            <a:avLst/>
          </a:prstGeom>
        </p:spPr>
      </p:pic>
      <p:sp>
        <p:nvSpPr>
          <p:cNvPr id="60" name="TextBox 14">
            <a:extLst>
              <a:ext uri="{FF2B5EF4-FFF2-40B4-BE49-F238E27FC236}">
                <a16:creationId xmlns:a16="http://schemas.microsoft.com/office/drawing/2014/main" id="{FA77B054-A092-47C2-A1B3-97FAEF3529C3}"/>
              </a:ext>
            </a:extLst>
          </p:cNvPr>
          <p:cNvSpPr txBox="1"/>
          <p:nvPr/>
        </p:nvSpPr>
        <p:spPr>
          <a:xfrm>
            <a:off x="3220297" y="1596883"/>
            <a:ext cx="240482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 </a:t>
            </a:r>
            <a:r>
              <a:rPr lang="en-US" altLang="ko-KR" sz="1000" dirty="0"/>
              <a:t>TC </a:t>
            </a:r>
            <a:r>
              <a:rPr lang="ko-KR" altLang="en-US" sz="1000" dirty="0"/>
              <a:t>통과를 위한 코드 작성</a:t>
            </a:r>
            <a:r>
              <a:rPr lang="en-US" altLang="ko-KR" sz="1000" b="1" dirty="0">
                <a:solidFill>
                  <a:srgbClr val="00B050"/>
                </a:solidFill>
              </a:rPr>
              <a:t>(GREEN)</a:t>
            </a:r>
            <a:endParaRPr lang="ko-KR" altLang="en-US" sz="1000" b="1" dirty="0">
              <a:solidFill>
                <a:srgbClr val="00B050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58713E-E015-4312-B1B0-54BFC330EFF2}"/>
              </a:ext>
            </a:extLst>
          </p:cNvPr>
          <p:cNvSpPr txBox="1"/>
          <p:nvPr/>
        </p:nvSpPr>
        <p:spPr>
          <a:xfrm>
            <a:off x="8377841" y="5218645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598F85C-8092-4F2F-8D32-A1AD32911AD5}"/>
              </a:ext>
            </a:extLst>
          </p:cNvPr>
          <p:cNvSpPr txBox="1"/>
          <p:nvPr/>
        </p:nvSpPr>
        <p:spPr>
          <a:xfrm>
            <a:off x="8077841" y="4026177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BFF8879-A1E0-4473-9C0D-54DB3E87C06C}"/>
              </a:ext>
            </a:extLst>
          </p:cNvPr>
          <p:cNvSpPr txBox="1"/>
          <p:nvPr/>
        </p:nvSpPr>
        <p:spPr>
          <a:xfrm>
            <a:off x="7270101" y="31753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1BE8733B-233D-4B5F-957F-D0B75E3FAA9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01677" y="1912941"/>
            <a:ext cx="2131261" cy="1662470"/>
          </a:xfrm>
          <a:prstGeom prst="rect">
            <a:avLst/>
          </a:prstGeom>
        </p:spPr>
      </p:pic>
      <p:sp>
        <p:nvSpPr>
          <p:cNvPr id="52" name="TextBox 12">
            <a:extLst>
              <a:ext uri="{FF2B5EF4-FFF2-40B4-BE49-F238E27FC236}">
                <a16:creationId xmlns:a16="http://schemas.microsoft.com/office/drawing/2014/main" id="{C4ED901E-1CE1-44CB-A01C-0535B13C2922}"/>
              </a:ext>
            </a:extLst>
          </p:cNvPr>
          <p:cNvSpPr txBox="1"/>
          <p:nvPr/>
        </p:nvSpPr>
        <p:spPr>
          <a:xfrm>
            <a:off x="536260" y="1649356"/>
            <a:ext cx="20361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 </a:t>
            </a:r>
            <a:r>
              <a:rPr lang="ko-KR" altLang="en-US" sz="1000" dirty="0"/>
              <a:t>일반코드 구현</a:t>
            </a:r>
            <a:r>
              <a:rPr lang="en-US" altLang="ko-KR" sz="1000" dirty="0"/>
              <a:t> </a:t>
            </a:r>
            <a:r>
              <a:rPr lang="en-US" altLang="ko-KR" sz="1000" b="1" dirty="0">
                <a:solidFill>
                  <a:srgbClr val="0070C0"/>
                </a:solidFill>
              </a:rPr>
              <a:t>(REFACTOR)</a:t>
            </a:r>
            <a:endParaRPr lang="ko-KR" altLang="en-US" sz="1000" b="1" dirty="0">
              <a:solidFill>
                <a:srgbClr val="0070C0"/>
              </a:solidFill>
            </a:endParaRPr>
          </a:p>
        </p:txBody>
      </p:sp>
      <p:sp>
        <p:nvSpPr>
          <p:cNvPr id="55" name="사각형: 둥근 모서리 54">
            <a:extLst>
              <a:ext uri="{FF2B5EF4-FFF2-40B4-BE49-F238E27FC236}">
                <a16:creationId xmlns:a16="http://schemas.microsoft.com/office/drawing/2014/main" id="{8B9DCB11-3288-48D6-A861-2BB5DC53C086}"/>
              </a:ext>
            </a:extLst>
          </p:cNvPr>
          <p:cNvSpPr/>
          <p:nvPr/>
        </p:nvSpPr>
        <p:spPr>
          <a:xfrm>
            <a:off x="484399" y="5986768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6" name="사각형: 둥근 모서리 55">
            <a:extLst>
              <a:ext uri="{FF2B5EF4-FFF2-40B4-BE49-F238E27FC236}">
                <a16:creationId xmlns:a16="http://schemas.microsoft.com/office/drawing/2014/main" id="{8D51E11A-4CCC-4FC3-81FB-9EBBF1E14429}"/>
              </a:ext>
            </a:extLst>
          </p:cNvPr>
          <p:cNvSpPr/>
          <p:nvPr/>
        </p:nvSpPr>
        <p:spPr>
          <a:xfrm>
            <a:off x="475249" y="4965789"/>
            <a:ext cx="2669864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sp>
        <p:nvSpPr>
          <p:cNvPr id="58" name="사각형: 둥근 모서리 57">
            <a:extLst>
              <a:ext uri="{FF2B5EF4-FFF2-40B4-BE49-F238E27FC236}">
                <a16:creationId xmlns:a16="http://schemas.microsoft.com/office/drawing/2014/main" id="{51C8A0F5-8AF4-427D-BD84-0E5382EED9BA}"/>
              </a:ext>
            </a:extLst>
          </p:cNvPr>
          <p:cNvSpPr/>
          <p:nvPr/>
        </p:nvSpPr>
        <p:spPr>
          <a:xfrm>
            <a:off x="492952" y="3915934"/>
            <a:ext cx="2654290" cy="349530"/>
          </a:xfrm>
          <a:prstGeom prst="roundRect">
            <a:avLst/>
          </a:prstGeom>
          <a:noFill/>
          <a:ln w="22225" cap="flat" cmpd="sng" algn="ctr">
            <a:solidFill>
              <a:schemeClr val="bg2">
                <a:lumMod val="50000"/>
                <a:lumOff val="50000"/>
              </a:schemeClr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ko-KR" altLang="en-US">
              <a:ln w="38100">
                <a:solidFill>
                  <a:schemeClr val="tx1"/>
                </a:solidFill>
              </a:ln>
            </a:endParaRPr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A8304A3C-AA8D-4746-B5C1-2EA3542C717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254456" y="4467437"/>
            <a:ext cx="2591190" cy="1924113"/>
          </a:xfrm>
          <a:prstGeom prst="rect">
            <a:avLst/>
          </a:prstGeom>
        </p:spPr>
      </p:pic>
      <p:sp>
        <p:nvSpPr>
          <p:cNvPr id="64" name="TextBox 12">
            <a:extLst>
              <a:ext uri="{FF2B5EF4-FFF2-40B4-BE49-F238E27FC236}">
                <a16:creationId xmlns:a16="http://schemas.microsoft.com/office/drawing/2014/main" id="{978833C3-755D-4378-8446-E4546849DB95}"/>
              </a:ext>
            </a:extLst>
          </p:cNvPr>
          <p:cNvSpPr txBox="1"/>
          <p:nvPr/>
        </p:nvSpPr>
        <p:spPr>
          <a:xfrm>
            <a:off x="3199520" y="4221441"/>
            <a:ext cx="20810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000" dirty="0"/>
              <a:t>▶</a:t>
            </a:r>
            <a:r>
              <a:rPr lang="en-US" altLang="ko-KR" sz="1000" dirty="0"/>
              <a:t>TC 1. Test</a:t>
            </a:r>
            <a:r>
              <a:rPr lang="ko-KR" altLang="en-US" sz="1000" dirty="0"/>
              <a:t> </a:t>
            </a:r>
            <a:r>
              <a:rPr lang="en-US" altLang="ko-KR" sz="1000" dirty="0"/>
              <a:t>Shell</a:t>
            </a:r>
            <a:r>
              <a:rPr lang="ko-KR" altLang="en-US" sz="1000" dirty="0"/>
              <a:t> </a:t>
            </a:r>
            <a:r>
              <a:rPr lang="en-US" altLang="ko-KR" sz="1000" dirty="0"/>
              <a:t>Parser </a:t>
            </a:r>
            <a:r>
              <a:rPr lang="en-US" altLang="ko-KR" sz="1000" b="1" dirty="0">
                <a:solidFill>
                  <a:srgbClr val="FF0000"/>
                </a:solidFill>
              </a:rPr>
              <a:t>(RED)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4CB8DDDE-A4D3-4D3B-B476-276E08DD24E4}"/>
              </a:ext>
            </a:extLst>
          </p:cNvPr>
          <p:cNvCxnSpPr>
            <a:cxnSpLocks/>
          </p:cNvCxnSpPr>
          <p:nvPr/>
        </p:nvCxnSpPr>
        <p:spPr>
          <a:xfrm flipV="1">
            <a:off x="2079699" y="3449389"/>
            <a:ext cx="48881" cy="47959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E3D48409-B872-4FF0-89CA-36AD69DE99E2}"/>
              </a:ext>
            </a:extLst>
          </p:cNvPr>
          <p:cNvSpPr txBox="1"/>
          <p:nvPr/>
        </p:nvSpPr>
        <p:spPr>
          <a:xfrm>
            <a:off x="1653193" y="3443201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③</a:t>
            </a: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B77DBC8-E447-4A07-B908-E9D335E05B00}"/>
              </a:ext>
            </a:extLst>
          </p:cNvPr>
          <p:cNvCxnSpPr>
            <a:cxnSpLocks/>
          </p:cNvCxnSpPr>
          <p:nvPr/>
        </p:nvCxnSpPr>
        <p:spPr>
          <a:xfrm flipV="1">
            <a:off x="2753083" y="2672734"/>
            <a:ext cx="574338" cy="225979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7E4540E-3D6A-4DD9-A2D3-82C0ED207412}"/>
              </a:ext>
            </a:extLst>
          </p:cNvPr>
          <p:cNvSpPr txBox="1"/>
          <p:nvPr/>
        </p:nvSpPr>
        <p:spPr>
          <a:xfrm>
            <a:off x="2618586" y="3285676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②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F1F2C11-0B28-4EDB-97D9-77FB63471588}"/>
              </a:ext>
            </a:extLst>
          </p:cNvPr>
          <p:cNvCxnSpPr>
            <a:cxnSpLocks/>
          </p:cNvCxnSpPr>
          <p:nvPr/>
        </p:nvCxnSpPr>
        <p:spPr>
          <a:xfrm flipV="1">
            <a:off x="2971640" y="5082015"/>
            <a:ext cx="456421" cy="9586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AABF3F0E-B7FF-4E55-ADE2-8C182F5EEAEB}"/>
              </a:ext>
            </a:extLst>
          </p:cNvPr>
          <p:cNvSpPr txBox="1"/>
          <p:nvPr/>
        </p:nvSpPr>
        <p:spPr>
          <a:xfrm>
            <a:off x="2962933" y="5021590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>
                <a:solidFill>
                  <a:srgbClr val="0070C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1300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Mocking Example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#1]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1366080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[Mock #2]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24951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2576346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[Observer - Logger]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3330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[Decorator - File]</a:t>
            </a:r>
            <a:endParaRPr lang="ko-KR" altLang="en-US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6544441-BBA2-49D9-970E-71B5B266D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606" y="1808277"/>
            <a:ext cx="4124901" cy="442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441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8E7841-CBDC-4F9E-B282-152EE4C127F2}"/>
              </a:ext>
            </a:extLst>
          </p:cNvPr>
          <p:cNvSpPr/>
          <p:nvPr/>
        </p:nvSpPr>
        <p:spPr>
          <a:xfrm>
            <a:off x="355107" y="1296135"/>
            <a:ext cx="5622646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Google Shape;59;p3"/>
          <p:cNvSpPr txBox="1">
            <a:spLocks noGrp="1"/>
          </p:cNvSpPr>
          <p:nvPr>
            <p:ph type="title"/>
          </p:nvPr>
        </p:nvSpPr>
        <p:spPr>
          <a:xfrm>
            <a:off x="605980" y="310143"/>
            <a:ext cx="10515600" cy="64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</a:pPr>
            <a:r>
              <a:rPr lang="en-US" altLang="ko-KR" dirty="0"/>
              <a:t>Refactoring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55529E-5B99-457F-BDDB-A6B082710763}"/>
              </a:ext>
            </a:extLst>
          </p:cNvPr>
          <p:cNvSpPr txBox="1"/>
          <p:nvPr/>
        </p:nvSpPr>
        <p:spPr>
          <a:xfrm>
            <a:off x="605980" y="1098330"/>
            <a:ext cx="3332964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[Commander - Command]</a:t>
            </a:r>
            <a:endParaRPr lang="ko-KR" altLang="en-US" sz="2000" b="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404A41C-3F9E-4BC5-B813-E5B208685926}"/>
              </a:ext>
            </a:extLst>
          </p:cNvPr>
          <p:cNvSpPr/>
          <p:nvPr/>
        </p:nvSpPr>
        <p:spPr>
          <a:xfrm>
            <a:off x="6078127" y="1296135"/>
            <a:ext cx="5888971" cy="525172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3C5BC8-48CB-4214-9A85-0CB514C5EA18}"/>
              </a:ext>
            </a:extLst>
          </p:cNvPr>
          <p:cNvSpPr txBox="1"/>
          <p:nvPr/>
        </p:nvSpPr>
        <p:spPr>
          <a:xfrm>
            <a:off x="6214248" y="1098330"/>
            <a:ext cx="2278188" cy="40011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[Singleton - SSD]</a:t>
            </a:r>
            <a:endParaRPr lang="ko-KR" altLang="en-US" sz="2000" b="1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750B5A3-6F2F-427C-AE5B-EB3AB1859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07" y="1834632"/>
            <a:ext cx="5460876" cy="1771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B9424FE-E592-462B-B994-CDFCA0255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408" y="1636827"/>
            <a:ext cx="1806375" cy="13648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935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388</Words>
  <Application>Microsoft Office PowerPoint</Application>
  <PresentationFormat>와이드스크린</PresentationFormat>
  <Paragraphs>86</Paragraphs>
  <Slides>10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Malgun Gothic</vt:lpstr>
      <vt:lpstr>Arial</vt:lpstr>
      <vt:lpstr>Office 테마</vt:lpstr>
      <vt:lpstr>PowerPoint 프레젠테이션</vt:lpstr>
      <vt:lpstr>PowerPoint 프레젠테이션</vt:lpstr>
      <vt:lpstr>요구사항 분석(기능)</vt:lpstr>
      <vt:lpstr>System 분석</vt:lpstr>
      <vt:lpstr>Implementation</vt:lpstr>
      <vt:lpstr>TDD Example</vt:lpstr>
      <vt:lpstr>Mocking Example</vt:lpstr>
      <vt:lpstr>Refactoring</vt:lpstr>
      <vt:lpstr>Refactoring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linejin1313@gmail.com</dc:creator>
  <cp:lastModifiedBy>User</cp:lastModifiedBy>
  <cp:revision>27</cp:revision>
  <dcterms:created xsi:type="dcterms:W3CDTF">2024-04-15T01:50:35Z</dcterms:created>
  <dcterms:modified xsi:type="dcterms:W3CDTF">2025-08-08T08:27:45Z</dcterms:modified>
</cp:coreProperties>
</file>