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FF31-C91E-4BFC-9384-C100983F414E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16C3-63A3-497A-B8ED-5E90947EC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80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FF31-C91E-4BFC-9384-C100983F414E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16C3-63A3-497A-B8ED-5E90947EC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8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FF31-C91E-4BFC-9384-C100983F414E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16C3-63A3-497A-B8ED-5E90947EC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9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FF31-C91E-4BFC-9384-C100983F414E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16C3-63A3-497A-B8ED-5E90947EC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4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FF31-C91E-4BFC-9384-C100983F414E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16C3-63A3-497A-B8ED-5E90947EC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0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FF31-C91E-4BFC-9384-C100983F414E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16C3-63A3-497A-B8ED-5E90947EC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4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FF31-C91E-4BFC-9384-C100983F414E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16C3-63A3-497A-B8ED-5E90947EC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FF31-C91E-4BFC-9384-C100983F414E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16C3-63A3-497A-B8ED-5E90947EC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1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FF31-C91E-4BFC-9384-C100983F414E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16C3-63A3-497A-B8ED-5E90947EC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8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FF31-C91E-4BFC-9384-C100983F414E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16C3-63A3-497A-B8ED-5E90947EC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2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FF31-C91E-4BFC-9384-C100983F414E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16C3-63A3-497A-B8ED-5E90947EC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9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7FF31-C91E-4BFC-9384-C100983F414E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16C3-63A3-497A-B8ED-5E90947EC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19238"/>
              </p:ext>
            </p:extLst>
          </p:nvPr>
        </p:nvGraphicFramePr>
        <p:xfrm>
          <a:off x="9837" y="-1834"/>
          <a:ext cx="12182162" cy="6429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lt1"/>
                          </a:solidFill>
                        </a:rPr>
                        <a:t>관리자 </a:t>
                      </a:r>
                      <a:r>
                        <a:rPr lang="ko-KR" altLang="en-US" sz="1400" dirty="0" err="1" smtClean="0">
                          <a:solidFill>
                            <a:schemeClr val="lt1"/>
                          </a:solidFill>
                        </a:rPr>
                        <a:t>마이페이지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초기 접속화면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83870"/>
              </p:ext>
            </p:extLst>
          </p:nvPr>
        </p:nvGraphicFramePr>
        <p:xfrm>
          <a:off x="9609513" y="3924633"/>
          <a:ext cx="258248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139">
                  <a:extLst>
                    <a:ext uri="{9D8B030D-6E8A-4147-A177-3AD203B41FA5}">
                      <a16:colId xmlns:a16="http://schemas.microsoft.com/office/drawing/2014/main" val="2819790504"/>
                    </a:ext>
                  </a:extLst>
                </a:gridCol>
                <a:gridCol w="2022347">
                  <a:extLst>
                    <a:ext uri="{9D8B030D-6E8A-4147-A177-3AD203B41FA5}">
                      <a16:colId xmlns:a16="http://schemas.microsoft.com/office/drawing/2014/main" val="1766735010"/>
                    </a:ext>
                  </a:extLst>
                </a:gridCol>
              </a:tblGrid>
              <a:tr h="2688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관리자 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마이페이지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2031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회원관리 항목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12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EAT</a:t>
                      </a:r>
                      <a:r>
                        <a:rPr lang="ko-KR" altLang="en-US" dirty="0" smtClean="0"/>
                        <a:t>딜 관리 항목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5450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95755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5633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34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1486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2133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" y="648395"/>
            <a:ext cx="9604381" cy="62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70778"/>
              </p:ext>
            </p:extLst>
          </p:nvPr>
        </p:nvGraphicFramePr>
        <p:xfrm>
          <a:off x="9837" y="-1834"/>
          <a:ext cx="12182162" cy="6429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우수맛집목록 페이지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우수맛집목록 출력 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2"/>
              </p:ext>
            </p:extLst>
          </p:nvPr>
        </p:nvGraphicFramePr>
        <p:xfrm>
          <a:off x="9609513" y="3924633"/>
          <a:ext cx="258248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139">
                  <a:extLst>
                    <a:ext uri="{9D8B030D-6E8A-4147-A177-3AD203B41FA5}">
                      <a16:colId xmlns:a16="http://schemas.microsoft.com/office/drawing/2014/main" val="2819790504"/>
                    </a:ext>
                  </a:extLst>
                </a:gridCol>
                <a:gridCol w="2022347">
                  <a:extLst>
                    <a:ext uri="{9D8B030D-6E8A-4147-A177-3AD203B41FA5}">
                      <a16:colId xmlns:a16="http://schemas.microsoft.com/office/drawing/2014/main" val="1766735010"/>
                    </a:ext>
                  </a:extLst>
                </a:gridCol>
              </a:tblGrid>
              <a:tr h="2688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</a:rPr>
                        <a:t>우수맛집목록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2031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12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5450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95755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5633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34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1486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2133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" y="641108"/>
            <a:ext cx="9599676" cy="62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17175"/>
              </p:ext>
            </p:extLst>
          </p:nvPr>
        </p:nvGraphicFramePr>
        <p:xfrm>
          <a:off x="9837" y="-1834"/>
          <a:ext cx="12182162" cy="6429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</a:rPr>
                        <a:t>EAT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딜 신청 현황 페이지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dk1"/>
                          </a:solidFill>
                        </a:rPr>
                        <a:t>EAT</a:t>
                      </a:r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딜 신청 현황 출력 및 </a:t>
                      </a:r>
                      <a:r>
                        <a:rPr lang="en-US" altLang="ko-KR" sz="1400" b="0" dirty="0" smtClean="0">
                          <a:solidFill>
                            <a:schemeClr val="dk1"/>
                          </a:solidFill>
                        </a:rPr>
                        <a:t>EAT</a:t>
                      </a:r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딜 관리 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35861"/>
              </p:ext>
            </p:extLst>
          </p:nvPr>
        </p:nvGraphicFramePr>
        <p:xfrm>
          <a:off x="9609513" y="3924633"/>
          <a:ext cx="258248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139">
                  <a:extLst>
                    <a:ext uri="{9D8B030D-6E8A-4147-A177-3AD203B41FA5}">
                      <a16:colId xmlns:a16="http://schemas.microsoft.com/office/drawing/2014/main" val="2819790504"/>
                    </a:ext>
                  </a:extLst>
                </a:gridCol>
                <a:gridCol w="2022347">
                  <a:extLst>
                    <a:ext uri="{9D8B030D-6E8A-4147-A177-3AD203B41FA5}">
                      <a16:colId xmlns:a16="http://schemas.microsoft.com/office/drawing/2014/main" val="1766735010"/>
                    </a:ext>
                  </a:extLst>
                </a:gridCol>
              </a:tblGrid>
              <a:tr h="2688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</a:rPr>
                        <a:t>EAT</a:t>
                      </a:r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</a:rPr>
                        <a:t>딜 신청 현황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2031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정보관리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12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5450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95755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5633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34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1486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2133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108"/>
            <a:ext cx="9609513" cy="62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35286"/>
              </p:ext>
            </p:extLst>
          </p:nvPr>
        </p:nvGraphicFramePr>
        <p:xfrm>
          <a:off x="9837" y="-1834"/>
          <a:ext cx="12182162" cy="6429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</a:rPr>
                        <a:t>EAT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딜 승인 반려 팝업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dk1"/>
                          </a:solidFill>
                        </a:rPr>
                        <a:t>EAT</a:t>
                      </a:r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딜 승인 </a:t>
                      </a:r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반려</a:t>
                      </a:r>
                      <a:r>
                        <a:rPr lang="ko-KR" altLang="en-US" sz="1400" b="0" baseline="0" dirty="0" smtClean="0">
                          <a:solidFill>
                            <a:schemeClr val="dk1"/>
                          </a:solidFill>
                        </a:rPr>
                        <a:t> 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2362"/>
              </p:ext>
            </p:extLst>
          </p:nvPr>
        </p:nvGraphicFramePr>
        <p:xfrm>
          <a:off x="9609513" y="3924633"/>
          <a:ext cx="258248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139">
                  <a:extLst>
                    <a:ext uri="{9D8B030D-6E8A-4147-A177-3AD203B41FA5}">
                      <a16:colId xmlns:a16="http://schemas.microsoft.com/office/drawing/2014/main" val="2819790504"/>
                    </a:ext>
                  </a:extLst>
                </a:gridCol>
                <a:gridCol w="2022347">
                  <a:extLst>
                    <a:ext uri="{9D8B030D-6E8A-4147-A177-3AD203B41FA5}">
                      <a16:colId xmlns:a16="http://schemas.microsoft.com/office/drawing/2014/main" val="1766735010"/>
                    </a:ext>
                  </a:extLst>
                </a:gridCol>
              </a:tblGrid>
              <a:tr h="2688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</a:rPr>
                        <a:t>EAT</a:t>
                      </a:r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</a:rPr>
                        <a:t>딜 승인 반려 팝업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2031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EAT</a:t>
                      </a:r>
                      <a:r>
                        <a:rPr lang="ko-KR" altLang="en-US" dirty="0" smtClean="0"/>
                        <a:t>딜 등록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승인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12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EAT</a:t>
                      </a:r>
                      <a:r>
                        <a:rPr lang="ko-KR" altLang="en-US" dirty="0" smtClean="0"/>
                        <a:t>딜 반려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5450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돌아가기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95755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5633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34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1486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2133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" y="641108"/>
            <a:ext cx="9599676" cy="62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26416"/>
              </p:ext>
            </p:extLst>
          </p:nvPr>
        </p:nvGraphicFramePr>
        <p:xfrm>
          <a:off x="9837" y="-1834"/>
          <a:ext cx="12182162" cy="6429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lt1"/>
                          </a:solidFill>
                        </a:rPr>
                        <a:t>전체 회원관리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전체회원들의 목록</a:t>
                      </a:r>
                      <a:r>
                        <a:rPr lang="ko-KR" altLang="en-US" sz="1400" b="0" baseline="0" dirty="0" smtClean="0">
                          <a:solidFill>
                            <a:schemeClr val="dk1"/>
                          </a:solidFill>
                        </a:rPr>
                        <a:t> 출력 및 관리 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410570"/>
              </p:ext>
            </p:extLst>
          </p:nvPr>
        </p:nvGraphicFramePr>
        <p:xfrm>
          <a:off x="9609513" y="3924633"/>
          <a:ext cx="258248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139">
                  <a:extLst>
                    <a:ext uri="{9D8B030D-6E8A-4147-A177-3AD203B41FA5}">
                      <a16:colId xmlns:a16="http://schemas.microsoft.com/office/drawing/2014/main" val="2819790504"/>
                    </a:ext>
                  </a:extLst>
                </a:gridCol>
                <a:gridCol w="2022347">
                  <a:extLst>
                    <a:ext uri="{9D8B030D-6E8A-4147-A177-3AD203B41FA5}">
                      <a16:colId xmlns:a16="http://schemas.microsoft.com/office/drawing/2014/main" val="1766735010"/>
                    </a:ext>
                  </a:extLst>
                </a:gridCol>
              </a:tblGrid>
              <a:tr h="2688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lt1"/>
                          </a:solidFill>
                        </a:rPr>
                        <a:t>전체 회원관리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2031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 추가 버튼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12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강제탈퇴 버튼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5450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일반회원 조회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95755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업체회원</a:t>
                      </a:r>
                      <a:r>
                        <a:rPr lang="ko-KR" altLang="en-US" dirty="0" smtClean="0"/>
                        <a:t> 조회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5633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34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1486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2133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" y="641108"/>
            <a:ext cx="9599675" cy="62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93884"/>
              </p:ext>
            </p:extLst>
          </p:nvPr>
        </p:nvGraphicFramePr>
        <p:xfrm>
          <a:off x="9837" y="-1834"/>
          <a:ext cx="12182162" cy="6429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lt1"/>
                          </a:solidFill>
                        </a:rPr>
                        <a:t>관리자 계정 추가 팝업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관리자 계정 </a:t>
                      </a:r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추가 기능 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91774"/>
              </p:ext>
            </p:extLst>
          </p:nvPr>
        </p:nvGraphicFramePr>
        <p:xfrm>
          <a:off x="9609513" y="3924633"/>
          <a:ext cx="258248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139">
                  <a:extLst>
                    <a:ext uri="{9D8B030D-6E8A-4147-A177-3AD203B41FA5}">
                      <a16:colId xmlns:a16="http://schemas.microsoft.com/office/drawing/2014/main" val="2819790504"/>
                    </a:ext>
                  </a:extLst>
                </a:gridCol>
                <a:gridCol w="2022347">
                  <a:extLst>
                    <a:ext uri="{9D8B030D-6E8A-4147-A177-3AD203B41FA5}">
                      <a16:colId xmlns:a16="http://schemas.microsoft.com/office/drawing/2014/main" val="1766735010"/>
                    </a:ext>
                  </a:extLst>
                </a:gridCol>
              </a:tblGrid>
              <a:tr h="2688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lt1"/>
                          </a:solidFill>
                        </a:rPr>
                        <a:t>관리자 계정 추가 팝업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2031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 입력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12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관리자명</a:t>
                      </a:r>
                      <a:r>
                        <a:rPr lang="ko-KR" altLang="en-US" dirty="0" smtClean="0"/>
                        <a:t> 입력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5450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 입력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95755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 확인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5633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34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1486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2133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" y="641108"/>
            <a:ext cx="9599676" cy="62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12694"/>
              </p:ext>
            </p:extLst>
          </p:nvPr>
        </p:nvGraphicFramePr>
        <p:xfrm>
          <a:off x="9837" y="-1834"/>
          <a:ext cx="12182162" cy="6429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일반회원조회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일반회원조회 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41092"/>
              </p:ext>
            </p:extLst>
          </p:nvPr>
        </p:nvGraphicFramePr>
        <p:xfrm>
          <a:off x="9609513" y="3924633"/>
          <a:ext cx="258248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139">
                  <a:extLst>
                    <a:ext uri="{9D8B030D-6E8A-4147-A177-3AD203B41FA5}">
                      <a16:colId xmlns:a16="http://schemas.microsoft.com/office/drawing/2014/main" val="2819790504"/>
                    </a:ext>
                  </a:extLst>
                </a:gridCol>
                <a:gridCol w="2022347">
                  <a:extLst>
                    <a:ext uri="{9D8B030D-6E8A-4147-A177-3AD203B41FA5}">
                      <a16:colId xmlns:a16="http://schemas.microsoft.com/office/drawing/2014/main" val="1766735010"/>
                    </a:ext>
                  </a:extLst>
                </a:gridCol>
              </a:tblGrid>
              <a:tr h="26884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</a:rPr>
                        <a:t>일반회원조회</a:t>
                      </a:r>
                      <a:endParaRPr lang="ko-KR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2031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확인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뒤로가기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12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5450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95755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5633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34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1486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2133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" y="641108"/>
            <a:ext cx="9599675" cy="62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42511"/>
              </p:ext>
            </p:extLst>
          </p:nvPr>
        </p:nvGraphicFramePr>
        <p:xfrm>
          <a:off x="9837" y="-1834"/>
          <a:ext cx="12182162" cy="6429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업체회원조회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업체회원조회 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04624"/>
              </p:ext>
            </p:extLst>
          </p:nvPr>
        </p:nvGraphicFramePr>
        <p:xfrm>
          <a:off x="9609513" y="3924633"/>
          <a:ext cx="258248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139">
                  <a:extLst>
                    <a:ext uri="{9D8B030D-6E8A-4147-A177-3AD203B41FA5}">
                      <a16:colId xmlns:a16="http://schemas.microsoft.com/office/drawing/2014/main" val="2819790504"/>
                    </a:ext>
                  </a:extLst>
                </a:gridCol>
                <a:gridCol w="2022347">
                  <a:extLst>
                    <a:ext uri="{9D8B030D-6E8A-4147-A177-3AD203B41FA5}">
                      <a16:colId xmlns:a16="http://schemas.microsoft.com/office/drawing/2014/main" val="1766735010"/>
                    </a:ext>
                  </a:extLst>
                </a:gridCol>
              </a:tblGrid>
              <a:tr h="2688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</a:rPr>
                        <a:t>업체회원조회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2031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확인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뒤로가기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12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5450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95755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5633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34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1486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2133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" y="641108"/>
            <a:ext cx="9599675" cy="62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13546"/>
              </p:ext>
            </p:extLst>
          </p:nvPr>
        </p:nvGraphicFramePr>
        <p:xfrm>
          <a:off x="9837" y="-1834"/>
          <a:ext cx="12182162" cy="6429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블랙리스트 대기 회원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블랙리스트 대기 </a:t>
                      </a:r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회원 목록 출력 및 블랙리스트 등록 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37943"/>
              </p:ext>
            </p:extLst>
          </p:nvPr>
        </p:nvGraphicFramePr>
        <p:xfrm>
          <a:off x="9609513" y="3924633"/>
          <a:ext cx="258248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139">
                  <a:extLst>
                    <a:ext uri="{9D8B030D-6E8A-4147-A177-3AD203B41FA5}">
                      <a16:colId xmlns:a16="http://schemas.microsoft.com/office/drawing/2014/main" val="2819790504"/>
                    </a:ext>
                  </a:extLst>
                </a:gridCol>
                <a:gridCol w="2022347">
                  <a:extLst>
                    <a:ext uri="{9D8B030D-6E8A-4147-A177-3AD203B41FA5}">
                      <a16:colId xmlns:a16="http://schemas.microsoft.com/office/drawing/2014/main" val="1766735010"/>
                    </a:ext>
                  </a:extLst>
                </a:gridCol>
              </a:tblGrid>
              <a:tr h="2688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</a:rPr>
                        <a:t>블랙리스트 대기 회원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2031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블랙리스트 등록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12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블랙리스트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5450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95755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5633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34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1486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2133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" y="641108"/>
            <a:ext cx="9599676" cy="62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8026"/>
              </p:ext>
            </p:extLst>
          </p:nvPr>
        </p:nvGraphicFramePr>
        <p:xfrm>
          <a:off x="9837" y="-1834"/>
          <a:ext cx="12182162" cy="6429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블랙 리스트 회원 </a:t>
                      </a:r>
                      <a:r>
                        <a:rPr lang="ko-KR" altLang="en-US" sz="1400" dirty="0" smtClean="0"/>
                        <a:t>페이지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블랙리스트 </a:t>
                      </a:r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회원 조회 및 블랙리스트 해제 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60988"/>
              </p:ext>
            </p:extLst>
          </p:nvPr>
        </p:nvGraphicFramePr>
        <p:xfrm>
          <a:off x="9609513" y="3924633"/>
          <a:ext cx="258248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139">
                  <a:extLst>
                    <a:ext uri="{9D8B030D-6E8A-4147-A177-3AD203B41FA5}">
                      <a16:colId xmlns:a16="http://schemas.microsoft.com/office/drawing/2014/main" val="2819790504"/>
                    </a:ext>
                  </a:extLst>
                </a:gridCol>
                <a:gridCol w="2022347">
                  <a:extLst>
                    <a:ext uri="{9D8B030D-6E8A-4147-A177-3AD203B41FA5}">
                      <a16:colId xmlns:a16="http://schemas.microsoft.com/office/drawing/2014/main" val="1766735010"/>
                    </a:ext>
                  </a:extLst>
                </a:gridCol>
              </a:tblGrid>
              <a:tr h="2688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블랙 리스트 회원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2031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블랙리스트 해제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12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확인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뒤로가기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5450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95755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5633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34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1486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2133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21"/>
            <a:ext cx="9609513" cy="62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87271"/>
              </p:ext>
            </p:extLst>
          </p:nvPr>
        </p:nvGraphicFramePr>
        <p:xfrm>
          <a:off x="9837" y="-1834"/>
          <a:ext cx="12182162" cy="6429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lt1"/>
                          </a:solidFill>
                        </a:rPr>
                        <a:t>홀릭대기회원 조회 페이지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홀릭대기회원 조회 및 홀릭회원으로 </a:t>
                      </a:r>
                      <a:r>
                        <a:rPr lang="ko-KR" altLang="en-US" sz="1400" b="0" dirty="0" err="1" smtClean="0">
                          <a:solidFill>
                            <a:schemeClr val="dk1"/>
                          </a:solidFill>
                        </a:rPr>
                        <a:t>등업</a:t>
                      </a:r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 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2710"/>
              </p:ext>
            </p:extLst>
          </p:nvPr>
        </p:nvGraphicFramePr>
        <p:xfrm>
          <a:off x="9609513" y="3924633"/>
          <a:ext cx="258248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139">
                  <a:extLst>
                    <a:ext uri="{9D8B030D-6E8A-4147-A177-3AD203B41FA5}">
                      <a16:colId xmlns:a16="http://schemas.microsoft.com/office/drawing/2014/main" val="2819790504"/>
                    </a:ext>
                  </a:extLst>
                </a:gridCol>
                <a:gridCol w="2022347">
                  <a:extLst>
                    <a:ext uri="{9D8B030D-6E8A-4147-A177-3AD203B41FA5}">
                      <a16:colId xmlns:a16="http://schemas.microsoft.com/office/drawing/2014/main" val="1766735010"/>
                    </a:ext>
                  </a:extLst>
                </a:gridCol>
              </a:tblGrid>
              <a:tr h="2688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lt1"/>
                          </a:solidFill>
                        </a:rPr>
                        <a:t>홀릭대기회원 조회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2031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일반회원 </a:t>
                      </a:r>
                      <a:r>
                        <a:rPr lang="ko-KR" altLang="en-US" dirty="0" err="1" smtClean="0"/>
                        <a:t>등업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12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홀릭회원</a:t>
                      </a:r>
                      <a:r>
                        <a:rPr lang="ko-KR" altLang="en-US" dirty="0" smtClean="0"/>
                        <a:t> 조회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5450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95755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5633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34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1486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2133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" y="641108"/>
            <a:ext cx="9599676" cy="62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78545"/>
              </p:ext>
            </p:extLst>
          </p:nvPr>
        </p:nvGraphicFramePr>
        <p:xfrm>
          <a:off x="9837" y="-1834"/>
          <a:ext cx="12182162" cy="6429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홀릭회원조회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홀릭회원조회 및 일반회원으로 강등 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0512"/>
              </p:ext>
            </p:extLst>
          </p:nvPr>
        </p:nvGraphicFramePr>
        <p:xfrm>
          <a:off x="9609513" y="3924633"/>
          <a:ext cx="258248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139">
                  <a:extLst>
                    <a:ext uri="{9D8B030D-6E8A-4147-A177-3AD203B41FA5}">
                      <a16:colId xmlns:a16="http://schemas.microsoft.com/office/drawing/2014/main" val="2819790504"/>
                    </a:ext>
                  </a:extLst>
                </a:gridCol>
                <a:gridCol w="2022347">
                  <a:extLst>
                    <a:ext uri="{9D8B030D-6E8A-4147-A177-3AD203B41FA5}">
                      <a16:colId xmlns:a16="http://schemas.microsoft.com/office/drawing/2014/main" val="1766735010"/>
                    </a:ext>
                  </a:extLst>
                </a:gridCol>
              </a:tblGrid>
              <a:tr h="2688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</a:rPr>
                        <a:t>홀릭회원조회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2031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홀릭회원</a:t>
                      </a:r>
                      <a:r>
                        <a:rPr lang="ko-KR" altLang="en-US" dirty="0" smtClean="0"/>
                        <a:t> 강등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12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확인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뒤로가기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5450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95755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56338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3462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1486"/>
                  </a:ext>
                </a:extLst>
              </a:tr>
              <a:tr h="27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2133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" y="641108"/>
            <a:ext cx="9599676" cy="62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329</Words>
  <Application>Microsoft Office PowerPoint</Application>
  <PresentationFormat>와이드스크린</PresentationFormat>
  <Paragraphs>192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이진호</dc:creator>
  <cp:lastModifiedBy>pc17</cp:lastModifiedBy>
  <cp:revision>99</cp:revision>
  <dcterms:created xsi:type="dcterms:W3CDTF">2019-04-15T11:34:49Z</dcterms:created>
  <dcterms:modified xsi:type="dcterms:W3CDTF">2019-04-17T00:20:46Z</dcterms:modified>
</cp:coreProperties>
</file>