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13" r:id="rId2"/>
    <p:sldId id="739" r:id="rId3"/>
    <p:sldId id="837" r:id="rId4"/>
    <p:sldId id="885" r:id="rId5"/>
    <p:sldId id="886" r:id="rId6"/>
    <p:sldId id="812" r:id="rId7"/>
    <p:sldId id="874" r:id="rId8"/>
    <p:sldId id="813" r:id="rId9"/>
    <p:sldId id="917" r:id="rId10"/>
    <p:sldId id="909" r:id="rId11"/>
    <p:sldId id="763" r:id="rId12"/>
    <p:sldId id="762" r:id="rId13"/>
    <p:sldId id="915" r:id="rId14"/>
    <p:sldId id="753" r:id="rId15"/>
    <p:sldId id="764" r:id="rId16"/>
    <p:sldId id="768" r:id="rId17"/>
    <p:sldId id="766" r:id="rId18"/>
    <p:sldId id="810" r:id="rId19"/>
    <p:sldId id="899" r:id="rId20"/>
    <p:sldId id="811" r:id="rId21"/>
    <p:sldId id="772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96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65007"/>
            <a:ext cx="4038600" cy="506115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5008"/>
            <a:ext cx="4038600" cy="506115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726B-9483-4216-A60B-E596AC9B20A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0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  <p:sldLayoutId id="2147483676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97899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바로 직전에 실행된 </a:t>
            </a:r>
            <a:r>
              <a:rPr lang="ko-KR" altLang="en-US" dirty="0" smtClean="0"/>
              <a:t>집합 </a:t>
            </a:r>
            <a:r>
              <a:rPr lang="ko-KR" altLang="en-US" dirty="0"/>
              <a:t>이전으로 되돌린다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      a = x.</a:t>
            </a:r>
          </a:p>
          <a:p>
            <a:pPr>
              <a:buNone/>
            </a:pPr>
            <a:r>
              <a:rPr lang="en-US" altLang="ko-KR" sz="2800" dirty="0" smtClean="0"/>
              <a:t>      b = a.                    x.         .         .</a:t>
            </a:r>
          </a:p>
          <a:p>
            <a:pPr>
              <a:buNone/>
            </a:pPr>
            <a:r>
              <a:rPr lang="en-US" altLang="ko-KR" sz="2800" dirty="0" smtClean="0"/>
              <a:t>      c = b.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</a:p>
          <a:p>
            <a:pPr>
              <a:buNone/>
            </a:pPr>
            <a:r>
              <a:rPr lang="en-US" altLang="ko-KR" sz="2800" dirty="0" smtClean="0"/>
              <a:t>      a = x.</a:t>
            </a:r>
          </a:p>
          <a:p>
            <a:pPr>
              <a:buNone/>
            </a:pPr>
            <a:r>
              <a:rPr lang="en-US" altLang="ko-KR" sz="2800" dirty="0" smtClean="0"/>
              <a:t>      b = x.                    x.         .         .           </a:t>
            </a:r>
          </a:p>
          <a:p>
            <a:pPr>
              <a:buNone/>
            </a:pPr>
            <a:r>
              <a:rPr lang="en-US" altLang="ko-KR" sz="2800" dirty="0" smtClean="0"/>
              <a:t>      c = x.</a:t>
            </a:r>
          </a:p>
          <a:p>
            <a:pPr>
              <a:buNone/>
            </a:pP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 (end() 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097740" y="2474257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12083" y="2972695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24634" y="3458581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104912" y="5515085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106705" y="5022026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19255" y="4496694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75004" y="2949387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058344" y="2949386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295474" y="2949385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64247" y="4982583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047587" y="4982582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284717" y="4982581"/>
            <a:ext cx="1032734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원호 22"/>
          <p:cNvSpPr/>
          <p:nvPr/>
        </p:nvSpPr>
        <p:spPr bwMode="auto">
          <a:xfrm>
            <a:off x="5314278" y="4582757"/>
            <a:ext cx="1129553" cy="753036"/>
          </a:xfrm>
          <a:prstGeom prst="arc">
            <a:avLst>
              <a:gd name="adj1" fmla="val 1065580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원호 23"/>
          <p:cNvSpPr/>
          <p:nvPr/>
        </p:nvSpPr>
        <p:spPr bwMode="auto">
          <a:xfrm>
            <a:off x="6628504" y="4563035"/>
            <a:ext cx="1129553" cy="753036"/>
          </a:xfrm>
          <a:prstGeom prst="arc">
            <a:avLst>
              <a:gd name="adj1" fmla="val 1065580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원호 24"/>
          <p:cNvSpPr/>
          <p:nvPr/>
        </p:nvSpPr>
        <p:spPr bwMode="auto">
          <a:xfrm flipV="1">
            <a:off x="4658061" y="5057884"/>
            <a:ext cx="1970443" cy="643667"/>
          </a:xfrm>
          <a:prstGeom prst="arc">
            <a:avLst>
              <a:gd name="adj1" fmla="val 10757271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원호 25"/>
          <p:cNvSpPr/>
          <p:nvPr/>
        </p:nvSpPr>
        <p:spPr bwMode="auto">
          <a:xfrm flipV="1">
            <a:off x="4681369" y="5059677"/>
            <a:ext cx="3021107" cy="975364"/>
          </a:xfrm>
          <a:prstGeom prst="arc">
            <a:avLst>
              <a:gd name="adj1" fmla="val 10757271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 flipV="1">
            <a:off x="4582758" y="5368066"/>
            <a:ext cx="75303" cy="182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>
            <a:stCxn id="25" idx="0"/>
          </p:cNvCxnSpPr>
          <p:nvPr/>
        </p:nvCxnSpPr>
        <p:spPr bwMode="auto">
          <a:xfrm>
            <a:off x="4658774" y="5367479"/>
            <a:ext cx="171410" cy="108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2"/>
          <p:cNvCxnSpPr>
            <a:endCxn id="26" idx="2"/>
          </p:cNvCxnSpPr>
          <p:nvPr/>
        </p:nvCxnSpPr>
        <p:spPr bwMode="auto">
          <a:xfrm flipV="1">
            <a:off x="7498080" y="5547359"/>
            <a:ext cx="204396" cy="466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/>
          <p:cNvCxnSpPr>
            <a:stCxn id="26" idx="2"/>
          </p:cNvCxnSpPr>
          <p:nvPr/>
        </p:nvCxnSpPr>
        <p:spPr bwMode="auto">
          <a:xfrm>
            <a:off x="7702476" y="5547359"/>
            <a:ext cx="107576" cy="1972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6"/>
          <p:cNvCxnSpPr/>
          <p:nvPr/>
        </p:nvCxnSpPr>
        <p:spPr bwMode="auto">
          <a:xfrm>
            <a:off x="5690795" y="4496697"/>
            <a:ext cx="355003" cy="1828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5669280" y="4485939"/>
            <a:ext cx="311972" cy="24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연결선 50"/>
          <p:cNvCxnSpPr/>
          <p:nvPr/>
        </p:nvCxnSpPr>
        <p:spPr bwMode="auto">
          <a:xfrm>
            <a:off x="7026537" y="4455460"/>
            <a:ext cx="355003" cy="1828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연결선 51"/>
          <p:cNvCxnSpPr/>
          <p:nvPr/>
        </p:nvCxnSpPr>
        <p:spPr bwMode="auto">
          <a:xfrm flipH="1">
            <a:off x="7005022" y="4444702"/>
            <a:ext cx="311972" cy="2474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20942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61270" cy="52564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&lt;style</a:t>
            </a:r>
            <a:r>
              <a:rPr lang="en-US" altLang="ko-KR" sz="1800" dirty="0"/>
              <a:t>&gt;            </a:t>
            </a:r>
            <a:r>
              <a:rPr lang="en-US" altLang="ko-KR" sz="1800" dirty="0" smtClean="0"/>
              <a:t>              </a:t>
            </a:r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style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&lt;div&gt;a&lt;/div&gt; </a:t>
            </a:r>
          </a:p>
          <a:p>
            <a:pPr marL="0" indent="0">
              <a:buNone/>
            </a:pPr>
            <a:r>
              <a:rPr lang="en-US" altLang="ko-KR" sz="1800" dirty="0"/>
              <a:t>&lt;div&gt;b&lt;/div&gt; </a:t>
            </a:r>
          </a:p>
          <a:p>
            <a:pPr marL="0" indent="0">
              <a:buNone/>
            </a:pPr>
            <a:r>
              <a:rPr lang="en-US" altLang="ko-KR" sz="1800" dirty="0"/>
              <a:t>&lt;div&gt;c&lt;/div&gt; </a:t>
            </a:r>
          </a:p>
          <a:p>
            <a:pPr marL="0" indent="0">
              <a:buNone/>
            </a:pPr>
            <a:r>
              <a:rPr lang="en-US" altLang="ko-KR" sz="1800" dirty="0"/>
              <a:t>&lt;div&gt;d&lt;/div&gt; </a:t>
            </a:r>
          </a:p>
          <a:p>
            <a:pPr marL="0" indent="0">
              <a:buNone/>
            </a:pPr>
            <a:r>
              <a:rPr lang="en-US" altLang="ko-KR" sz="1800" dirty="0"/>
              <a:t>&lt;div&gt;e&lt;/div&gt; </a:t>
            </a:r>
          </a:p>
          <a:p>
            <a:pPr marL="0" indent="0">
              <a:buNone/>
            </a:pPr>
            <a:r>
              <a:rPr lang="en-US" altLang="ko-KR" sz="1800" dirty="0"/>
              <a:t>&lt;div class="orange"&gt;f&lt;/div&gt; </a:t>
            </a:r>
          </a:p>
          <a:p>
            <a:pPr marL="0" indent="0">
              <a:buNone/>
            </a:pPr>
            <a:r>
              <a:rPr lang="en-US" altLang="ko-KR" sz="1800" dirty="0"/>
              <a:t>&lt;div&gt;g&lt;/div&gt;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  <a:endParaRPr lang="ko-KR" alt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8870" y="4483249"/>
            <a:ext cx="56292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 (end()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4182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236668" y="1301675"/>
            <a:ext cx="8661270" cy="496577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$("div</a:t>
            </a:r>
            <a:r>
              <a:rPr lang="en-US" altLang="ko-KR" dirty="0"/>
              <a:t>").filter(":odd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(0).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 ;</a:t>
            </a:r>
            <a:r>
              <a:rPr lang="ko-KR" altLang="en-US" dirty="0" smtClean="0"/>
              <a:t> 선택된 </a:t>
            </a:r>
            <a:r>
              <a:rPr lang="ko-KR" altLang="en-US" dirty="0" err="1" smtClean="0"/>
              <a:t>홀수번째중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-- 1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$("</a:t>
            </a:r>
            <a:r>
              <a:rPr lang="en-US" altLang="ko-KR" dirty="0"/>
              <a:t>div").filter(":odd").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(1).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 ; </a:t>
            </a:r>
            <a:r>
              <a:rPr lang="ko-KR" altLang="en-US" dirty="0"/>
              <a:t>선택된 </a:t>
            </a:r>
            <a:r>
              <a:rPr lang="ko-KR" altLang="en-US" dirty="0" err="1"/>
              <a:t>홀수번째중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 </a:t>
            </a:r>
            <a:r>
              <a:rPr lang="en-US" altLang="ko-KR" dirty="0" smtClean="0"/>
              <a:t>- 3 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$("div").filter(":odd").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(2).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 ; </a:t>
            </a:r>
            <a:r>
              <a:rPr lang="ko-KR" altLang="en-US" dirty="0"/>
              <a:t>선택된 </a:t>
            </a:r>
            <a:r>
              <a:rPr lang="ko-KR" altLang="en-US" dirty="0" err="1"/>
              <a:t>홀수번째중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 </a:t>
            </a:r>
            <a:r>
              <a:rPr lang="en-US" altLang="ko-KR" dirty="0" smtClean="0"/>
              <a:t>- 5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end()</a:t>
            </a:r>
            <a:r>
              <a:rPr lang="ko-KR" altLang="en-US" dirty="0" smtClean="0"/>
              <a:t>를 이용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693" y="3889730"/>
            <a:ext cx="57610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Filtering (end()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2281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1667435"/>
          <a:ext cx="8212138" cy="478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5606098"/>
              </a:tblGrid>
              <a:tr h="39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37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선택확장</a:t>
                      </a:r>
                      <a:endParaRPr lang="ko-KR" altLang="en-US" dirty="0"/>
                    </a:p>
                  </a:txBody>
                  <a:tcPr/>
                </a:tc>
              </a:tr>
              <a:tr h="687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next() </a:t>
                      </a:r>
                      <a:r>
                        <a:rPr lang="en-US" altLang="ko-KR" dirty="0" err="1" smtClean="0"/>
                        <a:t>nextAll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nextUntil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다음 형제요소들</a:t>
                      </a:r>
                      <a:endParaRPr lang="ko-KR" altLang="en-US" dirty="0"/>
                    </a:p>
                  </a:txBody>
                  <a:tcPr/>
                </a:tc>
              </a:tr>
              <a:tr h="697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()</a:t>
                      </a:r>
                      <a:r>
                        <a:rPr lang="en-US" altLang="ko-KR" dirty="0" err="1" smtClean="0"/>
                        <a:t>preveAll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prevUntil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이전 형제요소들</a:t>
                      </a:r>
                      <a:endParaRPr lang="ko-KR" altLang="en-US" dirty="0"/>
                    </a:p>
                  </a:txBody>
                  <a:tcPr/>
                </a:tc>
              </a:tr>
              <a:tr h="900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parent()</a:t>
                      </a:r>
                      <a:r>
                        <a:rPr lang="en-US" altLang="ko-KR" dirty="0" err="1" smtClean="0"/>
                        <a:t>pratents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parents(selector)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parentsUntil</a:t>
                      </a:r>
                      <a:r>
                        <a:rPr lang="en-US" altLang="ko-KR" dirty="0" smtClean="0"/>
                        <a:t>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부모요소</a:t>
                      </a:r>
                      <a:endParaRPr lang="ko-KR" altLang="en-US" dirty="0"/>
                    </a:p>
                  </a:txBody>
                  <a:tcPr/>
                </a:tc>
              </a:tr>
              <a:tr h="677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siblings()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siblings(selector)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 앞뒤 모든 요소들</a:t>
                      </a:r>
                      <a:endParaRPr lang="ko-KR" altLang="en-US" dirty="0"/>
                    </a:p>
                  </a:txBody>
                  <a:tcPr/>
                </a:tc>
              </a:tr>
              <a:tr h="900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contents()</a:t>
                      </a:r>
                    </a:p>
                    <a:p>
                      <a:pPr latinLnBrk="1"/>
                      <a:r>
                        <a:rPr lang="en-US" altLang="ko-KR" dirty="0" smtClean="0"/>
                        <a:t>children()</a:t>
                      </a:r>
                    </a:p>
                    <a:p>
                      <a:pPr latinLnBrk="1"/>
                      <a:r>
                        <a:rPr lang="en-US" altLang="ko-KR" dirty="0" smtClean="0"/>
                        <a:t>find()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선택요소의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자식 요소들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선택요소의 후손요소들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47887"/>
            <a:ext cx="8650512" cy="512138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1588" y="3324241"/>
            <a:ext cx="3738213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304" y="1999930"/>
            <a:ext cx="32956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찾기메소드</a:t>
            </a:r>
            <a:r>
              <a:rPr lang="en-US" altLang="ko-KR" dirty="0" smtClean="0"/>
              <a:t>(parent-is)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570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085850"/>
            <a:ext cx="8212138" cy="5334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800" dirty="0" smtClean="0"/>
              <a:t>모든 수행은 </a:t>
            </a:r>
            <a:r>
              <a:rPr lang="en-US" altLang="ko-KR" sz="1800" dirty="0" smtClean="0"/>
              <a:t>$(“div”).</a:t>
            </a:r>
            <a:r>
              <a:rPr lang="en-US" altLang="ko-KR" sz="1800" dirty="0" err="1" smtClean="0"/>
              <a:t>eq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기준으로 한다 </a:t>
            </a: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800" dirty="0" smtClean="0"/>
              <a:t>$(“div”).</a:t>
            </a:r>
            <a:r>
              <a:rPr lang="en-US" altLang="ko-KR" sz="1800" dirty="0" err="1" smtClean="0"/>
              <a:t>eq</a:t>
            </a:r>
            <a:r>
              <a:rPr lang="en-US" altLang="ko-KR" sz="1800" dirty="0" smtClean="0"/>
              <a:t>(1) 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녹색 테두리</a:t>
            </a:r>
            <a:r>
              <a:rPr lang="en-US" altLang="ko-KR" sz="1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800" dirty="0" smtClean="0"/>
              <a:t>앞뒤 형제 모두 파란색 테두리  </a:t>
            </a:r>
            <a:r>
              <a:rPr lang="en-US" altLang="ko-KR" sz="1800" dirty="0" smtClean="0"/>
              <a:t>- siblings()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800" dirty="0" smtClean="0"/>
              <a:t>바로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다음 형제 </a:t>
            </a:r>
            <a:r>
              <a:rPr lang="en-US" altLang="ko-KR" sz="1800" dirty="0" smtClean="0"/>
              <a:t>(next() )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변경</a:t>
            </a:r>
            <a:r>
              <a:rPr lang="en-US" altLang="ko-KR" sz="1800" dirty="0" smtClean="0"/>
              <a:t>—</a:t>
            </a:r>
            <a:r>
              <a:rPr lang="ko-KR" altLang="en-US" sz="1800" dirty="0" err="1" smtClean="0"/>
              <a:t>세번쩨</a:t>
            </a:r>
            <a:r>
              <a:rPr lang="en-US" altLang="ko-KR" sz="1800" dirty="0" smtClean="0"/>
              <a:t>third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800" dirty="0" smtClean="0"/>
              <a:t>뒤 모든 형제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nextAll</a:t>
            </a:r>
            <a:r>
              <a:rPr lang="en-US" altLang="ko-KR" sz="1800" dirty="0" smtClean="0"/>
              <a:t>() )</a:t>
            </a:r>
            <a:r>
              <a:rPr lang="ko-KR" altLang="en-US" sz="1800" dirty="0" smtClean="0"/>
              <a:t>들 배경색 변경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노란색 </a:t>
            </a: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800" dirty="0" smtClean="0"/>
              <a:t>앞 형제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prev</a:t>
            </a:r>
            <a:r>
              <a:rPr lang="en-US" altLang="ko-KR" sz="1800" dirty="0" smtClean="0"/>
              <a:t>() )</a:t>
            </a:r>
            <a:r>
              <a:rPr lang="ko-KR" altLang="en-US" sz="1800" dirty="0" smtClean="0"/>
              <a:t> 배경색 변경  </a:t>
            </a:r>
            <a:r>
              <a:rPr lang="en-US" altLang="ko-KR" sz="1800" dirty="0" smtClean="0"/>
              <a:t>-  </a:t>
            </a:r>
            <a:r>
              <a:rPr lang="ko-KR" altLang="en-US" sz="1800" dirty="0" smtClean="0"/>
              <a:t>그린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76350"/>
            <a:ext cx="74866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찾기메소드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silblings</a:t>
            </a:r>
            <a:r>
              <a:rPr lang="en-US" altLang="ko-KR" dirty="0" smtClean="0"/>
              <a:t>-end)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2745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49491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HTML</a:t>
            </a:r>
            <a:r>
              <a:rPr lang="ko-KR" altLang="en-US" sz="1800" dirty="0"/>
              <a:t>태그의 </a:t>
            </a:r>
            <a:r>
              <a:rPr lang="ko-KR" altLang="en-US" sz="1800" dirty="0" err="1"/>
              <a:t>속성중에서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속성이름 </a:t>
            </a:r>
            <a:r>
              <a:rPr lang="ko-KR" altLang="en-US" sz="1800" dirty="0"/>
              <a:t>없이 사용되는 속성을 설정하거나</a:t>
            </a:r>
          </a:p>
          <a:p>
            <a:pPr marL="0" indent="0">
              <a:buNone/>
            </a:pPr>
            <a:r>
              <a:rPr lang="ko-KR" altLang="en-US" sz="1800" dirty="0" smtClean="0"/>
              <a:t>설정 </a:t>
            </a:r>
            <a:r>
              <a:rPr lang="ko-KR" altLang="en-US" sz="1800" dirty="0"/>
              <a:t>여부를 알 수 있는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checked, selected, disabled, </a:t>
            </a:r>
            <a:r>
              <a:rPr lang="en-US" altLang="ko-KR" sz="1800" dirty="0" err="1"/>
              <a:t>readonly</a:t>
            </a:r>
            <a:r>
              <a:rPr lang="en-US" altLang="ko-KR" sz="1800" dirty="0"/>
              <a:t>, multiple 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", </a:t>
            </a:r>
            <a:r>
              <a:rPr lang="ko-KR" altLang="en-US" sz="1800" dirty="0"/>
              <a:t>값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==&gt; </a:t>
            </a:r>
            <a:r>
              <a:rPr lang="ko-KR" altLang="en-US" sz="1800" dirty="0"/>
              <a:t>값이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해당 속성을 설정하는 것이고</a:t>
            </a:r>
          </a:p>
          <a:p>
            <a:pPr marL="0" indent="0">
              <a:buNone/>
            </a:pPr>
            <a:r>
              <a:rPr lang="ko-KR" altLang="en-US" sz="1800" dirty="0" smtClean="0"/>
              <a:t>  값이 </a:t>
            </a:r>
            <a:r>
              <a:rPr lang="en-US" altLang="ko-KR" sz="1800" dirty="0"/>
              <a:t>false</a:t>
            </a:r>
            <a:r>
              <a:rPr lang="ko-KR" altLang="en-US" sz="1800" dirty="0"/>
              <a:t>이면 해당 속성을 해제하는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$(</a:t>
            </a:r>
            <a:r>
              <a:rPr lang="en-US" altLang="ko-KR" sz="1800" dirty="0"/>
              <a:t>selector).prop("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==&gt; </a:t>
            </a:r>
            <a:r>
              <a:rPr lang="ko-KR" altLang="en-US" sz="1800" dirty="0"/>
              <a:t>해당 속성이 설정되어 있으면 </a:t>
            </a:r>
            <a:r>
              <a:rPr lang="en-US" altLang="ko-KR" sz="1800" dirty="0"/>
              <a:t>true,</a:t>
            </a:r>
          </a:p>
          <a:p>
            <a:pPr marL="0" indent="0">
              <a:buNone/>
            </a:pPr>
            <a:r>
              <a:rPr lang="ko-KR" altLang="en-US" sz="1800" dirty="0" smtClean="0"/>
              <a:t>설정되어 </a:t>
            </a:r>
            <a:r>
              <a:rPr lang="ko-KR" altLang="en-US" sz="1800" dirty="0"/>
              <a:t>있지 않으면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반환한다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 –</a:t>
            </a:r>
            <a:r>
              <a:rPr lang="ko-KR" altLang="en-US" dirty="0" smtClean="0"/>
              <a:t>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9336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968188"/>
            <a:ext cx="8628997" cy="51003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ko-KR" altLang="en-US" sz="1600" dirty="0" smtClean="0"/>
              <a:t>체크박스</a:t>
            </a:r>
            <a:r>
              <a:rPr lang="en-US" altLang="ko-KR" sz="1600" dirty="0"/>
              <a:t>(</a:t>
            </a:r>
            <a:r>
              <a:rPr lang="ko-KR" altLang="en-US" sz="1600" dirty="0"/>
              <a:t>라디오버튼</a:t>
            </a:r>
            <a:r>
              <a:rPr lang="en-US" altLang="ko-KR" sz="1600" dirty="0"/>
              <a:t>) : </a:t>
            </a:r>
            <a:r>
              <a:rPr lang="en-US" altLang="ko-KR" sz="1600" dirty="0" smtClean="0"/>
              <a:t>   &lt;</a:t>
            </a:r>
            <a:r>
              <a:rPr lang="en-US" altLang="ko-KR" sz="1600" dirty="0"/>
              <a:t>input type="checkbox" id="</a:t>
            </a:r>
            <a:r>
              <a:rPr lang="en-US" altLang="ko-KR" sz="1600" dirty="0" err="1" smtClean="0"/>
              <a:t>checkTest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checked&gt;&lt;</a:t>
            </a:r>
            <a:r>
              <a:rPr lang="en-US" altLang="ko-KR" sz="1600" dirty="0" err="1" smtClean="0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리스트박스</a:t>
            </a:r>
            <a:r>
              <a:rPr lang="en-US" altLang="ko-KR" sz="1600" dirty="0"/>
              <a:t>(select</a:t>
            </a:r>
            <a:r>
              <a:rPr lang="ko-KR" altLang="en-US" sz="1600" dirty="0"/>
              <a:t>객체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: 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&lt;select id="</a:t>
            </a:r>
            <a:r>
              <a:rPr lang="en-US" altLang="ko-KR" sz="1600" dirty="0" err="1"/>
              <a:t>selTest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en-US" altLang="ko-KR" sz="1600" dirty="0"/>
              <a:t>option value="1"&gt;</a:t>
            </a:r>
            <a:r>
              <a:rPr lang="ko-KR" altLang="en-US" sz="1600" dirty="0"/>
              <a:t>하나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&lt;</a:t>
            </a:r>
            <a:r>
              <a:rPr lang="en-US" altLang="ko-KR" sz="1600" dirty="0"/>
              <a:t>option value="2"&gt;</a:t>
            </a:r>
            <a:r>
              <a:rPr lang="ko-KR" altLang="en-US" sz="1600" dirty="0"/>
              <a:t>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    &lt;</a:t>
            </a:r>
            <a:r>
              <a:rPr lang="en-US" altLang="ko-KR" sz="1600" dirty="0"/>
              <a:t>option value="</a:t>
            </a:r>
            <a:r>
              <a:rPr lang="en-US" altLang="ko-KR" sz="1600" dirty="0" smtClean="0"/>
              <a:t>3“ selected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셋</a:t>
            </a:r>
            <a:r>
              <a:rPr lang="en-US" altLang="ko-KR" sz="1600" dirty="0"/>
              <a:t>&lt;/option</a:t>
            </a:r>
            <a:r>
              <a:rPr lang="en-US" altLang="ko-KR" sz="1600" dirty="0" smtClean="0"/>
              <a:t>&gt;  &lt;</a:t>
            </a:r>
            <a:r>
              <a:rPr lang="en-US" altLang="ko-KR" sz="1600" dirty="0"/>
              <a:t>option value="4"&gt;</a:t>
            </a:r>
            <a:r>
              <a:rPr lang="ko-KR" altLang="en-US" sz="1600" dirty="0"/>
              <a:t>넷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 smtClean="0"/>
              <a:t> &lt;/</a:t>
            </a:r>
            <a:r>
              <a:rPr lang="en-US" altLang="ko-KR" sz="1600" dirty="0"/>
              <a:t>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text</a:t>
            </a:r>
            <a:r>
              <a:rPr lang="ko-KR" altLang="en-US" sz="1600" dirty="0"/>
              <a:t>객체	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readonly</a:t>
            </a:r>
            <a:r>
              <a:rPr lang="en-US" altLang="ko-KR" sz="1600" dirty="0"/>
              <a:t>) : &lt;input type="text" value="</a:t>
            </a:r>
            <a:r>
              <a:rPr lang="ko-KR" altLang="en-US" sz="1600" dirty="0"/>
              <a:t>가나다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txtTest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button</a:t>
            </a:r>
            <a:r>
              <a:rPr lang="ko-KR" altLang="en-US" sz="1600" dirty="0"/>
              <a:t>객체</a:t>
            </a:r>
            <a:r>
              <a:rPr lang="en-US" altLang="ko-KR" sz="1600" dirty="0"/>
              <a:t>(disabled) 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/>
              <a:t>input type="button" value="</a:t>
            </a:r>
            <a:r>
              <a:rPr lang="ko-KR" altLang="en-US" sz="1600" dirty="0"/>
              <a:t>연습용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btnTest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     &lt;</a:t>
            </a:r>
            <a:r>
              <a:rPr lang="en-US" altLang="ko-KR" sz="1600" dirty="0"/>
              <a:t>input type="button" value="</a:t>
            </a:r>
            <a:r>
              <a:rPr lang="ko-KR" altLang="en-US" sz="1600" dirty="0"/>
              <a:t>실행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runBtn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&lt;/</a:t>
            </a:r>
            <a:r>
              <a:rPr lang="en-US" altLang="ko-KR" sz="1600" dirty="0" smtClean="0"/>
              <a:t>f</a:t>
            </a:r>
            <a:r>
              <a:rPr lang="en-US" altLang="ko-KR" sz="1600" dirty="0"/>
              <a:t>orm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prop()</a:t>
            </a:r>
            <a:r>
              <a:rPr lang="ko-KR" altLang="en-US" dirty="0" smtClean="0"/>
              <a:t> 속성상태 설정 및 상태 얻기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3866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797" y="1775011"/>
            <a:ext cx="8248650" cy="438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4574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927002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853" y="1882588"/>
            <a:ext cx="7846471" cy="40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8408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3139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903" y="1105804"/>
            <a:ext cx="8005306" cy="515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조작관련메소드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311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60"/>
            <a:ext cx="8628997" cy="488397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005" y="1592132"/>
            <a:ext cx="7680960" cy="403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8200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315" y="171013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6156" y="3295650"/>
            <a:ext cx="34766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213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26372"/>
            <a:ext cx="8571491" cy="50696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test_form_val.html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en-US" altLang="ko-KR" sz="1600" dirty="0"/>
              <a:t>  &lt;label for="user"&gt;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id="user" value="</a:t>
            </a:r>
            <a:r>
              <a:rPr lang="en-US" altLang="ko-KR" sz="1600" dirty="0" err="1"/>
              <a:t>korea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 smtClean="0"/>
              <a:t>&lt;label &gt;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&lt;/label&gt; 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남자</a:t>
            </a:r>
            <a:r>
              <a:rPr lang="en-US" altLang="ko-KR" sz="1600" i="1" dirty="0" smtClean="0"/>
              <a:t>" checked &gt;</a:t>
            </a:r>
            <a:r>
              <a:rPr lang="ko-KR" altLang="en-US" sz="1600" i="1" dirty="0" smtClean="0"/>
              <a:t>남자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"  &gt;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&lt;</a:t>
            </a:r>
            <a:r>
              <a:rPr lang="en-US" altLang="ko-KR" sz="1600" i="1" dirty="0" err="1" smtClean="0"/>
              <a:t>br</a:t>
            </a:r>
            <a:r>
              <a:rPr lang="en-US" altLang="ko-KR" sz="1600" i="1" dirty="0" smtClean="0"/>
              <a:t>&gt;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&lt;label for="intro"&gt;</a:t>
            </a:r>
            <a:r>
              <a:rPr lang="ko-KR" altLang="en-US" sz="1600" dirty="0"/>
              <a:t>소개</a:t>
            </a:r>
            <a:r>
              <a:rPr lang="en-US" altLang="ko-KR" sz="1600" dirty="0"/>
              <a:t>&lt;/label&gt; </a:t>
            </a:r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id="intro" cols="40" rows="4"&gt;&lt;/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&lt;label for="work"&gt;</a:t>
            </a:r>
            <a:r>
              <a:rPr lang="ko-KR" altLang="en-US" sz="1600" dirty="0"/>
              <a:t>직업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 &lt;select id="work"&gt;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value="programmer"&gt;</a:t>
            </a:r>
            <a:r>
              <a:rPr lang="ko-KR" altLang="en-US" sz="1600" dirty="0"/>
              <a:t>프로그래머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progammer</a:t>
            </a:r>
            <a:r>
              <a:rPr lang="en-US" altLang="ko-KR" sz="1600" dirty="0"/>
              <a:t>"&gt;</a:t>
            </a:r>
            <a:r>
              <a:rPr lang="ko-KR" altLang="en-US" sz="1600" dirty="0"/>
              <a:t>프로게이머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whitehand</a:t>
            </a:r>
            <a:r>
              <a:rPr lang="en-US" altLang="ko-KR" sz="1600" dirty="0"/>
              <a:t>"&gt;</a:t>
            </a:r>
            <a:r>
              <a:rPr lang="ko-KR" altLang="en-US" sz="1600" dirty="0"/>
              <a:t>백수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&lt;/select&gt;&lt;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button id="</a:t>
            </a:r>
            <a:r>
              <a:rPr lang="en-US" altLang="ko-KR" sz="1600" dirty="0" err="1"/>
              <a:t>btnview</a:t>
            </a:r>
            <a:r>
              <a:rPr lang="en-US" altLang="ko-KR" sz="1600" dirty="0"/>
              <a:t>"&gt;</a:t>
            </a:r>
            <a:r>
              <a:rPr lang="ko-KR" altLang="en-US" sz="1600" dirty="0"/>
              <a:t>조사하기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&lt;button  id="</a:t>
            </a:r>
            <a:r>
              <a:rPr lang="en-US" altLang="ko-KR" sz="1600" dirty="0" err="1"/>
              <a:t>btnchange</a:t>
            </a:r>
            <a:r>
              <a:rPr lang="en-US" altLang="ko-KR" sz="1600" dirty="0"/>
              <a:t>"&gt;</a:t>
            </a:r>
            <a:r>
              <a:rPr lang="ko-KR" altLang="en-US" sz="1600" dirty="0"/>
              <a:t>이름변경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&lt;/form</a:t>
            </a:r>
            <a:r>
              <a:rPr lang="en-US" altLang="ko-KR" sz="1600" dirty="0" smtClean="0"/>
              <a:t>&gt;&lt;/</a:t>
            </a:r>
            <a:r>
              <a:rPr lang="en-US" altLang="ko-KR" sz="1600" dirty="0"/>
              <a:t>body&gt; 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558580" y="3357836"/>
            <a:ext cx="3330064" cy="3257550"/>
            <a:chOff x="5337685" y="2943225"/>
            <a:chExt cx="3330064" cy="3257550"/>
          </a:xfrm>
        </p:grpSpPr>
        <p:grpSp>
          <p:nvGrpSpPr>
            <p:cNvPr id="7" name="그룹 6"/>
            <p:cNvGrpSpPr/>
            <p:nvPr/>
          </p:nvGrpSpPr>
          <p:grpSpPr>
            <a:xfrm>
              <a:off x="5337685" y="2943225"/>
              <a:ext cx="3232661" cy="2095500"/>
              <a:chOff x="5248275" y="3838575"/>
              <a:chExt cx="3581400" cy="2228850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5248275" y="3838575"/>
                <a:ext cx="3581400" cy="2228850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387" y="3971924"/>
                <a:ext cx="3305175" cy="1962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649" y="4367210"/>
              <a:ext cx="1943100" cy="183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824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7899219"/>
              </p:ext>
            </p:extLst>
          </p:nvPr>
        </p:nvGraphicFramePr>
        <p:xfrm>
          <a:off x="968188" y="1842269"/>
          <a:ext cx="7492030" cy="3822795"/>
        </p:xfrm>
        <a:graphic>
          <a:graphicData uri="http://schemas.openxmlformats.org/drawingml/2006/table">
            <a:tbl>
              <a:tblPr/>
              <a:tblGrid>
                <a:gridCol w="2285669"/>
                <a:gridCol w="5206361"/>
              </a:tblGrid>
              <a:tr h="548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설   명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2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append(content)</a:t>
                      </a: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내부의 마지막 위치에 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추가한다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9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 err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요소를 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모든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요소들의 내부 마지막 위치에 추가한다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요소가 본문에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존재하면 그 요소를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제거한 후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복사한다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prepend(content)</a:t>
                      </a: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append(content)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동일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prependTo(selector)</a:t>
                      </a: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kern="1200" dirty="0" err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동일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처음위치에 추가한다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718" marB="45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295" name="Rectangle 6"/>
          <p:cNvSpPr>
            <a:spLocks noChangeArrowheads="1"/>
          </p:cNvSpPr>
          <p:nvPr/>
        </p:nvSpPr>
        <p:spPr bwMode="auto">
          <a:xfrm>
            <a:off x="468313" y="889686"/>
            <a:ext cx="8218487" cy="6549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57200" indent="-457200" algn="just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000066"/>
                </a:solidFill>
              </a:rPr>
              <a:t>1) 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요소 </a:t>
            </a:r>
            <a:r>
              <a:rPr lang="ko-KR" altLang="en-US" sz="2000" b="1" dirty="0">
                <a:solidFill>
                  <a:srgbClr val="000066"/>
                </a:solidFill>
              </a:rPr>
              <a:t>내부에 추가하는 </a:t>
            </a:r>
            <a:r>
              <a:rPr lang="ko-KR" altLang="en-US" sz="2000" b="1" dirty="0" err="1">
                <a:solidFill>
                  <a:srgbClr val="000066"/>
                </a:solidFill>
              </a:rPr>
              <a:t>메소드들</a:t>
            </a:r>
            <a:endParaRPr lang="en-US" altLang="ko-KR" sz="2000" b="1" dirty="0">
              <a:solidFill>
                <a:srgbClr val="000066"/>
              </a:solidFill>
            </a:endParaRPr>
          </a:p>
        </p:txBody>
      </p:sp>
      <p:sp>
        <p:nvSpPr>
          <p:cNvPr id="5" name="제목 8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76565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1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460774"/>
              </p:ext>
            </p:extLst>
          </p:nvPr>
        </p:nvGraphicFramePr>
        <p:xfrm>
          <a:off x="537882" y="1495312"/>
          <a:ext cx="8355293" cy="2700288"/>
        </p:xfrm>
        <a:graphic>
          <a:graphicData uri="http://schemas.openxmlformats.org/drawingml/2006/table">
            <a:tbl>
              <a:tblPr/>
              <a:tblGrid>
                <a:gridCol w="2690687"/>
                <a:gridCol w="5664606"/>
              </a:tblGrid>
              <a:tr h="368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설   명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558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after(content)</a:t>
                      </a: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뒤에 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endParaRPr kumimoji="1" lang="en-US" altLang="ko-KR" sz="16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내부가 아닌 외부에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삽입된다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 err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선택된 요소를 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에 의해 일치된 모든 요소들 뒤쪽에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삽입된다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before(content)</a:t>
                      </a: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앞에 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endParaRPr kumimoji="1" lang="en-US" altLang="ko-KR" sz="16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내부가 아닌 외부에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삽입된다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 err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insertBefore</a:t>
                      </a:r>
                      <a:r>
                        <a:rPr kumimoji="1" 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(selector)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유사하나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앞쪽에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삽입한다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</a:t>
                      </a: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내부가 아닌 외부에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삽입된다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50" marR="91450" marT="45696" marB="456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7125" y="4980791"/>
          <a:ext cx="8347934" cy="1400960"/>
        </p:xfrm>
        <a:graphic>
          <a:graphicData uri="http://schemas.openxmlformats.org/drawingml/2006/table">
            <a:tbl>
              <a:tblPr/>
              <a:tblGrid>
                <a:gridCol w="1903914"/>
                <a:gridCol w="6444020"/>
              </a:tblGrid>
              <a:tr h="43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설   명</a:t>
                      </a:r>
                      <a:endParaRPr kumimoji="1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6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wrap(html)</a:t>
                      </a:r>
                      <a:endParaRPr kumimoji="1" 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요소 각각을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html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로 감싼다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wrapAll</a:t>
                      </a:r>
                      <a:r>
                        <a:rPr kumimoji="1" 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(html)</a:t>
                      </a:r>
                      <a:endParaRPr kumimoji="1" 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일치된 요소 전체를 한꺼번에 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html</a:t>
                      </a:r>
                      <a:r>
                        <a:rPr kumimoji="1" lang="ko-KR" altLang="en-US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로 감싼다</a:t>
                      </a: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 marL="91447" marR="91447" marT="45765" marB="457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76565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조작관련</a:t>
            </a:r>
            <a:r>
              <a:rPr lang="en-US" altLang="ko-KR" dirty="0" smtClean="0"/>
              <a:t>(Manipulation)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3" y="889686"/>
            <a:ext cx="8218487" cy="6549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57200" indent="-457200" algn="just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000066"/>
                </a:solidFill>
              </a:rPr>
              <a:t>2) 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요소 외부에 </a:t>
            </a:r>
            <a:r>
              <a:rPr lang="ko-KR" altLang="en-US" sz="2000" b="1" dirty="0">
                <a:solidFill>
                  <a:srgbClr val="000066"/>
                </a:solidFill>
              </a:rPr>
              <a:t>추가하는 </a:t>
            </a:r>
            <a:r>
              <a:rPr lang="ko-KR" altLang="en-US" sz="2000" b="1" dirty="0" err="1">
                <a:solidFill>
                  <a:srgbClr val="000066"/>
                </a:solidFill>
              </a:rPr>
              <a:t>메소드들</a:t>
            </a:r>
            <a:endParaRPr lang="en-US" altLang="ko-KR" sz="2000" b="1" dirty="0">
              <a:solidFill>
                <a:srgbClr val="000066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4045" y="4344683"/>
            <a:ext cx="8218487" cy="6549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57200" indent="-457200" algn="just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000066"/>
                </a:solidFill>
              </a:rPr>
              <a:t>3) HTML</a:t>
            </a:r>
            <a:r>
              <a:rPr lang="ko-KR" altLang="en-US" sz="2000" b="1" dirty="0" smtClean="0">
                <a:solidFill>
                  <a:srgbClr val="000066"/>
                </a:solidFill>
              </a:rPr>
              <a:t>로 감싸는 </a:t>
            </a:r>
            <a:r>
              <a:rPr lang="ko-KR" altLang="en-US" sz="2000" b="1" dirty="0" err="1">
                <a:solidFill>
                  <a:srgbClr val="000066"/>
                </a:solidFill>
              </a:rPr>
              <a:t>메소드들</a:t>
            </a:r>
            <a:endParaRPr lang="en-US" altLang="ko-KR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8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5020186"/>
          </a:xfrm>
        </p:spPr>
        <p:txBody>
          <a:bodyPr/>
          <a:lstStyle/>
          <a:p>
            <a:endParaRPr lang="en-US" altLang="ko-KR" dirty="0"/>
          </a:p>
          <a:p>
            <a:pPr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이미지가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초마다 </a:t>
            </a:r>
            <a:r>
              <a:rPr lang="ko-KR" altLang="en-US" dirty="0" err="1" smtClean="0"/>
              <a:t>맨뒤로</a:t>
            </a:r>
            <a:r>
              <a:rPr lang="ko-KR" altLang="en-US" dirty="0" smtClean="0"/>
              <a:t> 이동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:first</a:t>
            </a:r>
            <a:r>
              <a:rPr lang="ko-KR" altLang="en-US" dirty="0" smtClean="0"/>
              <a:t>  필터 와 </a:t>
            </a:r>
            <a:r>
              <a:rPr lang="en-US" altLang="ko-KR" dirty="0" err="1" smtClean="0"/>
              <a:t>appendTo</a:t>
            </a:r>
            <a:r>
              <a:rPr lang="en-US" altLang="ko-KR" dirty="0" smtClean="0"/>
              <a:t>() append()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467" y="4116831"/>
            <a:ext cx="68103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8495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13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$(</a:t>
            </a:r>
            <a:r>
              <a:rPr lang="en-US" altLang="ko-KR" dirty="0"/>
              <a:t>function</a:t>
            </a:r>
            <a:r>
              <a:rPr lang="en-US" altLang="ko-KR" dirty="0" smtClean="0"/>
              <a:t>(){ </a:t>
            </a:r>
          </a:p>
          <a:p>
            <a:pPr marL="0" indent="0">
              <a:buNone/>
            </a:pPr>
            <a:r>
              <a:rPr lang="en-US" altLang="ko-KR" dirty="0" smtClean="0"/>
              <a:t>         //p</a:t>
            </a:r>
            <a:r>
              <a:rPr lang="ko-KR" altLang="en-US" dirty="0" smtClean="0"/>
              <a:t>를 클릭하면 그림을 추가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$(‘p’).click(function() {     }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});</a:t>
            </a:r>
          </a:p>
          <a:p>
            <a:pPr marL="0" indent="0">
              <a:buNone/>
            </a:pPr>
            <a:r>
              <a:rPr lang="en-US" altLang="ko-KR" dirty="0" smtClean="0"/>
              <a:t>&lt;/script&gt;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title="Tulips"&gt;</a:t>
            </a:r>
            <a:r>
              <a:rPr lang="ko-KR" altLang="en-US" dirty="0" err="1"/>
              <a:t>튜울립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title="Chrysanthemum"&gt;</a:t>
            </a:r>
            <a:r>
              <a:rPr lang="ko-KR" altLang="en-US" dirty="0"/>
              <a:t>국화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title="Koala"&gt;</a:t>
            </a:r>
            <a:r>
              <a:rPr lang="ko-KR" altLang="en-US" dirty="0"/>
              <a:t>코알라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p title="Hydrangeas"&gt;</a:t>
            </a:r>
            <a:r>
              <a:rPr lang="ko-KR" altLang="en-US" dirty="0" smtClean="0"/>
              <a:t>수국     </a:t>
            </a:r>
            <a:r>
              <a:rPr lang="en-US" altLang="ko-KR" dirty="0" smtClean="0"/>
              <a:t>&lt;/</a:t>
            </a:r>
            <a:r>
              <a:rPr lang="en-US" altLang="ko-KR" dirty="0"/>
              <a:t>p</a:t>
            </a:r>
            <a:r>
              <a:rPr lang="en-US" altLang="ko-KR" dirty="0" smtClean="0"/>
              <a:t>&gt;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1462089"/>
              <a:ext cx="2009775" cy="4310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9732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80160"/>
            <a:ext cx="8682785" cy="526351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empty : </a:t>
            </a:r>
            <a:r>
              <a:rPr lang="ko-KR" altLang="en-US" dirty="0" smtClean="0"/>
              <a:t>선택된 요소의 자식들 만 삭제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선택된 요소는 지우지 않음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remove : </a:t>
            </a:r>
            <a:r>
              <a:rPr lang="ko-KR" altLang="en-US" dirty="0" smtClean="0"/>
              <a:t>선택된 요소와 자식들 모두 삭제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703" y="2600326"/>
            <a:ext cx="7789761" cy="366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조작관련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406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필터링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5" y="1473797"/>
          <a:ext cx="8212138" cy="390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/>
                <a:gridCol w="5595341"/>
              </a:tblGrid>
              <a:tr h="427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510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indix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번째의 요소</a:t>
                      </a:r>
                      <a:endParaRPr lang="ko-KR" altLang="en-US" dirty="0"/>
                    </a:p>
                  </a:txBody>
                  <a:tcPr/>
                </a:tc>
              </a:tr>
              <a:tr h="429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가장 첫 번째 요소</a:t>
                      </a:r>
                      <a:endParaRPr lang="ko-KR" altLang="en-US" dirty="0"/>
                    </a:p>
                  </a:txBody>
                  <a:tcPr/>
                </a:tc>
              </a:tr>
              <a:tr h="536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가장 마지막 번째 요소</a:t>
                      </a:r>
                      <a:endParaRPr lang="ko-KR" altLang="en-US" dirty="0"/>
                    </a:p>
                  </a:txBody>
                  <a:tcPr/>
                </a:tc>
              </a:tr>
              <a:tr h="506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filter(selector)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 중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일치하는 요소를 필터링한다 </a:t>
                      </a:r>
                      <a:endParaRPr lang="ko-KR" altLang="en-US" dirty="0"/>
                    </a:p>
                  </a:txBody>
                  <a:tcPr/>
                </a:tc>
              </a:tr>
              <a:tr h="676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is(selector)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선택요소가</a:t>
                      </a:r>
                      <a:r>
                        <a:rPr lang="en-US" altLang="ko-KR" dirty="0" smtClean="0"/>
                        <a:t> selector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해당하는지 판단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true/ false</a:t>
                      </a:r>
                      <a:r>
                        <a:rPr lang="ko-KR" altLang="en-US" baseline="0" dirty="0" smtClean="0"/>
                        <a:t>를 리턴</a:t>
                      </a:r>
                      <a:endParaRPr lang="ko-KR" altLang="en-US" dirty="0"/>
                    </a:p>
                  </a:txBody>
                  <a:tcPr/>
                </a:tc>
              </a:tr>
              <a:tr h="785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ko-KR" altLang="en-US" dirty="0" smtClean="0"/>
                        <a:t>선택을 </a:t>
                      </a:r>
                      <a:r>
                        <a:rPr lang="ko-KR" altLang="en-US" dirty="0" err="1" smtClean="0"/>
                        <a:t>한단계</a:t>
                      </a:r>
                      <a:r>
                        <a:rPr lang="ko-KR" altLang="en-US" dirty="0" smtClean="0"/>
                        <a:t> 앞으로 돌리는 역할을 하여 기존 선택에서</a:t>
                      </a: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err="1" smtClean="0"/>
                        <a:t>필터링을</a:t>
                      </a:r>
                      <a:r>
                        <a:rPr lang="ko-KR" altLang="en-US" dirty="0" smtClean="0"/>
                        <a:t> 할 수 있도록 한다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20577</TotalTime>
  <Words>1086</Words>
  <Application>Microsoft Office PowerPoint</Application>
  <PresentationFormat>화면 슬라이드 쇼(4:3)</PresentationFormat>
  <Paragraphs>200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슬라이드 1</vt:lpstr>
      <vt:lpstr>조작관련메소드</vt:lpstr>
      <vt:lpstr>예제(val)</vt:lpstr>
      <vt:lpstr>조작관련(Manipulation) 메소드들</vt:lpstr>
      <vt:lpstr>조작관련(Manipulation) 메소드들</vt:lpstr>
      <vt:lpstr>예제</vt:lpstr>
      <vt:lpstr>예제</vt:lpstr>
      <vt:lpstr>조작관련 (삭제 복사) 메소드 </vt:lpstr>
      <vt:lpstr>필터링 메소드</vt:lpstr>
      <vt:lpstr>Filtering (end() )</vt:lpstr>
      <vt:lpstr>Filtering (end() )</vt:lpstr>
      <vt:lpstr>Filtering (end() )</vt:lpstr>
      <vt:lpstr>찾기탐색 메소드</vt:lpstr>
      <vt:lpstr>찾기메소드(parent-is)</vt:lpstr>
      <vt:lpstr>찾기메소드(silblings-end) </vt:lpstr>
      <vt:lpstr>prop() –속성상태 설정 및 상태 얻기</vt:lpstr>
      <vt:lpstr>prop() 속성상태 설정 및 상태 얻기</vt:lpstr>
      <vt:lpstr>스타일시트(css)관련 메소드 </vt:lpstr>
      <vt:lpstr>스타일시트 (css)관련 메소드</vt:lpstr>
      <vt:lpstr>속성(attribute) 관련 메소드 </vt:lpstr>
      <vt:lpstr>속성 메소드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2075</cp:revision>
  <dcterms:created xsi:type="dcterms:W3CDTF">2007-06-29T06:43:39Z</dcterms:created>
  <dcterms:modified xsi:type="dcterms:W3CDTF">2020-02-12T04:09:32Z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