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1" r:id="rId1"/>
    <p:sldMasterId id="2147484312" r:id="rId2"/>
    <p:sldMasterId id="214748431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58" r:id="rId6"/>
    <p:sldId id="259" r:id="rId7"/>
    <p:sldId id="265" r:id="rId8"/>
    <p:sldId id="260" r:id="rId9"/>
    <p:sldId id="266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="" xmlns:p14="http://schemas.microsoft.com/office/powerpoint/2010/main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9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8305" cy="308800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8305" cy="360235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3705" cy="46037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r>
                  <a:rPr lang="ko-KR" altLang="en-US" sz="2400"/>
                  <a:t>	</a:t>
                </a:r>
                <a:r>
                  <a:rPr sz="200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8305" cy="308800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8305" cy="360235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3705" cy="46037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r>
                  <a:rPr lang="ko-KR" altLang="en-US" sz="2400"/>
                  <a:t/>
                </a:r>
                <a:br>
                  <a:rPr lang="ko-KR" altLang="en-US" sz="2400"/>
                </a:br>
                <a:r>
                  <a:rPr sz="200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8305" cy="308800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8305" cy="360235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3705" cy="46037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r>
                  <a:rPr lang="ko-KR" altLang="en-US" sz="2400"/>
                  <a:t>
</a:t>
                </a:r>
                <a:r>
                  <a:rPr sz="200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8305" cy="36023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705" cy="46037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r>
              <a:rPr lang="ko-KR" altLang="en-US" sz="2400"/>
              <a:t/>
            </a:r>
            <a:br>
              <a:rPr lang="ko-KR" altLang="en-US" sz="2400"/>
            </a:br>
            <a:r>
              <a:rPr sz="2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</p:spTree>
  </p:cSld>
  <p:clrMapOvr>
    <a:masterClrMapping/>
  </p:clrMapOvr>
</p:notes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8305" cy="308800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8305" cy="360235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3705" cy="46037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r>
                  <a:rPr lang="ko-KR" altLang="en-US" sz="2400"/>
                  <a:t/>
                </a:r>
                <a:br>
                  <a:rPr lang="ko-KR" altLang="en-US" sz="2400"/>
                </a:br>
                <a:r>
                  <a:rPr sz="200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8305" cy="308800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8305" cy="360235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3705" cy="46037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r>
                  <a:rPr lang="ko-KR" altLang="en-US" sz="2400"/>
                  <a:t/>
                </a:r>
                <a:br>
                  <a:rPr lang="ko-KR" altLang="en-US" sz="2400"/>
                </a:br>
                <a:r>
                  <a:rPr sz="200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Administrator/AppData/Roaming/PolarisOffice/ETemp/7932_3698808/fImage688412412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2020-01-16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614235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 b="1">
                <a:solidFill>
                  <a:srgbClr val="F05F5C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F05F5C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911225" y="3861435"/>
            <a:ext cx="6145530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+mn-cs"/>
              </a:rPr>
              <a:t>부제목을 입력하십시오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000">
                <a:solidFill>
                  <a:srgbClr val="F05F5C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2020-01-16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bg>
      <p:bgPr>
        <a:solidFill>
          <a:srgbClr val="60C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>
                <a:solidFill>
                  <a:schemeClr val="bg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>
                <a:solidFill>
                  <a:schemeClr val="bg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1"/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2020-01-16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3716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8288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8288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•	마스터 텍스트 스타일 편집</a:t>
            </a: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18288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000">
                <a:solidFill>
                  <a:srgbClr val="F05F5C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2020-01-16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lang="ko-KR" altLang="en-US" sz="2400"/>
              <a:t> </a:t>
            </a:r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lang="ko-KR" altLang="en-US" sz="2400"/>
              <a:t>!</a:t>
            </a:r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lang="ko-KR" altLang="en-US" sz="2400"/>
              <a:t>"</a:t>
            </a:r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lang="ko-KR" altLang="en-US" sz="2400"/>
              <a:t>#</a:t>
            </a:r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3716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8288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F05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Administrator/AppData/Roaming/PolarisOffice/ETemp/7932_3698808/fImage2360107593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>
                <a:solidFill>
                  <a:schemeClr val="bg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bg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>
                <a:solidFill>
                  <a:schemeClr val="bg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2020-01-16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8288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•	마스터 텍스트 스타일 편집</a:t>
            </a: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18288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lang="ko-KR" altLang="en-US" sz="2400"/>
              <a:t> </a:t>
            </a:r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lang="ko-KR" altLang="en-US" sz="2400"/>
              <a:t>!</a:t>
            </a:r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8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lang="ko-KR" altLang="en-US" sz="2400"/>
              <a:t>"</a:t>
            </a:r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lang="ko-KR" altLang="en-US" sz="2400"/>
              <a:t>#</a:t>
            </a:r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000">
                <a:solidFill>
                  <a:srgbClr val="F05F5C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2020-01-16</a:t>
            </a:fld>
            <a:endParaRPr lang="ko-KR" altLang="en-US" sz="120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48463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48463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2020-01-16</a:t>
            </a:fld>
            <a:endParaRPr lang="ko-KR" altLang="en-US" sz="120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000">
                <a:solidFill>
                  <a:srgbClr val="F05F5C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000">
                <a:solidFill>
                  <a:srgbClr val="F05F5C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2020-01-16</a:t>
            </a:fld>
            <a:endParaRPr lang="ko-KR" altLang="en-US" sz="120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2020-01-16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5193665" cy="6858635"/>
          </a:xfrm>
          <a:prstGeom prst="rect">
            <a:avLst/>
          </a:prstGeom>
          <a:solidFill>
            <a:srgbClr val="60C9D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615940" y="987425"/>
            <a:ext cx="573976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bg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2020-01-16</a:t>
            </a:fld>
            <a:endParaRPr lang="ko-KR" altLang="en-US" sz="120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0" y="0"/>
            <a:ext cx="5193665" cy="6858635"/>
          </a:xfrm>
          <a:prstGeom prst="rect">
            <a:avLst/>
          </a:prstGeom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615305" y="987425"/>
            <a:ext cx="5740400" cy="4874260"/>
          </a:xfrm>
          <a:prstGeom prst="rect">
            <a:avLst/>
          </a:prstGeom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bg1"/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2020-01-16</a:t>
            </a:fld>
            <a:endParaRPr lang="ko-KR" altLang="en-US" sz="120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12192635" cy="36830"/>
          </a:xfrm>
          <a:prstGeom prst="rect">
            <a:avLst/>
          </a:prstGeom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05F5C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000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4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0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2020-01-16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000000"/>
                </a:solidFill>
                <a:latin typeface="Arial" charset="0"/>
              </a:rPr>
              <a:t>마스터 텍스트 스타일 편집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rgbClr val="000000"/>
                </a:solidFill>
                <a:latin typeface="Arial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rgbClr val="000000"/>
                </a:solidFill>
                <a:latin typeface="Arial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9" r:id="rId1"/>
    <p:sldLayoutId id="2147484260" r:id="rId2"/>
    <p:sldLayoutId id="2147484261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68" r:id="rId10"/>
    <p:sldLayoutId id="214748426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000000"/>
                </a:solidFill>
                <a:latin typeface="Arial" charset="0"/>
              </a:rPr>
              <a:t>마스터 텍스트 스타일 편집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rgbClr val="000000"/>
                </a:solidFill>
                <a:latin typeface="Arial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rgbClr val="000000"/>
                </a:solidFill>
                <a:latin typeface="Arial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2018-12-20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r>
              <a:rPr sz="2000">
                <a:solidFill>
                  <a:srgbClr val="000000"/>
                </a:solidFill>
                <a:latin typeface="Arial" charset="0"/>
              </a:rP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803275" y="-435610"/>
            <a:ext cx="614235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latin typeface="Calibri Light" charset="0"/>
                <a:ea typeface="Calibri Light" charset="0"/>
                <a:cs typeface="+mj-cs"/>
              </a:rPr>
              <a:t>화면 설계 </a:t>
            </a:r>
            <a:r>
              <a:rPr sz="1600" b="1">
                <a:latin typeface="Calibri Light" charset="0"/>
                <a:ea typeface="Calibri Light" charset="0"/>
                <a:cs typeface="+mj-cs"/>
              </a:rPr>
              <a:t>- buyer</a:t>
            </a:r>
            <a:endParaRPr lang="ko-KR" altLang="en-US" sz="5000" b="1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911225" y="3811905"/>
            <a:ext cx="6146165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dirty="0">
              <a:latin typeface="Calibri" charset="0"/>
              <a:ea typeface="Calibri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-49530" y="0"/>
            <a:ext cx="12306300" cy="1361440"/>
          </a:xfrm>
          <a:prstGeom prst="rect">
            <a:avLst/>
          </a:prstGeom>
          <a:solidFill>
            <a:srgbClr val="FCCC00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384810" y="132080"/>
            <a:ext cx="4236720" cy="9334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0215" rtl="1" eaLnBrk="1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2800" b="1" i="0">
                <a:solidFill>
                  <a:srgbClr val="000000"/>
                </a:solidFill>
                <a:latin typeface="맑은 고딕" charset="0"/>
                <a:ea typeface="굴림" charset="0"/>
              </a:rPr>
              <a:t>2.UI 설계</a:t>
            </a:r>
            <a:endParaRPr lang="ko-KR" altLang="en-US" sz="2800" b="1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465455" y="799465"/>
            <a:ext cx="5103495" cy="3060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5085" rIns="90170" bIns="45085" anchor="t">
            <a:spAutoFit/>
          </a:bodyPr>
          <a:lstStyle/>
          <a:p>
            <a:pPr marL="0" indent="0" algn="l" defTabSz="450215" rtl="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1400" b="1" i="0">
                <a:solidFill>
                  <a:srgbClr val="000000"/>
                </a:solidFill>
                <a:latin typeface="맑은 고딕" charset="0"/>
                <a:ea typeface="굴림" charset="0"/>
              </a:rPr>
              <a:t>상세설명</a:t>
            </a:r>
            <a:endParaRPr lang="ko-KR" altLang="en-US" sz="1400" b="1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964565" y="3808730"/>
            <a:ext cx="2403475" cy="6470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마우스를 올려놓으면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나타나는 hover event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70" y="1528445"/>
            <a:ext cx="5417185" cy="53346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36830"/>
            <a:ext cx="12306300" cy="1361440"/>
          </a:xfrm>
          <a:prstGeom prst="rect">
            <a:avLst/>
          </a:prstGeom>
          <a:solidFill>
            <a:srgbClr val="E80074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384810" y="107315"/>
            <a:ext cx="4236720" cy="9334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0215" rtl="1" eaLnBrk="1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2800" b="1" i="0">
                <a:solidFill>
                  <a:srgbClr val="000000"/>
                </a:solidFill>
                <a:latin typeface="맑은 고딕" charset="0"/>
                <a:ea typeface="굴림" charset="0"/>
              </a:rPr>
              <a:t>2.UI 설계</a:t>
            </a:r>
            <a:endParaRPr lang="ko-KR" altLang="en-US" sz="2800" b="1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465455" y="799465"/>
            <a:ext cx="5103495" cy="3060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5085" rIns="90170" bIns="45085" anchor="t">
            <a:spAutoFit/>
          </a:bodyPr>
          <a:lstStyle/>
          <a:p>
            <a:pPr marL="0" indent="0" algn="l" defTabSz="450215" rtl="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1400" b="1" i="0">
                <a:solidFill>
                  <a:srgbClr val="000000"/>
                </a:solidFill>
                <a:latin typeface="맑은 고딕" charset="0"/>
                <a:ea typeface="굴림" charset="0"/>
              </a:rPr>
              <a:t>상세설명</a:t>
            </a:r>
            <a:endParaRPr lang="ko-KR" altLang="en-US" sz="1400" b="1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964565" y="3808730"/>
            <a:ext cx="2317750" cy="92392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거래처 이름 클릭시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거래처의 상세정보가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출력된다.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45" y="1393825"/>
            <a:ext cx="5810885" cy="53587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2065" y="-296545"/>
            <a:ext cx="12305665" cy="324167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607820" y="1481455"/>
            <a:ext cx="4169410" cy="1008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5085" rIns="90170" bIns="45085" anchor="t">
            <a:spAutoFit/>
          </a:bodyPr>
          <a:lstStyle/>
          <a:p>
            <a:pPr marL="0" indent="0" algn="r" defTabSz="450215" rtl="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6000" b="1" i="0">
                <a:solidFill>
                  <a:srgbClr val="000000"/>
                </a:solidFill>
                <a:latin typeface="맑은 고딕" charset="0"/>
                <a:ea typeface="굴림" charset="0"/>
              </a:rPr>
              <a:t>Contents</a:t>
            </a:r>
            <a:endParaRPr lang="ko-KR" altLang="en-US" sz="6000" b="1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265545" y="1609725"/>
            <a:ext cx="3290570" cy="4286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70" tIns="45085" rIns="90170" bIns="45085" anchor="t">
            <a:spAutoFit/>
          </a:bodyPr>
          <a:lstStyle/>
          <a:p>
            <a:pPr marL="0" indent="0" algn="l" defTabSz="450215" rtl="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2200" b="1" i="0">
                <a:solidFill>
                  <a:srgbClr val="000000"/>
                </a:solidFill>
                <a:latin typeface="맑은 고딕" charset="0"/>
                <a:ea typeface="굴림" charset="0"/>
              </a:rPr>
              <a:t>1. UI 요구사항 확인하기 </a:t>
            </a:r>
            <a:endParaRPr lang="ko-KR" altLang="en-US" sz="2200" b="1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7278370" y="3319780"/>
            <a:ext cx="2092960" cy="427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70" tIns="45085" rIns="90170" bIns="45085" anchor="t">
            <a:spAutoFit/>
          </a:bodyPr>
          <a:lstStyle/>
          <a:p>
            <a:pPr marL="0" indent="0" algn="l" defTabSz="450215" rtl="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2200" b="1" i="0">
                <a:solidFill>
                  <a:srgbClr val="000000"/>
                </a:solidFill>
                <a:latin typeface="맑은 고딕" charset="0"/>
                <a:ea typeface="굴림" charset="0"/>
              </a:rPr>
              <a:t>2. UI 설계하기 </a:t>
            </a:r>
            <a:endParaRPr lang="ko-KR" altLang="en-US" sz="2200" b="1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7270750" y="2155190"/>
            <a:ext cx="2415540" cy="3676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70" tIns="45085" rIns="90170" bIns="45085" anchor="t">
            <a:spAutoFit/>
          </a:bodyPr>
          <a:lstStyle/>
          <a:p>
            <a:pPr marL="0" indent="0" algn="l" defTabSz="450215" rtl="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1800" b="0" i="0">
                <a:solidFill>
                  <a:srgbClr val="000000"/>
                </a:solidFill>
                <a:latin typeface="맑은 고딕" charset="0"/>
                <a:ea typeface="굴림" charset="0"/>
              </a:rPr>
              <a:t>1-1.UI 요구사항 확인</a:t>
            </a:r>
            <a:endParaRPr lang="ko-KR" altLang="en-US" sz="1800" b="0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583680" y="2589530"/>
            <a:ext cx="3102610" cy="3676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70" tIns="45085" rIns="90170" bIns="45085" anchor="t">
            <a:spAutoFit/>
          </a:bodyPr>
          <a:lstStyle/>
          <a:p>
            <a:pPr marL="0" indent="0" algn="l" defTabSz="450215" rtl="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1800" b="0" i="0">
                <a:solidFill>
                  <a:srgbClr val="000000"/>
                </a:solidFill>
                <a:latin typeface="맑은 고딕" charset="0"/>
                <a:ea typeface="굴림" charset="0"/>
              </a:rPr>
              <a:t>1-2.UI 프로토타입제작.검토</a:t>
            </a:r>
            <a:endParaRPr lang="ko-KR" altLang="en-US" sz="1800" b="0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7421245" y="3771265"/>
            <a:ext cx="1882140" cy="3676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70" tIns="45085" rIns="90170" bIns="45085" anchor="t">
            <a:spAutoFit/>
          </a:bodyPr>
          <a:lstStyle/>
          <a:p>
            <a:pPr marL="0" indent="0" algn="l" defTabSz="450215" rtl="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1800" b="0" i="0">
                <a:solidFill>
                  <a:srgbClr val="000000"/>
                </a:solidFill>
                <a:latin typeface="맑은 고딕" charset="0"/>
                <a:ea typeface="굴림" charset="0"/>
              </a:rPr>
              <a:t>2-1.UI 흐름설계</a:t>
            </a:r>
            <a:endParaRPr lang="ko-KR" altLang="en-US" sz="1800" b="0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7346950" y="4211955"/>
            <a:ext cx="1957705" cy="3676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70" tIns="45085" rIns="90170" bIns="45085" anchor="t">
            <a:spAutoFit/>
          </a:bodyPr>
          <a:lstStyle/>
          <a:p>
            <a:pPr marL="0" indent="0" algn="l" defTabSz="450215" rtl="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1800" b="0" i="0">
                <a:solidFill>
                  <a:srgbClr val="000000"/>
                </a:solidFill>
                <a:latin typeface="맑은 고딕" charset="0"/>
                <a:ea typeface="굴림" charset="0"/>
              </a:rPr>
              <a:t> 2-2.UI 상세설계</a:t>
            </a:r>
            <a:endParaRPr lang="ko-KR" altLang="en-US" sz="1800" b="0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2065" y="-296545"/>
            <a:ext cx="12306300" cy="3242310"/>
          </a:xfrm>
          <a:prstGeom prst="rect">
            <a:avLst/>
          </a:prstGeom>
          <a:solidFill>
            <a:srgbClr val="009297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34340" y="255905"/>
            <a:ext cx="4236720" cy="9334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0215" rtl="1" eaLnBrk="1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2800" b="1" i="0">
                <a:solidFill>
                  <a:srgbClr val="000000"/>
                </a:solidFill>
                <a:latin typeface="맑은 고딕" charset="0"/>
                <a:ea typeface="굴림" charset="0"/>
              </a:rPr>
              <a:t>1.UI요구사항 확인하기</a:t>
            </a:r>
            <a:endParaRPr lang="ko-KR" altLang="en-US" sz="2800" b="1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477520" y="885825"/>
            <a:ext cx="510349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5085" rIns="90170" bIns="45085" anchor="t">
            <a:spAutoFit/>
          </a:bodyPr>
          <a:lstStyle/>
          <a:p>
            <a:pPr marL="0" indent="0" algn="l" defTabSz="450215" rtl="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1400" b="1" i="0">
                <a:solidFill>
                  <a:srgbClr val="000000"/>
                </a:solidFill>
                <a:latin typeface="맑은 고딕" charset="0"/>
                <a:ea typeface="굴림" charset="0"/>
              </a:rPr>
              <a:t>요구사항 확인 </a:t>
            </a:r>
            <a:endParaRPr lang="ko-KR" altLang="en-US" sz="1400" b="1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311275" y="1373505"/>
          <a:ext cx="9664700" cy="47205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53590"/>
                <a:gridCol w="7611110"/>
              </a:tblGrid>
              <a:tr h="23298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26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UI 요소</a:t>
                      </a:r>
                      <a:endParaRPr lang="ko-KR" altLang="en-US" sz="26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defTabSz="450215" eaLnBrk="0" latinLnBrk="1" hangingPunct="0">
                        <a:tabLst>
                          <a:tab pos="0" algn="l"/>
                          <a:tab pos="448310" algn="l"/>
                          <a:tab pos="898525" algn="l"/>
                          <a:tab pos="1348740" algn="l"/>
                          <a:tab pos="1798320" algn="l"/>
                          <a:tab pos="2248535" algn="l"/>
                          <a:tab pos="2698750" algn="l"/>
                          <a:tab pos="3148965" algn="l"/>
                          <a:tab pos="3598545" algn="l"/>
                          <a:tab pos="4048760" algn="l"/>
                          <a:tab pos="4498975" algn="l"/>
                          <a:tab pos="4949190" algn="l"/>
                          <a:tab pos="5398770" algn="l"/>
                          <a:tab pos="5848985" algn="l"/>
                          <a:tab pos="6299200" algn="l"/>
                          <a:tab pos="6748780" algn="l"/>
                          <a:tab pos="7198995" algn="l"/>
                          <a:tab pos="7649210" algn="l"/>
                          <a:tab pos="8099425" algn="l"/>
                          <a:tab pos="8549005" algn="l"/>
                          <a:tab pos="8999220" algn="l"/>
                        </a:tabLst>
                      </a:pPr>
                      <a:r>
                        <a:rPr sz="1400" b="1" i="0" kern="1200">
                          <a:solidFill>
                            <a:schemeClr val="accent1">
                              <a:lumMod val="75000"/>
                              <a:lumOff val="0"/>
                            </a:schemeClr>
                          </a:solidFill>
                          <a:latin typeface="한겨레결체" charset="0"/>
                          <a:ea typeface="한겨레결체" charset="0"/>
                        </a:rPr>
                        <a:t>div( id=“box” ) : table요소를 감싸는 div</a:t>
                      </a:r>
                      <a:endParaRPr lang="ko-KR" altLang="en-US" sz="1400" b="1" i="0" kern="1200">
                        <a:solidFill>
                          <a:schemeClr val="accent1">
                            <a:lumMod val="75000"/>
                            <a:lumOff val="0"/>
                          </a:schemeClr>
                        </a:solidFill>
                        <a:latin typeface="한겨레결체" charset="0"/>
                        <a:ea typeface="한겨레결체" charset="0"/>
                      </a:endParaRPr>
                    </a:p>
                    <a:p>
                      <a:pPr marL="0" indent="0" algn="l" defTabSz="450215" eaLnBrk="1" latinLnBrk="1" hangingPunct="1">
                        <a:tabLst>
                          <a:tab pos="0" algn="l"/>
                          <a:tab pos="448310" algn="l"/>
                          <a:tab pos="898525" algn="l"/>
                          <a:tab pos="1348740" algn="l"/>
                          <a:tab pos="1798320" algn="l"/>
                          <a:tab pos="2248535" algn="l"/>
                          <a:tab pos="2698750" algn="l"/>
                          <a:tab pos="3148965" algn="l"/>
                          <a:tab pos="3598545" algn="l"/>
                          <a:tab pos="4048760" algn="l"/>
                          <a:tab pos="4498975" algn="l"/>
                          <a:tab pos="4949190" algn="l"/>
                          <a:tab pos="5398770" algn="l"/>
                          <a:tab pos="5848985" algn="l"/>
                          <a:tab pos="6299200" algn="l"/>
                          <a:tab pos="6748780" algn="l"/>
                          <a:tab pos="7198995" algn="l"/>
                          <a:tab pos="7649210" algn="l"/>
                          <a:tab pos="8099425" algn="l"/>
                          <a:tab pos="8549005" algn="l"/>
                          <a:tab pos="8999220" algn="l"/>
                        </a:tabLst>
                      </a:pPr>
                      <a:r>
                        <a:rPr sz="1400" b="1" i="0" kern="1200">
                          <a:solidFill>
                            <a:schemeClr val="accent1">
                              <a:lumMod val="75000"/>
                              <a:lumOff val="0"/>
                            </a:schemeClr>
                          </a:solidFill>
                          <a:latin typeface="한겨레결체" charset="0"/>
                          <a:ea typeface="한겨레결체" charset="0"/>
                        </a:rPr>
                        <a:t>&lt;table border=“1 class=“table table-striped”&gt; : 거래처이름과, 거래처 상세가 출력될 테이블 </a:t>
                      </a:r>
                      <a:endParaRPr lang="ko-KR" altLang="en-US" sz="1400" b="1" i="0" kern="1200">
                        <a:solidFill>
                          <a:schemeClr val="accent1">
                            <a:lumMod val="75000"/>
                            <a:lumOff val="0"/>
                          </a:schemeClr>
                        </a:solidFill>
                        <a:latin typeface="한겨레결체" charset="0"/>
                        <a:ea typeface="한겨레결체" charset="0"/>
                      </a:endParaRPr>
                    </a:p>
                    <a:p>
                      <a:pPr marL="0" indent="0" algn="l" defTabSz="450215" eaLnBrk="1" latinLnBrk="1" hangingPunct="1">
                        <a:tabLst>
                          <a:tab pos="0" algn="l"/>
                          <a:tab pos="448310" algn="l"/>
                          <a:tab pos="898525" algn="l"/>
                          <a:tab pos="1348740" algn="l"/>
                          <a:tab pos="1798320" algn="l"/>
                          <a:tab pos="2248535" algn="l"/>
                          <a:tab pos="2698750" algn="l"/>
                          <a:tab pos="3148965" algn="l"/>
                          <a:tab pos="3598545" algn="l"/>
                          <a:tab pos="4048760" algn="l"/>
                          <a:tab pos="4498975" algn="l"/>
                          <a:tab pos="4949190" algn="l"/>
                          <a:tab pos="5398770" algn="l"/>
                          <a:tab pos="5848985" algn="l"/>
                          <a:tab pos="6299200" algn="l"/>
                          <a:tab pos="6748780" algn="l"/>
                          <a:tab pos="7198995" algn="l"/>
                          <a:tab pos="7649210" algn="l"/>
                          <a:tab pos="8099425" algn="l"/>
                          <a:tab pos="8549005" algn="l"/>
                          <a:tab pos="8999220" algn="l"/>
                        </a:tabLst>
                      </a:pPr>
                      <a:r>
                        <a:rPr sz="1400" b="1" i="0" kern="1200">
                          <a:solidFill>
                            <a:schemeClr val="accent1">
                              <a:lumMod val="75000"/>
                              <a:lumOff val="0"/>
                            </a:schemeClr>
                          </a:solidFill>
                          <a:latin typeface="한겨레결체" charset="0"/>
                          <a:ea typeface="한겨레결체" charset="0"/>
                        </a:rPr>
                        <a:t>&lt;td id=names&gt; : 거래처 이름이 p태그로 출력되는 td</a:t>
                      </a:r>
                      <a:endParaRPr lang="ko-KR" altLang="en-US" sz="1400" b="1" i="0" kern="1200">
                        <a:solidFill>
                          <a:schemeClr val="accent1">
                            <a:lumMod val="75000"/>
                            <a:lumOff val="0"/>
                          </a:schemeClr>
                        </a:solidFill>
                        <a:latin typeface="한겨레결체" charset="0"/>
                        <a:ea typeface="한겨레결체" charset="0"/>
                      </a:endParaRPr>
                    </a:p>
                    <a:p>
                      <a:pPr marL="0" indent="0" algn="l" defTabSz="450215" eaLnBrk="1" latinLnBrk="1" hangingPunct="1">
                        <a:tabLst>
                          <a:tab pos="0" algn="l"/>
                          <a:tab pos="448310" algn="l"/>
                          <a:tab pos="898525" algn="l"/>
                          <a:tab pos="1348740" algn="l"/>
                          <a:tab pos="1798320" algn="l"/>
                          <a:tab pos="2248535" algn="l"/>
                          <a:tab pos="2698750" algn="l"/>
                          <a:tab pos="3148965" algn="l"/>
                          <a:tab pos="3598545" algn="l"/>
                          <a:tab pos="4048760" algn="l"/>
                          <a:tab pos="4498975" algn="l"/>
                          <a:tab pos="4949190" algn="l"/>
                          <a:tab pos="5398770" algn="l"/>
                          <a:tab pos="5848985" algn="l"/>
                          <a:tab pos="6299200" algn="l"/>
                          <a:tab pos="6748780" algn="l"/>
                          <a:tab pos="7198995" algn="l"/>
                          <a:tab pos="7649210" algn="l"/>
                          <a:tab pos="8099425" algn="l"/>
                          <a:tab pos="8549005" algn="l"/>
                          <a:tab pos="8999220" algn="l"/>
                        </a:tabLst>
                      </a:pPr>
                      <a:r>
                        <a:rPr sz="1400" b="1" i="0" kern="1200">
                          <a:solidFill>
                            <a:schemeClr val="accent1">
                              <a:lumMod val="75000"/>
                              <a:lumOff val="0"/>
                            </a:schemeClr>
                          </a:solidFill>
                          <a:latin typeface="한겨레결체" charset="0"/>
                          <a:ea typeface="한겨레결체" charset="0"/>
                        </a:rPr>
                        <a:t>&lt;td id=detail&gt; : 거래처 이름을 클릭하면 상세정보가 출력될 td</a:t>
                      </a:r>
                      <a:endParaRPr lang="ko-KR" altLang="en-US" sz="1400" b="1" i="0" kern="1200">
                        <a:solidFill>
                          <a:schemeClr val="accent1">
                            <a:lumMod val="75000"/>
                            <a:lumOff val="0"/>
                          </a:schemeClr>
                        </a:solidFill>
                        <a:latin typeface="한겨레결체" charset="0"/>
                        <a:ea typeface="한겨레결체" charset="0"/>
                      </a:endParaRPr>
                    </a:p>
                  </a:txBody>
                  <a:tcPr marL="90170" marR="90170" marT="46990" marB="46990" anchor="ctr"/>
                </a:tc>
              </a:tr>
              <a:tr h="2390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2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요구사항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defTabSz="450215" eaLnBrk="1" latinLnBrk="1" hangingPunct="1">
                        <a:tabLst>
                          <a:tab pos="0" algn="l"/>
                          <a:tab pos="448310" algn="l"/>
                          <a:tab pos="898525" algn="l"/>
                          <a:tab pos="1348740" algn="l"/>
                          <a:tab pos="1798320" algn="l"/>
                          <a:tab pos="2248535" algn="l"/>
                          <a:tab pos="2698750" algn="l"/>
                          <a:tab pos="3148965" algn="l"/>
                          <a:tab pos="3598545" algn="l"/>
                          <a:tab pos="4048760" algn="l"/>
                          <a:tab pos="4498975" algn="l"/>
                          <a:tab pos="4949190" algn="l"/>
                          <a:tab pos="5398770" algn="l"/>
                          <a:tab pos="5848985" algn="l"/>
                          <a:tab pos="6299200" algn="l"/>
                          <a:tab pos="6748780" algn="l"/>
                          <a:tab pos="7198995" algn="l"/>
                          <a:tab pos="7649210" algn="l"/>
                          <a:tab pos="8099425" algn="l"/>
                          <a:tab pos="8549005" algn="l"/>
                          <a:tab pos="8999220" algn="l"/>
                        </a:tabLst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한겨레결체" charset="0"/>
                          <a:ea typeface="한겨레결체" charset="0"/>
                        </a:rPr>
                        <a:t>화면실행시 id=거래처코드, text=거래처명 속성을 가지는 p태그 자동생성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한겨레결체" charset="0"/>
                        <a:ea typeface="한겨레결체" charset="0"/>
                      </a:endParaRPr>
                    </a:p>
                    <a:p>
                      <a:pPr marL="0" indent="0" algn="l" defTabSz="450215" eaLnBrk="1" latinLnBrk="1" hangingPunct="1">
                        <a:tabLst>
                          <a:tab pos="0" algn="l"/>
                          <a:tab pos="448310" algn="l"/>
                          <a:tab pos="898525" algn="l"/>
                          <a:tab pos="1348740" algn="l"/>
                          <a:tab pos="1798320" algn="l"/>
                          <a:tab pos="2248535" algn="l"/>
                          <a:tab pos="2698750" algn="l"/>
                          <a:tab pos="3148965" algn="l"/>
                          <a:tab pos="3598545" algn="l"/>
                          <a:tab pos="4048760" algn="l"/>
                          <a:tab pos="4498975" algn="l"/>
                          <a:tab pos="4949190" algn="l"/>
                          <a:tab pos="5398770" algn="l"/>
                          <a:tab pos="5848985" algn="l"/>
                          <a:tab pos="6299200" algn="l"/>
                          <a:tab pos="6748780" algn="l"/>
                          <a:tab pos="7198995" algn="l"/>
                          <a:tab pos="7649210" algn="l"/>
                          <a:tab pos="8099425" algn="l"/>
                          <a:tab pos="8549005" algn="l"/>
                          <a:tab pos="8999220" algn="l"/>
                        </a:tabLst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한겨레결체" charset="0"/>
                          <a:ea typeface="한겨레결체" charset="0"/>
                        </a:rPr>
                        <a:t>거래처 이름을 클릭시 해당 id값의 상세정보를 가져오는 table 생성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한겨레결체" charset="0"/>
                        <a:ea typeface="한겨레결체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2065" y="-296545"/>
            <a:ext cx="12305665" cy="3241675"/>
          </a:xfrm>
          <a:prstGeom prst="rect">
            <a:avLst/>
          </a:prstGeom>
          <a:solidFill>
            <a:srgbClr val="E80074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434340" y="255905"/>
            <a:ext cx="4236720" cy="9334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0215" rtl="1" eaLnBrk="1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2800" b="1" i="0">
                <a:solidFill>
                  <a:srgbClr val="000000"/>
                </a:solidFill>
                <a:latin typeface="맑은 고딕" charset="0"/>
                <a:ea typeface="굴림" charset="0"/>
              </a:rPr>
              <a:t>1.UI요구사항 확인하기</a:t>
            </a:r>
            <a:endParaRPr lang="ko-KR" altLang="en-US" sz="2800" b="1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2090420" y="4471670"/>
            <a:ext cx="1363345" cy="427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5085" rIns="90170" bIns="45085" anchor="t">
            <a:spAutoFit/>
          </a:bodyPr>
          <a:lstStyle/>
          <a:p>
            <a:pPr marL="0" indent="0" algn="ctr" defTabSz="450215" rtl="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2200" b="1" i="0">
                <a:solidFill>
                  <a:srgbClr val="FFFFFF"/>
                </a:solidFill>
                <a:latin typeface="맑은 고딕" charset="0"/>
                <a:ea typeface="굴림" charset="0"/>
              </a:rPr>
              <a:t>제약사항</a:t>
            </a:r>
            <a:endParaRPr lang="ko-KR" altLang="en-US" sz="2200" b="1" i="0">
              <a:solidFill>
                <a:srgbClr val="FFFFFF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77520" y="885825"/>
            <a:ext cx="510349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5085" rIns="90170" bIns="45085" anchor="t">
            <a:spAutoFit/>
          </a:bodyPr>
          <a:lstStyle/>
          <a:p>
            <a:pPr marL="0" indent="0" algn="l" defTabSz="450215" rtl="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1400" b="1" i="0">
                <a:solidFill>
                  <a:srgbClr val="000000"/>
                </a:solidFill>
                <a:latin typeface="맑은 고딕" charset="0"/>
                <a:ea typeface="굴림" charset="0"/>
              </a:rPr>
              <a:t>요구사항 확인 </a:t>
            </a:r>
            <a:endParaRPr lang="ko-KR" altLang="en-US" sz="1400" b="1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11275" y="1336040"/>
          <a:ext cx="9664700" cy="4994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90"/>
                <a:gridCol w="7611110"/>
              </a:tblGrid>
              <a:tr h="34340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26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이벤트 내용</a:t>
                      </a:r>
                      <a:endParaRPr lang="ko-KR" altLang="en-US" sz="26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defTabSz="450215" eaLnBrk="1" latinLnBrk="1" hangingPunct="1">
                        <a:tabLst>
                          <a:tab pos="0" algn="l"/>
                          <a:tab pos="448310" algn="l"/>
                          <a:tab pos="898525" algn="l"/>
                          <a:tab pos="1348740" algn="l"/>
                          <a:tab pos="1798320" algn="l"/>
                          <a:tab pos="2248535" algn="l"/>
                          <a:tab pos="2698750" algn="l"/>
                          <a:tab pos="3148965" algn="l"/>
                          <a:tab pos="3598545" algn="l"/>
                          <a:tab pos="4048760" algn="l"/>
                          <a:tab pos="4498975" algn="l"/>
                          <a:tab pos="4949190" algn="l"/>
                          <a:tab pos="5398770" algn="l"/>
                          <a:tab pos="5848985" algn="l"/>
                          <a:tab pos="6299200" algn="l"/>
                          <a:tab pos="6748780" algn="l"/>
                          <a:tab pos="7198995" algn="l"/>
                          <a:tab pos="7649210" algn="l"/>
                          <a:tab pos="8099425" algn="l"/>
                          <a:tab pos="8549005" algn="l"/>
                          <a:tab pos="8999220" algn="l"/>
                        </a:tabLst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한겨레결체" charset="0"/>
                          <a:ea typeface="한겨레결체" charset="0"/>
                        </a:rPr>
                        <a:t>p태그에 마우스 hover를 이용하여  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한겨레결체" charset="0"/>
                        <a:ea typeface="한겨레결체" charset="0"/>
                      </a:endParaRPr>
                    </a:p>
                    <a:p>
                      <a:pPr marL="0" indent="0" algn="l" defTabSz="450215" eaLnBrk="1" latinLnBrk="1" hangingPunct="1">
                        <a:tabLst>
                          <a:tab pos="0" algn="l"/>
                          <a:tab pos="448310" algn="l"/>
                          <a:tab pos="898525" algn="l"/>
                          <a:tab pos="1348740" algn="l"/>
                          <a:tab pos="1798320" algn="l"/>
                          <a:tab pos="2248535" algn="l"/>
                          <a:tab pos="2698750" algn="l"/>
                          <a:tab pos="3148965" algn="l"/>
                          <a:tab pos="3598545" algn="l"/>
                          <a:tab pos="4048760" algn="l"/>
                          <a:tab pos="4498975" algn="l"/>
                          <a:tab pos="4949190" algn="l"/>
                          <a:tab pos="5398770" algn="l"/>
                          <a:tab pos="5848985" algn="l"/>
                          <a:tab pos="6299200" algn="l"/>
                          <a:tab pos="6748780" algn="l"/>
                          <a:tab pos="7198995" algn="l"/>
                          <a:tab pos="7649210" algn="l"/>
                          <a:tab pos="8099425" algn="l"/>
                          <a:tab pos="8549005" algn="l"/>
                          <a:tab pos="8999220" algn="l"/>
                        </a:tabLst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한겨레결체" charset="0"/>
                          <a:ea typeface="한겨레결체" charset="0"/>
                        </a:rPr>
                        <a:t>마우스를 거래처 이름에 올리면 배경색이 lightgreen으로 바뀐다.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한겨레결체" charset="0"/>
                        <a:ea typeface="한겨레결체" charset="0"/>
                      </a:endParaRPr>
                    </a:p>
                    <a:p>
                      <a:pPr marL="0" indent="0" algn="l" defTabSz="450215" eaLnBrk="1" latinLnBrk="1" hangingPunct="1">
                        <a:tabLst>
                          <a:tab pos="0" algn="l"/>
                          <a:tab pos="448310" algn="l"/>
                          <a:tab pos="898525" algn="l"/>
                          <a:tab pos="1348740" algn="l"/>
                          <a:tab pos="1798320" algn="l"/>
                          <a:tab pos="2248535" algn="l"/>
                          <a:tab pos="2698750" algn="l"/>
                          <a:tab pos="3148965" algn="l"/>
                          <a:tab pos="3598545" algn="l"/>
                          <a:tab pos="4048760" algn="l"/>
                          <a:tab pos="4498975" algn="l"/>
                          <a:tab pos="4949190" algn="l"/>
                          <a:tab pos="5398770" algn="l"/>
                          <a:tab pos="5848985" algn="l"/>
                          <a:tab pos="6299200" algn="l"/>
                          <a:tab pos="6748780" algn="l"/>
                          <a:tab pos="7198995" algn="l"/>
                          <a:tab pos="7649210" algn="l"/>
                          <a:tab pos="8099425" algn="l"/>
                          <a:tab pos="8549005" algn="l"/>
                          <a:tab pos="8999220" algn="l"/>
                        </a:tabLst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한겨레결체" charset="0"/>
                          <a:ea typeface="한겨레결체" charset="0"/>
                        </a:rPr>
                        <a:t>마우스를 내리면 원래 배경으로 돌아옴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한겨레결체" charset="0"/>
                        <a:ea typeface="한겨레결체" charset="0"/>
                      </a:endParaRPr>
                    </a:p>
                    <a:p>
                      <a:pPr marL="0" indent="0" algn="l" defTabSz="450215" eaLnBrk="1" latinLnBrk="1" hangingPunct="1">
                        <a:tabLst>
                          <a:tab pos="0" algn="l"/>
                          <a:tab pos="448310" algn="l"/>
                          <a:tab pos="898525" algn="l"/>
                          <a:tab pos="1348740" algn="l"/>
                          <a:tab pos="1798320" algn="l"/>
                          <a:tab pos="2248535" algn="l"/>
                          <a:tab pos="2698750" algn="l"/>
                          <a:tab pos="3148965" algn="l"/>
                          <a:tab pos="3598545" algn="l"/>
                          <a:tab pos="4048760" algn="l"/>
                          <a:tab pos="4498975" algn="l"/>
                          <a:tab pos="4949190" algn="l"/>
                          <a:tab pos="5398770" algn="l"/>
                          <a:tab pos="5848985" algn="l"/>
                          <a:tab pos="6299200" algn="l"/>
                          <a:tab pos="6748780" algn="l"/>
                          <a:tab pos="7198995" algn="l"/>
                          <a:tab pos="7649210" algn="l"/>
                          <a:tab pos="8099425" algn="l"/>
                          <a:tab pos="8549005" algn="l"/>
                          <a:tab pos="8999220" algn="l"/>
                        </a:tabLst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한겨레결체" charset="0"/>
                        <a:ea typeface="한겨레결체" charset="0"/>
                      </a:endParaRPr>
                    </a:p>
                    <a:p>
                      <a:pPr marL="0" indent="0" algn="l" defTabSz="450215" eaLnBrk="1" latinLnBrk="1" hangingPunct="1">
                        <a:tabLst>
                          <a:tab pos="0" algn="l"/>
                          <a:tab pos="448310" algn="l"/>
                          <a:tab pos="898525" algn="l"/>
                          <a:tab pos="1348740" algn="l"/>
                          <a:tab pos="1798320" algn="l"/>
                          <a:tab pos="2248535" algn="l"/>
                          <a:tab pos="2698750" algn="l"/>
                          <a:tab pos="3148965" algn="l"/>
                          <a:tab pos="3598545" algn="l"/>
                          <a:tab pos="4048760" algn="l"/>
                          <a:tab pos="4498975" algn="l"/>
                          <a:tab pos="4949190" algn="l"/>
                          <a:tab pos="5398770" algn="l"/>
                          <a:tab pos="5848985" algn="l"/>
                          <a:tab pos="6299200" algn="l"/>
                          <a:tab pos="6748780" algn="l"/>
                          <a:tab pos="7198995" algn="l"/>
                          <a:tab pos="7649210" algn="l"/>
                          <a:tab pos="8099425" algn="l"/>
                          <a:tab pos="8549005" algn="l"/>
                          <a:tab pos="8999220" algn="l"/>
                        </a:tabLst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한겨레결체" charset="0"/>
                          <a:ea typeface="한겨레결체" charset="0"/>
                        </a:rPr>
                        <a:t>p에 click메서드를 사용하여 거래처를 클릭하면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한겨레결체" charset="0"/>
                        <a:ea typeface="한겨레결체" charset="0"/>
                      </a:endParaRPr>
                    </a:p>
                    <a:p>
                      <a:pPr marL="0" indent="0" algn="l" defTabSz="450215" eaLnBrk="1" latinLnBrk="1" hangingPunct="1">
                        <a:tabLst>
                          <a:tab pos="0" algn="l"/>
                          <a:tab pos="448310" algn="l"/>
                          <a:tab pos="898525" algn="l"/>
                          <a:tab pos="1348740" algn="l"/>
                          <a:tab pos="1798320" algn="l"/>
                          <a:tab pos="2248535" algn="l"/>
                          <a:tab pos="2698750" algn="l"/>
                          <a:tab pos="3148965" algn="l"/>
                          <a:tab pos="3598545" algn="l"/>
                          <a:tab pos="4048760" algn="l"/>
                          <a:tab pos="4498975" algn="l"/>
                          <a:tab pos="4949190" algn="l"/>
                          <a:tab pos="5398770" algn="l"/>
                          <a:tab pos="5848985" algn="l"/>
                          <a:tab pos="6299200" algn="l"/>
                          <a:tab pos="6748780" algn="l"/>
                          <a:tab pos="7198995" algn="l"/>
                          <a:tab pos="7649210" algn="l"/>
                          <a:tab pos="8099425" algn="l"/>
                          <a:tab pos="8549005" algn="l"/>
                          <a:tab pos="8999220" algn="l"/>
                        </a:tabLst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한겨레결체" charset="0"/>
                          <a:ea typeface="한겨레결체" charset="0"/>
                        </a:rPr>
                        <a:t>거래처 상세정보가 ajax를 통하여 거래처상세정보 아래 td에  해당 거래처 정보의 상세정보가 buyerVO 형식에 맞춰 정보를 띄워준다.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한겨레결체" charset="0"/>
                        <a:ea typeface="한겨레결체" charset="0"/>
                      </a:endParaRPr>
                    </a:p>
                    <a:p>
                      <a:pPr marL="0" indent="0" algn="l" defTabSz="450215" eaLnBrk="1" latinLnBrk="1" hangingPunct="1">
                        <a:tabLst>
                          <a:tab pos="0" algn="l"/>
                          <a:tab pos="448310" algn="l"/>
                          <a:tab pos="898525" algn="l"/>
                          <a:tab pos="1348740" algn="l"/>
                          <a:tab pos="1798320" algn="l"/>
                          <a:tab pos="2248535" algn="l"/>
                          <a:tab pos="2698750" algn="l"/>
                          <a:tab pos="3148965" algn="l"/>
                          <a:tab pos="3598545" algn="l"/>
                          <a:tab pos="4048760" algn="l"/>
                          <a:tab pos="4498975" algn="l"/>
                          <a:tab pos="4949190" algn="l"/>
                          <a:tab pos="5398770" algn="l"/>
                          <a:tab pos="5848985" algn="l"/>
                          <a:tab pos="6299200" algn="l"/>
                          <a:tab pos="6748780" algn="l"/>
                          <a:tab pos="7198995" algn="l"/>
                          <a:tab pos="7649210" algn="l"/>
                          <a:tab pos="8099425" algn="l"/>
                          <a:tab pos="8549005" algn="l"/>
                          <a:tab pos="8999220" algn="l"/>
                        </a:tabLst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한겨레결체" charset="0"/>
                        <a:ea typeface="한겨레결체" charset="0"/>
                      </a:endParaRPr>
                    </a:p>
                  </a:txBody>
                  <a:tcPr marL="90170" marR="90170" marT="46990" marB="46990" anchor="ctr"/>
                </a:tc>
              </a:tr>
              <a:tr h="15601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2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제약사항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한겨레결체" charset="0"/>
                          <a:ea typeface="한겨레결체" charset="0"/>
                        </a:rPr>
                        <a:t> 다른 buyer_name 선택시 이전 buyer_detaild은 사라져야한다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890270" y="630555"/>
            <a:ext cx="10536555" cy="544258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1088390" y="729615"/>
            <a:ext cx="99441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div: box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1471295" y="1224280"/>
            <a:ext cx="9584690" cy="4576445"/>
          </a:xfrm>
          <a:prstGeom prst="rect">
            <a:avLst/>
          </a:prstGeom>
          <a:solidFill>
            <a:srgbClr val="FCCC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6219825" y="1063625"/>
            <a:ext cx="4838700" cy="3403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Table border=”1” class=”table” table-striped”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767840" y="2041525"/>
            <a:ext cx="4490085" cy="336423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&lt;p&gt;&lt;/p&gt;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&lt;p&gt;&lt;/p&gt;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&lt;p&gt;&lt;/p&gt;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&lt;p&gt;&lt;/p&gt;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&lt;p&gt;&lt;/p&gt;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&lt;p&gt;&lt;/p&gt;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...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256655" y="2041525"/>
            <a:ext cx="4687570" cy="3364230"/>
          </a:xfrm>
          <a:prstGeom prst="rect">
            <a:avLst/>
          </a:prstGeom>
          <a:solidFill>
            <a:srgbClr val="0611F2"/>
          </a:solidFill>
          <a:ln w="127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5" idx="1"/>
            <a:endCxn id="4" idx="2"/>
          </p:cNvCxnSpPr>
          <p:nvPr/>
        </p:nvCxnSpPr>
        <p:spPr>
          <a:xfrm>
            <a:off x="6219825" y="1233170"/>
            <a:ext cx="44450" cy="456755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>
            <a:spLocks/>
          </p:cNvSpPr>
          <p:nvPr/>
        </p:nvSpPr>
        <p:spPr>
          <a:xfrm>
            <a:off x="3016885" y="1558290"/>
            <a:ext cx="23050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3166110" y="1397635"/>
            <a:ext cx="1403985" cy="462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거래처 이름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7580630" y="1397635"/>
            <a:ext cx="2421255" cy="46291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거래처 상세정보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1965960" y="5057775"/>
            <a:ext cx="31940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>
                <a:solidFill>
                  <a:schemeClr val="bg1"/>
                </a:solidFill>
                <a:latin typeface="맑은 고딕" charset="0"/>
                <a:ea typeface="Franklin Gothic Medium" charset="0"/>
              </a:rPr>
              <a:t>Td(id=</a:t>
            </a:r>
            <a:r>
              <a:rPr sz="1800" b="0" i="0">
                <a:solidFill>
                  <a:schemeClr val="bg1"/>
                </a:solidFill>
                <a:latin typeface="맑은 고딕" charset="0"/>
                <a:ea typeface="HY견고딕" charset="0"/>
              </a:rPr>
              <a:t>“</a:t>
            </a:r>
            <a:r>
              <a:rPr sz="1800" b="0" i="0">
                <a:solidFill>
                  <a:schemeClr val="bg1"/>
                </a:solidFill>
                <a:latin typeface="맑은 고딕" charset="0"/>
                <a:ea typeface="Franklin Gothic Medium" charset="0"/>
              </a:rPr>
              <a:t>names</a:t>
            </a:r>
            <a:r>
              <a:rPr sz="1800" b="0" i="0">
                <a:solidFill>
                  <a:schemeClr val="bg1"/>
                </a:solidFill>
                <a:latin typeface="맑은 고딕" charset="0"/>
                <a:ea typeface="HY견고딕" charset="0"/>
              </a:rPr>
              <a:t>”</a:t>
            </a:r>
            <a:r>
              <a:rPr sz="1800" b="0" i="0">
                <a:solidFill>
                  <a:schemeClr val="bg1"/>
                </a:solidFill>
                <a:latin typeface="맑은 고딕" charset="0"/>
                <a:ea typeface="Franklin Gothic Medium" charset="0"/>
              </a:rPr>
              <a:t>)</a:t>
            </a:r>
            <a:endParaRPr lang="ko-KR" altLang="en-US" sz="1800" b="0" i="0">
              <a:solidFill>
                <a:schemeClr val="bg1"/>
              </a:solidFill>
              <a:latin typeface="맑은 고딕" charset="0"/>
              <a:ea typeface="Franklin Gothic Medium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4772660" y="-943610"/>
            <a:ext cx="3602355" cy="2684780"/>
          </a:xfrm>
          <a:prstGeom prst="wedgeEllipseCallou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페이지를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불러올때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에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있는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buyer의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가져와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p태그</a:t>
            </a:r>
            <a:r>
              <a:rPr lang="ko-KR" altLang="en-US" sz="18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</a:t>
            </a:r>
            <a:r>
              <a:rPr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출력해준다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p태그의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id</a:t>
            </a:r>
            <a:r>
              <a:rPr sz="18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</a:t>
            </a: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는</a:t>
            </a:r>
            <a:r>
              <a:rPr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buyer의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id가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text부분에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name이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들어간다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890270" y="630555"/>
            <a:ext cx="10535920" cy="544195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1088390" y="729615"/>
            <a:ext cx="9937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div: box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1471295" y="1224280"/>
            <a:ext cx="9584055" cy="4575810"/>
          </a:xfrm>
          <a:prstGeom prst="rect">
            <a:avLst/>
          </a:prstGeom>
          <a:solidFill>
            <a:srgbClr val="FCCC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767840" y="2041525"/>
            <a:ext cx="4489450" cy="3363595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삼보컴퓨터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현주컴퓨터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대우전자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삼성전자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대현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...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256655" y="2041525"/>
            <a:ext cx="4686935" cy="3363595"/>
          </a:xfrm>
          <a:prstGeom prst="rect">
            <a:avLst/>
          </a:prstGeom>
          <a:solidFill>
            <a:srgbClr val="0611F2"/>
          </a:solidFill>
          <a:ln w="127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endCxn id="4" idx="2"/>
          </p:cNvCxnSpPr>
          <p:nvPr/>
        </p:nvCxnSpPr>
        <p:spPr>
          <a:xfrm>
            <a:off x="6219825" y="1233544"/>
            <a:ext cx="43498" cy="4566546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1755775" y="2201545"/>
            <a:ext cx="4464685" cy="457835"/>
          </a:xfrm>
          <a:prstGeom prst="rect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삼성컴퓨터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3016885" y="1558290"/>
            <a:ext cx="22987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3166110" y="1397635"/>
            <a:ext cx="140335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거래처 이름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7580630" y="1397635"/>
            <a:ext cx="2420620" cy="46228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거래처 상세정보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1965960" y="5057775"/>
            <a:ext cx="31877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>
                <a:solidFill>
                  <a:schemeClr val="bg1"/>
                </a:solidFill>
                <a:latin typeface="맑은 고딕" charset="0"/>
                <a:ea typeface="Franklin Gothic Medium" charset="0"/>
              </a:rPr>
              <a:t>Td(id=</a:t>
            </a:r>
            <a:r>
              <a:rPr sz="1800" b="0" i="0">
                <a:solidFill>
                  <a:schemeClr val="bg1"/>
                </a:solidFill>
                <a:latin typeface="맑은 고딕" charset="0"/>
                <a:ea typeface="HY견고딕" charset="0"/>
              </a:rPr>
              <a:t>“</a:t>
            </a:r>
            <a:r>
              <a:rPr sz="1800" b="0" i="0">
                <a:solidFill>
                  <a:schemeClr val="bg1"/>
                </a:solidFill>
                <a:latin typeface="맑은 고딕" charset="0"/>
                <a:ea typeface="Franklin Gothic Medium" charset="0"/>
              </a:rPr>
              <a:t>names</a:t>
            </a:r>
            <a:r>
              <a:rPr sz="1800" b="0" i="0">
                <a:solidFill>
                  <a:schemeClr val="bg1"/>
                </a:solidFill>
                <a:latin typeface="맑은 고딕" charset="0"/>
                <a:ea typeface="HY견고딕" charset="0"/>
              </a:rPr>
              <a:t>”</a:t>
            </a:r>
            <a:r>
              <a:rPr sz="1800" b="0" i="0">
                <a:solidFill>
                  <a:schemeClr val="bg1"/>
                </a:solidFill>
                <a:latin typeface="맑은 고딕" charset="0"/>
                <a:ea typeface="Franklin Gothic Medium" charset="0"/>
              </a:rPr>
              <a:t>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1400803">
            <a:off x="5003892" y="283844"/>
            <a:ext cx="2701744" cy="2227580"/>
          </a:xfrm>
          <a:prstGeom prst="wedgeEllipseCallou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 strike="noStrike" cap="none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거래처</a:t>
            </a:r>
            <a:r>
              <a:rPr sz="1800" b="0" i="0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800" b="0" i="0" strike="noStrike" cap="none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이름에</a:t>
            </a:r>
            <a:r>
              <a:rPr sz="1800" b="0" i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mouse</a:t>
            </a:r>
            <a:r>
              <a:rPr lang="en-US" sz="1800" b="0" i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over </a:t>
            </a:r>
            <a:r>
              <a:rPr lang="ko-KR" altLang="en-US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시 </a:t>
            </a:r>
            <a:r>
              <a:rPr sz="1800" b="0" i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800" b="0" i="0" strike="noStrike" cap="none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background가</a:t>
            </a:r>
            <a:r>
              <a:rPr sz="1800" b="0" i="0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800" b="0" i="0" strike="noStrike" cap="none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lime으로</a:t>
            </a:r>
            <a:r>
              <a:rPr sz="1800" b="0" i="0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800" b="0" i="0" strike="noStrike" cap="none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표기된다</a:t>
            </a:r>
            <a:r>
              <a:rPr sz="1800" b="0" i="0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890270" y="630555"/>
            <a:ext cx="10536555" cy="544258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1088390" y="729615"/>
            <a:ext cx="99441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div: box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1471295" y="1224280"/>
            <a:ext cx="9584690" cy="4576445"/>
          </a:xfrm>
          <a:prstGeom prst="rect">
            <a:avLst/>
          </a:prstGeom>
          <a:solidFill>
            <a:srgbClr val="FCCC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6219825" y="1063625"/>
            <a:ext cx="4838700" cy="34036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Table border=”1” class=”table” table-striped”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767840" y="2041525"/>
            <a:ext cx="4490085" cy="336423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삼성컴퓨터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삼보컴퓨터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현주컴퓨터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대우전자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삼성전자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대현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...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256655" y="2041525"/>
            <a:ext cx="4687570" cy="3364230"/>
          </a:xfrm>
          <a:prstGeom prst="rect">
            <a:avLst/>
          </a:prstGeom>
          <a:solidFill>
            <a:srgbClr val="0611F2"/>
          </a:solidFill>
          <a:ln w="127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td(id=’detail’)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5" idx="1"/>
            <a:endCxn id="4" idx="2"/>
          </p:cNvCxnSpPr>
          <p:nvPr/>
        </p:nvCxnSpPr>
        <p:spPr>
          <a:xfrm>
            <a:off x="6219825" y="1233170"/>
            <a:ext cx="44450" cy="456755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>
            <a:spLocks/>
          </p:cNvSpPr>
          <p:nvPr/>
        </p:nvSpPr>
        <p:spPr>
          <a:xfrm>
            <a:off x="3016885" y="1558290"/>
            <a:ext cx="23050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3166110" y="1397635"/>
            <a:ext cx="1403985" cy="46291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거래처 이름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7580630" y="1397635"/>
            <a:ext cx="2421255" cy="46291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거래처 상세정보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1925320" y="5044440"/>
            <a:ext cx="319405" cy="370840"/>
          </a:xfrm>
          <a:prstGeom prst="rect">
            <a:avLst/>
          </a:prstGeom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>
                <a:solidFill>
                  <a:schemeClr val="bg1"/>
                </a:solidFill>
                <a:latin typeface="맑은 고딕" charset="0"/>
                <a:ea typeface="Franklin Gothic Medium" charset="0"/>
              </a:rPr>
              <a:t>Td(id=</a:t>
            </a:r>
            <a:r>
              <a:rPr sz="1800" b="0" i="0">
                <a:solidFill>
                  <a:schemeClr val="bg1"/>
                </a:solidFill>
                <a:latin typeface="맑은 고딕" charset="0"/>
                <a:ea typeface="HY견고딕" charset="0"/>
              </a:rPr>
              <a:t>“</a:t>
            </a:r>
            <a:r>
              <a:rPr sz="1800" b="0" i="0">
                <a:solidFill>
                  <a:schemeClr val="bg1"/>
                </a:solidFill>
                <a:latin typeface="맑은 고딕" charset="0"/>
                <a:ea typeface="Franklin Gothic Medium" charset="0"/>
              </a:rPr>
              <a:t>names</a:t>
            </a:r>
            <a:r>
              <a:rPr sz="1800" b="0" i="0">
                <a:solidFill>
                  <a:schemeClr val="bg1"/>
                </a:solidFill>
                <a:latin typeface="맑은 고딕" charset="0"/>
                <a:ea typeface="HY견고딕" charset="0"/>
              </a:rPr>
              <a:t>”</a:t>
            </a:r>
            <a:r>
              <a:rPr sz="1800" b="0" i="0">
                <a:solidFill>
                  <a:schemeClr val="bg1"/>
                </a:solidFill>
                <a:latin typeface="맑은 고딕" charset="0"/>
                <a:ea typeface="Franklin Gothic Medium" charset="0"/>
              </a:rPr>
              <a:t>)</a:t>
            </a:r>
            <a:endParaRPr lang="ko-KR" altLang="en-US" sz="1800" b="0" i="0">
              <a:solidFill>
                <a:schemeClr val="bg1"/>
              </a:solidFill>
              <a:latin typeface="맑은 고딕" charset="0"/>
              <a:ea typeface="Franklin Gothic Medium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3620996" y="38417"/>
            <a:ext cx="4236085" cy="2731135"/>
          </a:xfrm>
          <a:prstGeom prst="wedgeEllipseCallou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p태그의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값을 얻어 </a:t>
            </a:r>
            <a:r>
              <a:rPr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파라미터로</a:t>
            </a:r>
            <a:r>
              <a:rPr lang="en-US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전달하여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buyer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테이블에서 </a:t>
            </a:r>
            <a:r>
              <a:rPr lang="ko-KR" altLang="en-US" sz="18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파라미터와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id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 일치하는 </a:t>
            </a:r>
            <a:r>
              <a:rPr sz="18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</a:t>
            </a:r>
            <a:r>
              <a:rPr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거래처의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상세정보를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검색해</a:t>
            </a:r>
            <a:r>
              <a:rPr lang="en-US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오른쪽</a:t>
            </a:r>
            <a:r>
              <a:rPr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detail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부분에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table로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상세정보를</a:t>
            </a:r>
            <a:r>
              <a:rPr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출력해준다</a:t>
            </a:r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890270" y="630555"/>
            <a:ext cx="10535920" cy="544195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1088390" y="729615"/>
            <a:ext cx="99377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div: box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1471295" y="1224280"/>
            <a:ext cx="9584690" cy="4576445"/>
          </a:xfrm>
          <a:prstGeom prst="rect">
            <a:avLst/>
          </a:prstGeom>
          <a:solidFill>
            <a:srgbClr val="FCCC00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767840" y="2028190"/>
            <a:ext cx="4490085" cy="336423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삼성컴퓨터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삼보컴퓨터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현주컴퓨터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대우전자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삼성전자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대현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FFFFFF"/>
                </a:solidFill>
                <a:latin typeface="맑은 고딕" charset="0"/>
                <a:ea typeface="맑은 고딕" charset="0"/>
              </a:rPr>
              <a:t>...</a:t>
            </a:r>
            <a:endParaRPr lang="ko-KR" altLang="en-US" sz="2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256655" y="2041525"/>
            <a:ext cx="4686935" cy="3363595"/>
          </a:xfrm>
          <a:prstGeom prst="rect">
            <a:avLst/>
          </a:prstGeom>
          <a:solidFill>
            <a:srgbClr val="0611F2"/>
          </a:solidFill>
          <a:ln w="127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endCxn id="4" idx="2"/>
          </p:cNvCxnSpPr>
          <p:nvPr/>
        </p:nvCxnSpPr>
        <p:spPr>
          <a:xfrm>
            <a:off x="6219825" y="1233544"/>
            <a:ext cx="43815" cy="4567181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>
            <a:spLocks/>
          </p:cNvSpPr>
          <p:nvPr/>
        </p:nvSpPr>
        <p:spPr>
          <a:xfrm>
            <a:off x="3016885" y="1558290"/>
            <a:ext cx="22987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3166110" y="1397635"/>
            <a:ext cx="1403985" cy="462915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거래처 이름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7580630" y="1397635"/>
            <a:ext cx="2421255" cy="462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거래처 상세정보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1965960" y="5057775"/>
            <a:ext cx="31940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>
                <a:solidFill>
                  <a:schemeClr val="bg1"/>
                </a:solidFill>
                <a:latin typeface="맑은 고딕" charset="0"/>
                <a:ea typeface="Franklin Gothic Medium" charset="0"/>
              </a:rPr>
              <a:t>Td(id=</a:t>
            </a:r>
            <a:r>
              <a:rPr sz="1800" b="0" i="0">
                <a:solidFill>
                  <a:schemeClr val="bg1"/>
                </a:solidFill>
                <a:latin typeface="맑은 고딕" charset="0"/>
                <a:ea typeface="HY견고딕" charset="0"/>
              </a:rPr>
              <a:t>“</a:t>
            </a:r>
            <a:r>
              <a:rPr sz="1800" b="0" i="0">
                <a:solidFill>
                  <a:schemeClr val="bg1"/>
                </a:solidFill>
                <a:latin typeface="맑은 고딕" charset="0"/>
                <a:ea typeface="Franklin Gothic Medium" charset="0"/>
              </a:rPr>
              <a:t>names</a:t>
            </a:r>
            <a:r>
              <a:rPr sz="1800" b="0" i="0">
                <a:solidFill>
                  <a:schemeClr val="bg1"/>
                </a:solidFill>
                <a:latin typeface="맑은 고딕" charset="0"/>
                <a:ea typeface="HY견고딕" charset="0"/>
              </a:rPr>
              <a:t>”</a:t>
            </a:r>
            <a:r>
              <a:rPr sz="1800" b="0" i="0">
                <a:solidFill>
                  <a:schemeClr val="bg1"/>
                </a:solidFill>
                <a:latin typeface="맑은 고딕" charset="0"/>
                <a:ea typeface="Franklin Gothic Medium" charset="0"/>
              </a:rPr>
              <a:t>)</a:t>
            </a:r>
            <a:endParaRPr lang="ko-KR" altLang="en-US" sz="1800" b="0" i="0">
              <a:solidFill>
                <a:schemeClr val="bg1"/>
              </a:solidFill>
              <a:latin typeface="맑은 고딕" charset="0"/>
              <a:ea typeface="Franklin Gothic Medium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220460" y="2030730"/>
          <a:ext cx="4722495" cy="34188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60295"/>
                <a:gridCol w="2362200"/>
              </a:tblGrid>
              <a:tr h="6108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b="1" i="0" kern="1200" dirty="0">
                          <a:solidFill>
                            <a:srgbClr val="FFFFFF"/>
                          </a:solidFill>
                          <a:latin typeface="맑은 고딕" charset="0"/>
                          <a:ea typeface="Franklin Gothic Medium" charset="0"/>
                        </a:rPr>
                        <a:t>BUYER_ID</a:t>
                      </a:r>
                      <a:endParaRPr lang="ko-KR" altLang="en-US" sz="1200" b="1" i="0" kern="1200" dirty="0">
                        <a:solidFill>
                          <a:srgbClr val="FFFFFF"/>
                        </a:solidFill>
                        <a:latin typeface="맑은 고딕" charset="0"/>
                        <a:ea typeface="Franklin Gothic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b="1" i="0" kern="1200" dirty="0">
                          <a:solidFill>
                            <a:srgbClr val="FFFFFF"/>
                          </a:solidFill>
                          <a:latin typeface="맑은 고딕" charset="0"/>
                          <a:ea typeface="Franklin Gothic Medium" charset="0"/>
                        </a:rPr>
                        <a:t>P10103</a:t>
                      </a:r>
                      <a:endParaRPr lang="ko-KR" altLang="en-US" sz="1200" b="1" i="0" kern="1200" dirty="0">
                        <a:solidFill>
                          <a:srgbClr val="FFFFFF"/>
                        </a:solidFill>
                        <a:latin typeface="맑은 고딕" charset="0"/>
                        <a:ea typeface="Franklin Gothic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Franklin Gothic Medium" charset="0"/>
                        </a:rPr>
                        <a:t>BUYER_NAME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맑은 고딕" charset="0"/>
                        <a:ea typeface="Franklin Gothic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HY견고딕" charset="0"/>
                        </a:rPr>
                        <a:t>현주컴퓨터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맑은 고딕" charset="0"/>
                        <a:ea typeface="HY견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Franklin Gothic Medium" charset="0"/>
                        </a:rPr>
                        <a:t>BUYER_LGU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맑은 고딕" charset="0"/>
                        <a:ea typeface="Franklin Gothic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Franklin Gothic Medium" charset="0"/>
                        </a:rPr>
                        <a:t>P101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맑은 고딕" charset="0"/>
                        <a:ea typeface="Franklin Gothic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Franklin Gothic Medium" charset="0"/>
                        </a:rPr>
                        <a:t>BUYER_BANK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맑은 고딕" charset="0"/>
                        <a:ea typeface="Franklin Gothic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Franklin Gothic Medium" charset="0"/>
                        </a:rPr>
                        <a:t>주택은행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맑은 고딕" charset="0"/>
                        <a:ea typeface="Franklin Gothic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60" b="0" i="0" kern="1200">
                          <a:solidFill>
                            <a:srgbClr val="333333"/>
                          </a:solidFill>
                          <a:latin typeface="Helvetica Neue" charset="0"/>
                          <a:ea typeface="Helvetica Neue" charset="0"/>
                        </a:rPr>
                        <a:t>BUYER_BANKNO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맑은 고딕" charset="0"/>
                        <a:ea typeface="Franklin Gothic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Franklin Gothic Medium" charset="0"/>
                        </a:rPr>
                        <a:t>주택은행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맑은 고딕" charset="0"/>
                        <a:ea typeface="Franklin Gothic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60" b="0" i="0" kern="1200">
                          <a:solidFill>
                            <a:srgbClr val="333333"/>
                          </a:solidFill>
                          <a:latin typeface="Helvetica Neue" charset="0"/>
                          <a:ea typeface="Helvetica Neue" charset="0"/>
                        </a:rPr>
                        <a:t>BUYER_BANKNAME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맑은 고딕" charset="0"/>
                        <a:ea typeface="Franklin Gothic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Franklin Gothic Medium" charset="0"/>
                        </a:rPr>
                        <a:t>이건상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맑은 고딕" charset="0"/>
                        <a:ea typeface="Franklin Gothic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36830"/>
            <a:ext cx="12306300" cy="1361440"/>
          </a:xfrm>
          <a:prstGeom prst="rect">
            <a:avLst/>
          </a:prstGeom>
          <a:solidFill>
            <a:srgbClr val="009297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384810" y="107315"/>
            <a:ext cx="4236720" cy="9334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0215" rtl="1" eaLnBrk="1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2800" b="1" i="0">
                <a:solidFill>
                  <a:srgbClr val="000000"/>
                </a:solidFill>
                <a:latin typeface="맑은 고딕" charset="0"/>
                <a:ea typeface="굴림" charset="0"/>
              </a:rPr>
              <a:t>2.UI 설계</a:t>
            </a:r>
            <a:endParaRPr lang="ko-KR" altLang="en-US" sz="2800" b="1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465455" y="799465"/>
            <a:ext cx="5103495" cy="3060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5085" rIns="90170" bIns="45085" anchor="t">
            <a:spAutoFit/>
          </a:bodyPr>
          <a:lstStyle/>
          <a:p>
            <a:pPr marL="0" indent="0" algn="l" defTabSz="450215" rtl="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sz="1400" b="1" i="0">
                <a:solidFill>
                  <a:srgbClr val="000000"/>
                </a:solidFill>
                <a:latin typeface="맑은 고딕" charset="0"/>
                <a:ea typeface="굴림" charset="0"/>
              </a:rPr>
              <a:t>상세설명</a:t>
            </a:r>
            <a:endParaRPr lang="ko-KR" altLang="en-US" sz="1400" b="1" i="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030" y="1459865"/>
            <a:ext cx="5385435" cy="5280660"/>
          </a:xfrm>
          <a:prstGeom prst="rect">
            <a:avLst/>
          </a:prstGeom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>
            <a:off x="964565" y="3808730"/>
            <a:ext cx="16319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실행시 첫화면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57753" y="4610735"/>
            <a:ext cx="3992277" cy="1324844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450215" eaLnBrk="1" latinLnBrk="1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실행하면</a:t>
            </a:r>
            <a:r>
              <a:rPr sz="1800" b="0" i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&lt;P&gt;</a:t>
            </a:r>
            <a:r>
              <a:rPr sz="1800" b="0" i="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태그로</a:t>
            </a:r>
            <a:r>
              <a:rPr lang="en-US" sz="1800" b="0" i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b="0" i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b="0" i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0215" eaLnBrk="1" latinLnBrk="1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0" i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td(id=names)</a:t>
            </a:r>
            <a:r>
              <a:rPr sz="1800" b="0" i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</a:t>
            </a:r>
            <a:r>
              <a:rPr lang="en-US" sz="1800" b="0" i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b="0" i="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거래처</a:t>
            </a:r>
            <a:r>
              <a:rPr sz="1800" b="0" i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 b="0" i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r>
              <a:rPr sz="1800" b="0" i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0" i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출력</a:t>
            </a:r>
            <a:endParaRPr lang="en-US" altLang="ko-KR" sz="1800" b="0" i="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0215" eaLnBrk="1" latinLnBrk="1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ctr" defTabSz="450215" eaLnBrk="1" latinLnBrk="1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P</a:t>
            </a:r>
            <a:r>
              <a:rPr lang="ko-KR" altLang="en-US" sz="1800" b="0" i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태그의 </a:t>
            </a:r>
            <a:r>
              <a:rPr lang="en-US" altLang="ko-KR" sz="1800" b="0" i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id</a:t>
            </a:r>
            <a:r>
              <a:rPr lang="ko-KR" altLang="en-US" sz="1800" b="0" i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 거래처의 </a:t>
            </a:r>
            <a:r>
              <a:rPr lang="en-US" altLang="ko-KR" sz="1800" b="0" i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id</a:t>
            </a:r>
            <a:r>
              <a:rPr lang="ko-KR" altLang="en-US" sz="1800" b="0" i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설정</a:t>
            </a:r>
            <a:endParaRPr lang="en-US" altLang="ko-KR" sz="1800" b="0" i="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0215" eaLnBrk="1" latinLnBrk="1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squar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 pattern square" id="{75BC75EF-76B6-4B94-B733-2849CA6003CC}" vid="{1A819B55-4FB7-449F-820E-7CE18E72BE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Pages>11</Pages>
  <Words>416</Words>
  <Characters>0</Characters>
  <Application>Microsoft Office PowerPoint</Application>
  <DocSecurity>0</DocSecurity>
  <PresentationFormat>사용자 지정</PresentationFormat>
  <Lines>0</Lines>
  <Paragraphs>116</Paragraphs>
  <Slides>11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theme pattern square</vt:lpstr>
      <vt:lpstr>Office theme</vt:lpstr>
      <vt:lpstr>Office theme</vt:lpstr>
      <vt:lpstr>화면 설계 - buyer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범준</dc:creator>
  <cp:lastModifiedBy>AutoBVT</cp:lastModifiedBy>
  <cp:revision>11</cp:revision>
  <dcterms:modified xsi:type="dcterms:W3CDTF">2020-01-15T23:55:49Z</dcterms:modified>
</cp:coreProperties>
</file>