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8"/>
  </p:notesMasterIdLst>
  <p:handoutMasterIdLst>
    <p:handoutMasterId r:id="rId49"/>
  </p:handoutMasterIdLst>
  <p:sldIdLst>
    <p:sldId id="803" r:id="rId2"/>
    <p:sldId id="903" r:id="rId3"/>
    <p:sldId id="804" r:id="rId4"/>
    <p:sldId id="805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6" r:id="rId14"/>
    <p:sldId id="817" r:id="rId15"/>
    <p:sldId id="818" r:id="rId16"/>
    <p:sldId id="819" r:id="rId17"/>
    <p:sldId id="820" r:id="rId18"/>
    <p:sldId id="961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30" r:id="rId27"/>
    <p:sldId id="831" r:id="rId28"/>
    <p:sldId id="828" r:id="rId29"/>
    <p:sldId id="829" r:id="rId30"/>
    <p:sldId id="943" r:id="rId31"/>
    <p:sldId id="841" r:id="rId32"/>
    <p:sldId id="957" r:id="rId33"/>
    <p:sldId id="958" r:id="rId34"/>
    <p:sldId id="947" r:id="rId35"/>
    <p:sldId id="842" r:id="rId36"/>
    <p:sldId id="959" r:id="rId37"/>
    <p:sldId id="960" r:id="rId38"/>
    <p:sldId id="837" r:id="rId39"/>
    <p:sldId id="839" r:id="rId40"/>
    <p:sldId id="840" r:id="rId41"/>
    <p:sldId id="889" r:id="rId42"/>
    <p:sldId id="890" r:id="rId43"/>
    <p:sldId id="886" r:id="rId44"/>
    <p:sldId id="887" r:id="rId45"/>
    <p:sldId id="888" r:id="rId46"/>
    <p:sldId id="843" r:id="rId4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726" y="66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38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 BOM</a:t>
            </a:r>
            <a:r>
              <a:rPr lang="ko-KR" altLang="en-US" dirty="0"/>
              <a:t>과</a:t>
            </a:r>
            <a:r>
              <a:rPr lang="en-US" altLang="ko-KR" dirty="0"/>
              <a:t> DOM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681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setTimeout</a:t>
            </a:r>
            <a:r>
              <a:rPr lang="en-US" altLang="ko-KR" b="1" i="1" dirty="0" smtClean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27" y="2328249"/>
            <a:ext cx="11200177" cy="226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87008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51112"/>
            <a:ext cx="10670077" cy="56962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showAlert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setTimeout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setTimeout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표시됩니다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},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누르면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후에 경고 박스가 화면에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showAlert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484" y="6670179"/>
            <a:ext cx="3945845" cy="20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4623" y="6642110"/>
            <a:ext cx="2942349" cy="15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018922" y="6940809"/>
            <a:ext cx="3650886" cy="1153023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4843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865" y="2289672"/>
            <a:ext cx="10073512" cy="38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42649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96405"/>
            <a:ext cx="10670077" cy="33521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is a Text.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stopTextColor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test_setInterval2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088" y="5101085"/>
            <a:ext cx="5223347" cy="16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128" y="5101085"/>
            <a:ext cx="5223347" cy="16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81055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test_setInterVal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초마다 브라우저 배경색이 랜덤으로 바뀌는 프로그램을 작성하시오</a:t>
            </a:r>
            <a:r>
              <a:rPr lang="en-US" altLang="ko-KR" dirty="0"/>
              <a:t>. </a:t>
            </a:r>
            <a:r>
              <a:rPr lang="en-US" altLang="ko-KR" dirty="0" smtClean="0"/>
              <a:t>--</a:t>
            </a:r>
            <a:endParaRPr lang="en-US" altLang="ko-KR" dirty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에서 색 지정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 이름을 영문으로 지정</a:t>
            </a:r>
            <a:r>
              <a:rPr lang="en-US" altLang="ko-KR" dirty="0" smtClean="0"/>
              <a:t>(black, pink, orange, yellow, blue, red…)</a:t>
            </a:r>
          </a:p>
          <a:p>
            <a:pPr lvl="1"/>
            <a:r>
              <a:rPr lang="en-US" altLang="ko-KR" dirty="0" smtClean="0"/>
              <a:t> #RRGGBB : 16</a:t>
            </a:r>
            <a:r>
              <a:rPr lang="ko-KR" altLang="en-US" dirty="0" smtClean="0"/>
              <a:t>진수로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표현하는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a = 230; </a:t>
            </a:r>
          </a:p>
          <a:p>
            <a:pPr lvl="1"/>
            <a:r>
              <a:rPr lang="en-US" altLang="ko-KR" dirty="0" err="1" smtClean="0"/>
              <a:t>a.toString</a:t>
            </a:r>
            <a:r>
              <a:rPr lang="en-US" altLang="ko-KR" dirty="0" smtClean="0"/>
              <a:t>(16);</a:t>
            </a:r>
          </a:p>
          <a:p>
            <a:pPr lvl="1"/>
            <a:r>
              <a:rPr lang="ko-KR" altLang="en-US" dirty="0" smtClean="0"/>
              <a:t>만약에 파랑을 만들고 싶으면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red = 0, green = 0, blue = 255;</a:t>
            </a:r>
          </a:p>
          <a:p>
            <a:pPr marL="594067" lvl="1" indent="0">
              <a:buNone/>
            </a:pPr>
            <a:r>
              <a:rPr lang="en-US" altLang="ko-KR" dirty="0" smtClean="0"/>
              <a:t>   "#" + </a:t>
            </a:r>
            <a:r>
              <a:rPr lang="en-US" altLang="ko-KR" dirty="0" err="1" smtClean="0"/>
              <a:t>red.toString</a:t>
            </a:r>
            <a:r>
              <a:rPr lang="en-US" altLang="ko-KR" dirty="0" smtClean="0"/>
              <a:t>(16) + </a:t>
            </a:r>
            <a:r>
              <a:rPr lang="en-US" altLang="ko-KR" dirty="0" err="1" smtClean="0"/>
              <a:t>green.toString</a:t>
            </a:r>
            <a:r>
              <a:rPr lang="en-US" altLang="ko-KR" dirty="0" smtClean="0"/>
              <a:t>(16) + </a:t>
            </a:r>
            <a:r>
              <a:rPr lang="en-US" altLang="ko-KR" dirty="0" err="1" smtClean="0"/>
              <a:t>blue.toString</a:t>
            </a:r>
            <a:r>
              <a:rPr lang="en-US" altLang="ko-KR" dirty="0" smtClean="0"/>
              <a:t>(16);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3285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70211022"/>
              </p:ext>
            </p:extLst>
          </p:nvPr>
        </p:nvGraphicFramePr>
        <p:xfrm>
          <a:off x="656445" y="1998048"/>
          <a:ext cx="10543686" cy="54232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47294"/>
                <a:gridCol w="8396392"/>
              </a:tblGrid>
              <a:tr h="767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availHeight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화면의 높이를 반환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윈도우에서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태스크바를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제외한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크기보다 작다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availWidth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화면의 너비를 반환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윈도우에서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태스크바를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제외한 영역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colorDepth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컬러 팔레트의 비트 깊이를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화면의 전체 높이를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pixelDepth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화면의 컬러 해상도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(bits per pixel)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7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화면의 전체 너비를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402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4315" y="1551112"/>
            <a:ext cx="10670077" cy="376999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maxopen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winattributes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maxwindow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window.open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maxwindow.moveTo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maxwindow.resizeTo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screen.availWidth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screen.availHeight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maxopen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('http://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www.google.com’);"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화면 보기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3782" y="5532022"/>
            <a:ext cx="5187559" cy="20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0278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/>
                <a:gridCol w="9197610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hash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앵커 부분을 반환한다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경로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(path)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쿼리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(query)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/>
          </p:nvPr>
        </p:nvGraphicFramePr>
        <p:xfrm>
          <a:off x="292015" y="6366998"/>
          <a:ext cx="11264119" cy="19009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/>
                <a:gridCol w="9197610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문서를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</a:t>
                      </a:r>
                      <a:r>
                        <a:rPr lang="ko-KR" altLang="en-US" sz="23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1104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836" y="2323645"/>
            <a:ext cx="5377135" cy="465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0537" y="2323645"/>
            <a:ext cx="5408023" cy="510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2080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1676" y="1688391"/>
            <a:ext cx="10670077" cy="23940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replace()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"replace()"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76" y="4216052"/>
            <a:ext cx="4558517" cy="13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9950" y="4216053"/>
            <a:ext cx="5631803" cy="26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27827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DOM/BOM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HTML </a:t>
            </a:r>
            <a:r>
              <a:rPr lang="ko-KR" altLang="en-US" sz="2800" dirty="0"/>
              <a:t>문서를 객체로 표현한 것을 </a:t>
            </a:r>
            <a:r>
              <a:rPr lang="en-US" altLang="ko-KR" sz="2800" dirty="0"/>
              <a:t>DOM</a:t>
            </a:r>
          </a:p>
          <a:p>
            <a:r>
              <a:rPr lang="ko-KR" altLang="en-US" sz="2800" dirty="0" err="1"/>
              <a:t>웹브라우저를</a:t>
            </a:r>
            <a:r>
              <a:rPr lang="ko-KR" altLang="en-US" sz="2800" dirty="0"/>
              <a:t> 객체로 표현한 것을 </a:t>
            </a:r>
            <a:r>
              <a:rPr lang="en-US" altLang="ko-KR" sz="2800" dirty="0"/>
              <a:t>BOM(Browser Object Model)</a:t>
            </a:r>
            <a:endParaRPr lang="ko-KR" altLang="en-US" sz="28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8795" y="3109370"/>
            <a:ext cx="8821271" cy="471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131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4"/>
          <a:ext cx="11264119" cy="42204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86944"/>
                <a:gridCol w="8477175"/>
              </a:tblGrid>
              <a:tr h="52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appCodeName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브라우저의 코드 네임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브라우저의 이름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appVersion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브라우저의 버전 정보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cookieEnabled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브라우저에서 쿠키가 활성화되어 있는지 여부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인터넷에 연결되어 있으면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컴파일 된 플랫폼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2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userAgent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브라우저에서 서버로 가는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user-agent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68560431"/>
              </p:ext>
            </p:extLst>
          </p:nvPr>
        </p:nvGraphicFramePr>
        <p:xfrm>
          <a:off x="292016" y="6341719"/>
          <a:ext cx="11264119" cy="200758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86944"/>
                <a:gridCol w="8477175"/>
              </a:tblGrid>
              <a:tr h="590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90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JavaEnabled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자바가 사용 가능한지 여부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90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taintEnabled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브라우저에서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 tainting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가능한지 여부 </a:t>
                      </a:r>
                      <a:endParaRPr lang="en-US" altLang="ko-KR" sz="230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IE,</a:t>
                      </a:r>
                      <a:r>
                        <a:rPr lang="en-US" altLang="ko-KR" sz="2339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3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Opera.</a:t>
                      </a:r>
                      <a:r>
                        <a:rPr lang="ko-KR" altLang="en-US" sz="23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에서만 지원</a:t>
                      </a:r>
                      <a:r>
                        <a:rPr lang="en-US" altLang="ko-KR" sz="23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3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제거된 메소드 </a:t>
                      </a:r>
                      <a:endParaRPr lang="ko-KR" altLang="en-US" sz="23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7731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9593" y="1598159"/>
            <a:ext cx="10670077" cy="237055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key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navigator)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value = navigator[key];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value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8013" y="3465536"/>
            <a:ext cx="5407955" cy="5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173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객체 모델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W3C (World Wide Web Consortium)</a:t>
            </a:r>
            <a:r>
              <a:rPr lang="ko-KR" altLang="en-US" sz="2400" dirty="0"/>
              <a:t>의 표준입니다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문서를 </a:t>
            </a:r>
            <a:r>
              <a:rPr lang="ko-KR" altLang="en-US" sz="2400" dirty="0" err="1"/>
              <a:t>액세스하기위한</a:t>
            </a:r>
            <a:r>
              <a:rPr lang="ko-KR" altLang="en-US" sz="2400" dirty="0"/>
              <a:t> 표준을 정의한다 </a:t>
            </a:r>
            <a:r>
              <a:rPr lang="en-US" altLang="ko-KR" sz="2400" dirty="0"/>
              <a:t>:</a:t>
            </a:r>
          </a:p>
          <a:p>
            <a:r>
              <a:rPr lang="en-US" altLang="ko-KR" sz="2400" i="1" dirty="0"/>
              <a:t>"W3C </a:t>
            </a:r>
            <a:r>
              <a:rPr lang="ko-KR" altLang="en-US" sz="2400" i="1" dirty="0"/>
              <a:t>문서 객체 모델 </a:t>
            </a:r>
            <a:r>
              <a:rPr lang="en-US" altLang="ko-KR" sz="2400" i="1" dirty="0"/>
              <a:t>(DOM)</a:t>
            </a:r>
            <a:r>
              <a:rPr lang="ko-KR" altLang="en-US" sz="2400" i="1" dirty="0"/>
              <a:t>은 프로그램 및 스크립트를 동적으로 액세스하여 문서의 콘텐트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구조 및 스타일을 갱신 할 수 있도록 플랫폼 및 언어 중립 인터페이스이다</a:t>
            </a:r>
            <a:r>
              <a:rPr lang="en-US" altLang="ko-KR" sz="2400" i="1" dirty="0" smtClean="0"/>
              <a:t>.“</a:t>
            </a:r>
          </a:p>
          <a:p>
            <a:r>
              <a:rPr lang="en-US" altLang="ko-KR" sz="2400" dirty="0"/>
              <a:t>The HTML DOM is a standard for how to get, change, add, or delete HTML elements.</a:t>
            </a:r>
            <a:endParaRPr lang="ko-KR" altLang="en-US" sz="2400" dirty="0"/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문서의 계층적인 구조를 트리</a:t>
            </a:r>
            <a:r>
              <a:rPr lang="en-US" altLang="ko-KR" sz="2400" dirty="0"/>
              <a:t>(tree)</a:t>
            </a:r>
            <a:r>
              <a:rPr lang="ko-KR" altLang="en-US" sz="2400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496" y="4679576"/>
            <a:ext cx="10406562" cy="353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2708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BOM 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 smtClean="0"/>
              <a:t>DOM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</a:t>
            </a:r>
            <a:r>
              <a:rPr lang="ko-KR" altLang="en-US" dirty="0"/>
              <a:t>객체로 표현한 것을 </a:t>
            </a:r>
            <a:r>
              <a:rPr lang="en-US" altLang="ko-KR" dirty="0"/>
              <a:t>BOM(Browser Object Model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7960" y="3026696"/>
            <a:ext cx="8001009" cy="495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87573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요소를 </a:t>
            </a:r>
            <a:r>
              <a:rPr lang="ko-KR" altLang="en-US" dirty="0" smtClean="0"/>
              <a:t>찾아야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smtClean="0"/>
              <a:t>요소 속성 중 </a:t>
            </a:r>
            <a:r>
              <a:rPr lang="en-US" altLang="ko-KR" dirty="0" smtClean="0"/>
              <a:t>id</a:t>
            </a:r>
            <a:r>
              <a:rPr lang="ko-KR" altLang="en-US" dirty="0"/>
              <a:t>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요소 속성 중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찾기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태그 </a:t>
            </a:r>
            <a:r>
              <a:rPr lang="ko-KR" altLang="en-US" dirty="0"/>
              <a:t>이름으로 찾기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275" y="2811433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("");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6687" y="4753657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document.getElementsByName</a:t>
            </a:r>
            <a:r>
              <a:rPr lang="en-US" altLang="ko-KR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en-US" altLang="ko-KR" sz="2339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comImg</a:t>
            </a:r>
            <a:r>
              <a:rPr lang="en-US" altLang="ko-KR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")[0].</a:t>
            </a:r>
            <a:r>
              <a:rPr lang="en-US" altLang="ko-KR" sz="2339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56275" y="6696229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document.getElementsByTagName</a:t>
            </a:r>
            <a:r>
              <a:rPr lang="en-US" altLang="ko-KR" sz="2339" b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(“input")[0];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9718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1676" y="1636075"/>
            <a:ext cx="10670077" cy="56820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process()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myform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"process()"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&lt;/form&gt;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9425" y="3835019"/>
            <a:ext cx="1499546" cy="166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8360" y="1836302"/>
            <a:ext cx="4336696" cy="13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8195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img</a:t>
            </a:r>
            <a:r>
              <a:rPr lang="ko-KR" altLang="en-US" dirty="0" smtClean="0"/>
              <a:t>와 입력양식찾기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이름을 </a:t>
            </a:r>
            <a:r>
              <a:rPr lang="ko-KR" altLang="en-US" dirty="0" smtClean="0"/>
              <a:t>지정한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04788" y="3452006"/>
            <a:ext cx="11264119" cy="62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"pome.png"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강아지 그림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myImg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</a:t>
            </a:r>
            <a:r>
              <a:rPr lang="en-US" altLang="ko-KR" sz="2339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document.myImg</a:t>
            </a:r>
            <a:endParaRPr lang="en-US" altLang="ko-KR" sz="2339" dirty="0">
              <a:solidFill>
                <a:schemeClr val="accent2">
                  <a:lumMod val="50000"/>
                  <a:lumOff val="50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8" y="4278716"/>
            <a:ext cx="11264119" cy="187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myform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</a:t>
            </a:r>
            <a:r>
              <a:rPr lang="en-US" altLang="ko-KR" sz="2339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document.myform</a:t>
            </a:r>
            <a:endParaRPr lang="en-US" altLang="ko-KR" sz="2339" dirty="0">
              <a:solidFill>
                <a:schemeClr val="accent2">
                  <a:lumMod val="50000"/>
                  <a:lumOff val="50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dirty="0">
                <a:solidFill>
                  <a:schemeClr val="accent2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document.myform.text1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dirty="0">
                <a:solidFill>
                  <a:schemeClr val="accent2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document.myform.text2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26282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양식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4" y="1688394"/>
            <a:ext cx="10788153" cy="579401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process()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document.myform.text1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myform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"process()"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&lt;/form&gt;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9653" y="3759183"/>
            <a:ext cx="1499546" cy="166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5269" y="1937418"/>
            <a:ext cx="4336696" cy="13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3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순회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930" y="1845327"/>
          <a:ext cx="11264119" cy="58556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4427"/>
                <a:gridCol w="8869692"/>
              </a:tblGrid>
              <a:tr h="692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요소의 모든 자식 요소에 접근할 수 있다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배열이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firstChild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자식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노드가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"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[0]"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lastChild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마지막 자식 </a:t>
                      </a:r>
                      <a:r>
                        <a:rPr lang="ko-KR" altLang="en-US" sz="23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노드가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반환된다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"</a:t>
                      </a:r>
                      <a:r>
                        <a:rPr lang="en-US" altLang="ko-KR" sz="23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altLang="ko-KR" sz="23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childNodes.length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1]"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같다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parentNode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부모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nextSibling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형제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previousSibling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이전 형제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3231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- </a:t>
            </a:r>
            <a:r>
              <a:rPr lang="en-US" altLang="ko-KR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firstChild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5" y="1551112"/>
            <a:ext cx="10670077" cy="669534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list =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document.getElementsByTagName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list.getElementsByTagName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'li'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length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length;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firstChild.data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052" y="2386177"/>
            <a:ext cx="4177756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67885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</a:t>
            </a:r>
            <a:r>
              <a:rPr lang="ko-KR" altLang="en-US" smtClean="0"/>
              <a:t>객체 모델</a:t>
            </a:r>
            <a:r>
              <a:rPr lang="en-US" altLang="ko-KR" smtClean="0"/>
              <a:t>(BOM)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가지고 있는 모든 객체를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최상위 </a:t>
            </a:r>
            <a:r>
              <a:rPr lang="ko-KR" altLang="en-US" dirty="0"/>
              <a:t>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275" y="3911570"/>
            <a:ext cx="10197730" cy="237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25746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HTML </a:t>
            </a:r>
            <a:r>
              <a:rPr lang="ko-KR" altLang="en-US"/>
              <a:t>요소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갖는 요소와 갖지 않는 요소로 구분 </a:t>
            </a:r>
            <a:endParaRPr lang="en-US" altLang="ko-KR" dirty="0" smtClean="0"/>
          </a:p>
          <a:p>
            <a:r>
              <a:rPr lang="ko-KR" altLang="en-US" dirty="0" err="1" smtClean="0"/>
              <a:t>요소노드와</a:t>
            </a:r>
            <a:r>
              <a:rPr lang="ko-KR" altLang="en-US" dirty="0" smtClean="0"/>
              <a:t> 텍스트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생성한 후에 텍스트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요소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붙임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createElement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)  : </a:t>
            </a:r>
            <a:r>
              <a:rPr lang="ko-KR" altLang="en-US" dirty="0" smtClean="0"/>
              <a:t>태그요소 생성 </a:t>
            </a:r>
            <a:endParaRPr lang="en-US" altLang="ko-KR" dirty="0" smtClean="0"/>
          </a:p>
          <a:p>
            <a:r>
              <a:rPr lang="en-US" altLang="ko-KR" dirty="0" err="1" smtClean="0"/>
              <a:t>createTextNode</a:t>
            </a:r>
            <a:r>
              <a:rPr lang="en-US" altLang="ko-KR" dirty="0" smtClean="0"/>
              <a:t>(text)  :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r>
              <a:rPr lang="en-US" altLang="ko-KR" dirty="0" err="1" smtClean="0"/>
              <a:t>appendChild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붙임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551143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생성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9346" y="1551112"/>
            <a:ext cx="10670077" cy="4301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ko-KR" altLang="en-US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요소 </a:t>
            </a:r>
            <a:r>
              <a:rPr lang="en-US" altLang="ko-KR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ko-KR" altLang="en-US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태그에 </a:t>
            </a:r>
            <a:r>
              <a:rPr lang="ko-KR" altLang="en-US" sz="2339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텍스트노드를</a:t>
            </a:r>
            <a:r>
              <a:rPr lang="ko-KR" altLang="en-US" sz="233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생성해서 추가 </a:t>
            </a:r>
            <a:endParaRPr lang="en-US" altLang="ko-KR" sz="2339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addtext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(t) {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node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document.createTextNode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(t);  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appendChild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addtext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(＇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무궁화 꽃이 피었습니다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"font: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bold;"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5976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이미지 태그 만들어 추가하기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firstChild.data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appendChild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5795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요소생성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실행결과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li</a:t>
            </a:r>
            <a:r>
              <a:rPr lang="ko-KR" altLang="en-US" sz="2800" dirty="0"/>
              <a:t>요소들을 가져온다 </a:t>
            </a:r>
            <a:endParaRPr lang="en-US" altLang="ko-KR" sz="2800" dirty="0" smtClean="0"/>
          </a:p>
          <a:p>
            <a:r>
              <a:rPr lang="en-US" altLang="ko-KR" sz="2800" dirty="0" smtClean="0"/>
              <a:t>li </a:t>
            </a:r>
            <a:r>
              <a:rPr lang="ko-KR" altLang="en-US" sz="2800" dirty="0"/>
              <a:t>요소만큼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의</a:t>
            </a:r>
            <a:r>
              <a:rPr lang="en-US" altLang="ko-KR" sz="2800" dirty="0"/>
              <a:t> data</a:t>
            </a:r>
            <a:r>
              <a:rPr lang="ko-KR" altLang="en-US" sz="2800" dirty="0"/>
              <a:t> 값을 </a:t>
            </a:r>
            <a:r>
              <a:rPr lang="ko-KR" altLang="en-US" sz="2800" dirty="0" smtClean="0"/>
              <a:t>가져온다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img</a:t>
            </a:r>
            <a:r>
              <a:rPr lang="ko-KR" altLang="en-US" sz="2800" dirty="0" err="1"/>
              <a:t>엘리먼트</a:t>
            </a:r>
            <a:r>
              <a:rPr lang="ko-KR" altLang="en-US" sz="2800" dirty="0"/>
              <a:t> 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 </a:t>
            </a:r>
            <a:r>
              <a:rPr lang="ko-KR" altLang="en-US" sz="2800" dirty="0"/>
              <a:t> 해서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                변수에 </a:t>
            </a:r>
            <a:r>
              <a:rPr lang="ko-KR" altLang="en-US" sz="2800" dirty="0"/>
              <a:t>대입</a:t>
            </a:r>
            <a:endParaRPr lang="en-US" altLang="ko-KR" sz="2800" dirty="0"/>
          </a:p>
          <a:p>
            <a:r>
              <a:rPr lang="en-US" altLang="ko-KR" sz="2800" dirty="0"/>
              <a:t>    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width, </a:t>
            </a:r>
            <a:r>
              <a:rPr lang="en-US" altLang="ko-KR" sz="2800" dirty="0" err="1" smtClean="0"/>
              <a:t>heigh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                 </a:t>
            </a:r>
            <a:r>
              <a:rPr lang="ko-KR" altLang="en-US" sz="2800" dirty="0" smtClean="0"/>
              <a:t>속성을 </a:t>
            </a:r>
            <a:r>
              <a:rPr lang="ko-KR" altLang="en-US" sz="2800" dirty="0"/>
              <a:t>설정 </a:t>
            </a:r>
            <a:endParaRPr lang="en-US" altLang="ko-KR" sz="2800" dirty="0"/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요소에 자식요소로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를  추가 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95258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리스트 요소를 클릭하면 해당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표시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02672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삭제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2257" y="1551112"/>
            <a:ext cx="10670077" cy="69509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parent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child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parent.removeChild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(child);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86316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추가삭제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908" y="1905364"/>
            <a:ext cx="5355772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889442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3497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내용 변경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6" y="1650476"/>
            <a:ext cx="10854601" cy="65270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&lt;title&gt;&lt;/title&gt;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get()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innerHTML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set(v)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innerHTML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v;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"ex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무궁화 꽃이 피었습니다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내용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가져오기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"set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(＇</a:t>
            </a:r>
            <a:r>
              <a:rPr lang="ko-KR" altLang="en-US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장미꽃이 피었습니다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2339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변경하기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3999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요소의 속성 변경하기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1676" y="1533211"/>
            <a:ext cx="10670077" cy="374997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pome.png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"120"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changeImage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poodle.png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changeImage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525" y="5280692"/>
            <a:ext cx="3489999" cy="22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7928" y="5280692"/>
            <a:ext cx="3489999" cy="22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4491656" y="6682982"/>
            <a:ext cx="1571737" cy="1299467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969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하위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 – </a:t>
            </a:r>
            <a:r>
              <a:rPr lang="ko-KR" altLang="en-US" dirty="0" smtClean="0"/>
              <a:t>웹 브라우저 최상위 객체</a:t>
            </a:r>
            <a:endParaRPr lang="en-US" altLang="ko-KR" dirty="0" smtClean="0"/>
          </a:p>
          <a:p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대한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 번호와 같은 정보들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screen – </a:t>
            </a:r>
            <a:r>
              <a:rPr lang="ko-KR" altLang="en-US" dirty="0" smtClean="0"/>
              <a:t>사용자 화면</a:t>
            </a:r>
            <a:endParaRPr lang="en-US" altLang="ko-KR" dirty="0" smtClean="0"/>
          </a:p>
          <a:p>
            <a:r>
              <a:rPr lang="en-US" altLang="ko-KR" dirty="0" smtClean="0"/>
              <a:t>history – </a:t>
            </a:r>
            <a:r>
              <a:rPr lang="ko-KR" altLang="en-US" dirty="0" smtClean="0"/>
              <a:t>사용자가 방문한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r>
              <a:rPr lang="en-US" altLang="ko-KR" dirty="0" smtClean="0"/>
              <a:t>location –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대한 정보</a:t>
            </a:r>
            <a:endParaRPr lang="en-US" altLang="ko-KR" dirty="0" smtClean="0"/>
          </a:p>
          <a:p>
            <a:r>
              <a:rPr lang="en-US" altLang="ko-KR" dirty="0" smtClean="0"/>
              <a:t>frames – </a:t>
            </a:r>
            <a:r>
              <a:rPr lang="ko-KR" altLang="en-US" dirty="0" smtClean="0"/>
              <a:t>브라우저 윈도우를 차지하고 있는 프레임들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현재는 잘 사용하지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document – </a:t>
            </a:r>
            <a:r>
              <a:rPr lang="ko-KR" altLang="en-US" dirty="0" smtClean="0"/>
              <a:t>메인 브라우저에 표시된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92288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요소의 스타일 변경하기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9907" y="1545850"/>
            <a:ext cx="11210972" cy="448305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is a paragraph.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style.fontFamily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"Century Schoolbook"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style.fontStyle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"italic"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changeStyle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9219" y="6134316"/>
            <a:ext cx="3394672" cy="172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9660" y="6159068"/>
            <a:ext cx="3454756" cy="16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031299" y="6670604"/>
            <a:ext cx="2499929" cy="82918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782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화면과 같이 이미지를 클릭하면 이미지가 스위치가 켜지고 다시 클릭하면 스위치가 꺼지는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669" y="3355446"/>
            <a:ext cx="4170673" cy="4727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484" y="3355446"/>
            <a:ext cx="4183049" cy="47275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2278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322" y="4036493"/>
            <a:ext cx="5486301" cy="324458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이미지를 이용하여 가위 바위 보 게임을 다음과 같이 완성하시오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게임 시작 버튼을 누르면 프롬프트 창이 열리고 가위바위보 중 하나를 입력하면 그 결과를 출력하는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138" y="6234038"/>
            <a:ext cx="4388667" cy="11505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385" y="4036493"/>
            <a:ext cx="5493114" cy="32445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38080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프로그램을 </a:t>
            </a:r>
            <a:r>
              <a:rPr lang="ko-KR" altLang="en-US" smtClean="0"/>
              <a:t>작성하시오</a:t>
            </a:r>
            <a:r>
              <a:rPr lang="en-US" altLang="ko-KR" smtClean="0"/>
              <a:t>. 36_textarea</a:t>
            </a:r>
            <a:r>
              <a:rPr lang="ko-KR" altLang="en-US" smtClean="0"/>
              <a:t>구구단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119" y="2545517"/>
            <a:ext cx="8464338" cy="57958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33163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입력 양식을 만들고 결과를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취미가 없을 경우는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취미가 없군요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</a:t>
            </a:r>
            <a:r>
              <a:rPr lang="ko-KR" altLang="en-US" smtClean="0"/>
              <a:t>출력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38_checked</a:t>
            </a:r>
            <a:r>
              <a:rPr lang="en-US" altLang="ko-KR"/>
              <a:t>_radio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2945" y="3431688"/>
            <a:ext cx="8178748" cy="48090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6378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 smtClean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데이터를 교환하는 프로그램을 </a:t>
            </a:r>
            <a:r>
              <a:rPr lang="ko-KR" altLang="en-US" smtClean="0"/>
              <a:t>만드시오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Select</a:t>
            </a:r>
            <a:r>
              <a:rPr lang="ko-KR" altLang="en-US" smtClean="0"/>
              <a:t>객체</a:t>
            </a:r>
            <a:r>
              <a:rPr lang="en-US" altLang="ko-KR" smtClean="0"/>
              <a:t>_</a:t>
            </a:r>
            <a:r>
              <a:rPr lang="ko-KR" altLang="en-US" smtClean="0"/>
              <a:t>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3562" y="2904565"/>
            <a:ext cx="8469450" cy="528002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38402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&lt;select&gt;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innerHTML</a:t>
            </a:r>
            <a:r>
              <a:rPr lang="ko-KR" altLang="en-US" dirty="0" smtClean="0"/>
              <a:t>을 이용하여 다음과 같이 </a:t>
            </a:r>
            <a:r>
              <a:rPr lang="ko-KR" altLang="en-US" smtClean="0"/>
              <a:t>만드시오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40_1_select</a:t>
            </a:r>
            <a:r>
              <a:rPr lang="ko-KR" altLang="en-US" smtClean="0"/>
              <a:t>구구단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9665" y="3022899"/>
            <a:ext cx="8602292" cy="50850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2627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브라우저 모델 객체</a:t>
            </a:r>
            <a:r>
              <a:rPr lang="en-US" altLang="ko-KR" dirty="0" smtClean="0"/>
              <a:t>(BOM)</a:t>
            </a:r>
            <a:r>
              <a:rPr lang="ko-KR" altLang="en-US" dirty="0" smtClean="0"/>
              <a:t>에서 최상위 객체로서 웹 브라우저 윈도우를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전역 자바스크립트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변수는 자동적으로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전역 변수는 윈도우 객체의 속성이고 모든 함수는 윈도우 객체의 </a:t>
            </a:r>
            <a:r>
              <a:rPr lang="ko-KR" altLang="en-US" dirty="0" err="1" smtClean="0"/>
              <a:t>메서드이다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객체는 최상위 객체로서 생략이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opener </a:t>
            </a:r>
            <a:r>
              <a:rPr lang="en-US" altLang="ko-KR" dirty="0"/>
              <a:t>: </a:t>
            </a:r>
            <a:r>
              <a:rPr lang="en-US" altLang="ko-KR" dirty="0" smtClean="0"/>
              <a:t>open</a:t>
            </a:r>
            <a:r>
              <a:rPr lang="en-US" altLang="ko-KR" dirty="0"/>
              <a:t>()</a:t>
            </a:r>
            <a:r>
              <a:rPr lang="ko-KR" altLang="en-US" dirty="0"/>
              <a:t>을 통해 새로운 창을 </a:t>
            </a:r>
            <a:r>
              <a:rPr lang="ko-KR" altLang="en-US" dirty="0" smtClean="0"/>
              <a:t>열었을 때 </a:t>
            </a:r>
            <a:r>
              <a:rPr lang="ko-KR" altLang="en-US" dirty="0"/>
              <a:t>그 창을 </a:t>
            </a:r>
            <a:r>
              <a:rPr lang="ko-KR" altLang="en-US" dirty="0" err="1"/>
              <a:t>자식창이라</a:t>
            </a:r>
            <a:r>
              <a:rPr lang="ko-KR" altLang="en-US" dirty="0"/>
              <a:t> 한다면 </a:t>
            </a:r>
            <a:r>
              <a:rPr lang="ko-KR" altLang="en-US" dirty="0" err="1"/>
              <a:t>자식창에서</a:t>
            </a:r>
            <a:r>
              <a:rPr lang="ko-KR" altLang="en-US" dirty="0"/>
              <a:t> </a:t>
            </a:r>
            <a:r>
              <a:rPr lang="ko-KR" altLang="en-US" dirty="0" err="1"/>
              <a:t>부모창을</a:t>
            </a:r>
            <a:r>
              <a:rPr lang="ko-KR" altLang="en-US" dirty="0"/>
              <a:t> 가리킬 때 </a:t>
            </a:r>
            <a:r>
              <a:rPr lang="en-US" altLang="ko-KR" dirty="0" smtClean="0"/>
              <a:t>opener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396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open() : </a:t>
            </a:r>
            <a:r>
              <a:rPr lang="ko-KR" altLang="en-US" dirty="0" smtClean="0"/>
              <a:t>새로운 창을 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close() : </a:t>
            </a:r>
            <a:r>
              <a:rPr lang="ko-KR" altLang="en-US" dirty="0" smtClean="0"/>
              <a:t>열려진 창을 닫는다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alert(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내용을 나타내는 경고 창이 뜬다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확인버튼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confirm(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내용을 나타내는 확인 창이 뜬다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취소버튼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prompt(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메시지와 초기값을 나타내고 새로운 값을 입력할 수 있는 창이 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확인 버튼은 입력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"null"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로 반환된다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setTimeout</a:t>
            </a:r>
            <a:r>
              <a:rPr lang="en-US" altLang="ko-KR" dirty="0" smtClean="0"/>
              <a:t>(function, millisecond) : </a:t>
            </a:r>
            <a:r>
              <a:rPr lang="ko-KR" altLang="en-US" dirty="0" smtClean="0"/>
              <a:t>주어진 시간이 경과하면 지정된 함수가 호출되어 실행된다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setInterval</a:t>
            </a:r>
            <a:r>
              <a:rPr lang="en-US" altLang="ko-KR" dirty="0" smtClean="0"/>
              <a:t>(function, millisecond) : </a:t>
            </a:r>
            <a:r>
              <a:rPr lang="ko-KR" altLang="en-US" dirty="0" smtClean="0"/>
              <a:t>주어진 시간이 경과할 때마다 지정된 함수가 호출되어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2563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clearInterval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시간변수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setInterval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종료시킨다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moveTo</a:t>
            </a:r>
            <a:r>
              <a:rPr lang="en-US" altLang="ko-KR" dirty="0" smtClean="0"/>
              <a:t>(x, y) : </a:t>
            </a:r>
            <a:r>
              <a:rPr lang="ko-KR" altLang="en-US" dirty="0" smtClean="0"/>
              <a:t>절대적인 위치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y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err="1" smtClean="0"/>
              <a:t>moveBy</a:t>
            </a:r>
            <a:r>
              <a:rPr lang="en-US" altLang="ko-KR" dirty="0" smtClean="0"/>
              <a:t>(dx,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상대적인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만큼 이동</a:t>
            </a:r>
            <a:endParaRPr lang="en-US" altLang="ko-KR" dirty="0" smtClean="0"/>
          </a:p>
          <a:p>
            <a:r>
              <a:rPr lang="en-US" altLang="ko-KR" dirty="0" err="1" smtClean="0"/>
              <a:t>resizeTo</a:t>
            </a:r>
            <a:r>
              <a:rPr lang="en-US" altLang="ko-KR" dirty="0" smtClean="0"/>
              <a:t>(x, y) 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값으로 창의 크기를 재조정</a:t>
            </a:r>
            <a:endParaRPr lang="en-US" altLang="ko-KR" dirty="0" smtClean="0"/>
          </a:p>
          <a:p>
            <a:r>
              <a:rPr lang="en-US" altLang="ko-KR" dirty="0" err="1" smtClean="0"/>
              <a:t>resizeBy</a:t>
            </a:r>
            <a:r>
              <a:rPr lang="en-US" altLang="ko-KR" dirty="0" smtClean="0"/>
              <a:t>(dx,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현재 크기에서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만큼 크기를 재조정</a:t>
            </a:r>
            <a:endParaRPr lang="en-US" altLang="ko-KR" dirty="0" smtClean="0"/>
          </a:p>
          <a:p>
            <a:r>
              <a:rPr lang="en-US" altLang="ko-KR" dirty="0" err="1" smtClean="0"/>
              <a:t>scrollTo</a:t>
            </a:r>
            <a:r>
              <a:rPr lang="en-US" altLang="ko-KR" dirty="0" smtClean="0"/>
              <a:t>(x, y) : </a:t>
            </a:r>
            <a:r>
              <a:rPr lang="ko-KR" altLang="en-US" dirty="0" smtClean="0"/>
              <a:t>스크롤을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y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err="1" smtClean="0"/>
              <a:t>scrollBy</a:t>
            </a:r>
            <a:r>
              <a:rPr lang="en-US" altLang="ko-KR" dirty="0" smtClean="0"/>
              <a:t>(dx,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스크롤을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만큼 이동</a:t>
            </a:r>
            <a:endParaRPr lang="en-US" altLang="ko-KR" dirty="0" smtClean="0"/>
          </a:p>
          <a:p>
            <a:r>
              <a:rPr lang="en-US" altLang="ko-KR" dirty="0" smtClean="0"/>
              <a:t>focus() : </a:t>
            </a:r>
            <a:r>
              <a:rPr lang="ko-KR" altLang="en-US" dirty="0" smtClean="0"/>
              <a:t>특정 윈도우로 키보드 포커스를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25536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윈도우 오픈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오픈할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페이지의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: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타겟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(target)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지정하거나 윈도우의 이름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specs :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여러가지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98818" y="167675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11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window.open</a:t>
            </a:r>
            <a:r>
              <a:rPr lang="en-US" altLang="ko-KR" sz="311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(URL, name, </a:t>
            </a:r>
            <a:r>
              <a:rPr lang="en-US" altLang="ko-KR" sz="3119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specs);</a:t>
            </a:r>
            <a:endParaRPr lang="en-US" altLang="ko-KR" sz="311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064" y="6228624"/>
            <a:ext cx="4852804" cy="124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55"/>
          <a:stretch/>
        </p:blipFill>
        <p:spPr bwMode="auto">
          <a:xfrm>
            <a:off x="7342586" y="5189004"/>
            <a:ext cx="2877673" cy="22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 flipV="1">
            <a:off x="2880947" y="6755282"/>
            <a:ext cx="4360524" cy="254735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77678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윈도우 오픈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5" y="1514928"/>
            <a:ext cx="11261530" cy="5070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open(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"http://www.google.co.kr"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smtClean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width=200,height=200</a:t>
            </a:r>
            <a:r>
              <a:rPr lang="en-US" altLang="ko-KR" sz="2339" b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구글창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열기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78" y="7012256"/>
            <a:ext cx="4852804" cy="124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55"/>
          <a:stretch/>
        </p:blipFill>
        <p:spPr bwMode="auto">
          <a:xfrm>
            <a:off x="6735902" y="5972635"/>
            <a:ext cx="2877673" cy="22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 flipV="1">
            <a:off x="2274263" y="7538913"/>
            <a:ext cx="4360524" cy="254735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20269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13604</TotalTime>
  <Words>2367</Words>
  <Application>Microsoft Office PowerPoint</Application>
  <PresentationFormat>사용자 지정</PresentationFormat>
  <Paragraphs>479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1_Crayons</vt:lpstr>
      <vt:lpstr>10 BOM과 DOM </vt:lpstr>
      <vt:lpstr>DOM/BOM</vt:lpstr>
      <vt:lpstr>브라우저 객체 모델(BOM)</vt:lpstr>
      <vt:lpstr>window 객체의 하위 객체</vt:lpstr>
      <vt:lpstr>window 객체</vt:lpstr>
      <vt:lpstr>window 객체 함수</vt:lpstr>
      <vt:lpstr>window 객체 함수</vt:lpstr>
      <vt:lpstr>새로운 윈도우 오픈 예제</vt:lpstr>
      <vt:lpstr>새로운 윈도우 오픈 예제</vt:lpstr>
      <vt:lpstr>setTimeout()</vt:lpstr>
      <vt:lpstr>예제</vt:lpstr>
      <vt:lpstr>setInterval()</vt:lpstr>
      <vt:lpstr>예제</vt:lpstr>
      <vt:lpstr>문제</vt:lpstr>
      <vt:lpstr>screen 객체 </vt:lpstr>
      <vt:lpstr>예제</vt:lpstr>
      <vt:lpstr>location 객체 </vt:lpstr>
      <vt:lpstr>Location객체</vt:lpstr>
      <vt:lpstr>예제</vt:lpstr>
      <vt:lpstr>navigator 객체 </vt:lpstr>
      <vt:lpstr>예제</vt:lpstr>
      <vt:lpstr>문서 객체 모델(DOM)</vt:lpstr>
      <vt:lpstr>DOM과 BOM </vt:lpstr>
      <vt:lpstr>HTML 요소 찾기</vt:lpstr>
      <vt:lpstr>id로 HTML 요소 찾기</vt:lpstr>
      <vt:lpstr>img와 입력양식찾기</vt:lpstr>
      <vt:lpstr>입력 양식 찾기</vt:lpstr>
      <vt:lpstr>DOM 트리 순회</vt:lpstr>
      <vt:lpstr>DOM - firstChild</vt:lpstr>
      <vt:lpstr>새로운 HTML 요소 생성</vt:lpstr>
      <vt:lpstr>새로운 HTML 요소 생성</vt:lpstr>
      <vt:lpstr>새로운 HTML 요소 생성</vt:lpstr>
      <vt:lpstr>새로운 HTML요소생성</vt:lpstr>
      <vt:lpstr>예제</vt:lpstr>
      <vt:lpstr>HTML 요소 삭제</vt:lpstr>
      <vt:lpstr>추가/삭제</vt:lpstr>
      <vt:lpstr>슬라이드 37</vt:lpstr>
      <vt:lpstr>HTML 요소의 내용 변경</vt:lpstr>
      <vt:lpstr>요소의 속성 변경하기</vt:lpstr>
      <vt:lpstr>요소의 스타일 변경하기</vt:lpstr>
      <vt:lpstr>이미지 문제 1</vt:lpstr>
      <vt:lpstr>이미지 문제 2</vt:lpstr>
      <vt:lpstr>form 문제1</vt:lpstr>
      <vt:lpstr>form 문제2</vt:lpstr>
      <vt:lpstr>form 문제 3</vt:lpstr>
      <vt:lpstr>innerHTML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1083</cp:revision>
  <cp:lastPrinted>2015-02-24T08:02:21Z</cp:lastPrinted>
  <dcterms:created xsi:type="dcterms:W3CDTF">2007-06-29T06:43:39Z</dcterms:created>
  <dcterms:modified xsi:type="dcterms:W3CDTF">2020-01-29T09:41:08Z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