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33"/>
  </p:notesMasterIdLst>
  <p:handoutMasterIdLst>
    <p:handoutMasterId r:id="rId34"/>
  </p:handoutMasterIdLst>
  <p:sldIdLst>
    <p:sldId id="844" r:id="rId2"/>
    <p:sldId id="845" r:id="rId3"/>
    <p:sldId id="846" r:id="rId4"/>
    <p:sldId id="847" r:id="rId5"/>
    <p:sldId id="848" r:id="rId6"/>
    <p:sldId id="849" r:id="rId7"/>
    <p:sldId id="850" r:id="rId8"/>
    <p:sldId id="851" r:id="rId9"/>
    <p:sldId id="915" r:id="rId10"/>
    <p:sldId id="916" r:id="rId11"/>
    <p:sldId id="917" r:id="rId12"/>
    <p:sldId id="920" r:id="rId13"/>
    <p:sldId id="852" r:id="rId14"/>
    <p:sldId id="853" r:id="rId15"/>
    <p:sldId id="854" r:id="rId16"/>
    <p:sldId id="856" r:id="rId17"/>
    <p:sldId id="855" r:id="rId18"/>
    <p:sldId id="922" r:id="rId19"/>
    <p:sldId id="925" r:id="rId20"/>
    <p:sldId id="923" r:id="rId21"/>
    <p:sldId id="924" r:id="rId22"/>
    <p:sldId id="954" r:id="rId23"/>
    <p:sldId id="926" r:id="rId24"/>
    <p:sldId id="857" r:id="rId25"/>
    <p:sldId id="891" r:id="rId26"/>
    <p:sldId id="884" r:id="rId27"/>
    <p:sldId id="875" r:id="rId28"/>
    <p:sldId id="876" r:id="rId29"/>
    <p:sldId id="877" r:id="rId30"/>
    <p:sldId id="878" r:id="rId31"/>
    <p:sldId id="879" r:id="rId32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HTML5" id="{3BF30400-1CD3-4976-A1DB-0224292285D2}">
          <p14:sldIdLst/>
        </p14:section>
        <p14:section name="CSS3" id="{D2C78D48-A115-4072-A02C-4ED1383C6250}">
          <p14:sldIdLst/>
        </p14:section>
        <p14:section name="Javascript" id="{21A0D544-C98B-4767-8E9B-BFA545D479FA}">
          <p14:sldIdLst>
            <p14:sldId id="844"/>
            <p14:sldId id="845"/>
            <p14:sldId id="846"/>
            <p14:sldId id="847"/>
            <p14:sldId id="848"/>
            <p14:sldId id="849"/>
            <p14:sldId id="850"/>
            <p14:sldId id="851"/>
            <p14:sldId id="909"/>
            <p14:sldId id="912"/>
            <p14:sldId id="915"/>
            <p14:sldId id="916"/>
            <p14:sldId id="917"/>
            <p14:sldId id="920"/>
            <p14:sldId id="852"/>
            <p14:sldId id="853"/>
            <p14:sldId id="854"/>
            <p14:sldId id="856"/>
            <p14:sldId id="855"/>
            <p14:sldId id="921"/>
            <p14:sldId id="922"/>
            <p14:sldId id="925"/>
            <p14:sldId id="923"/>
            <p14:sldId id="924"/>
            <p14:sldId id="954"/>
            <p14:sldId id="926"/>
            <p14:sldId id="857"/>
            <p14:sldId id="891"/>
            <p14:sldId id="884"/>
            <p14:sldId id="875"/>
            <p14:sldId id="876"/>
            <p14:sldId id="877"/>
            <p14:sldId id="878"/>
            <p14:sldId id="87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3514" autoAdjust="0"/>
  </p:normalViewPr>
  <p:slideViewPr>
    <p:cSldViewPr snapToGrid="0">
      <p:cViewPr>
        <p:scale>
          <a:sx n="73" d="100"/>
          <a:sy n="73" d="100"/>
        </p:scale>
        <p:origin x="-726" y="642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a7a.dd@bbbb.pe.kr.com" TargetMode="External"/><Relationship Id="rId2" Type="http://schemas.openxmlformats.org/officeDocument/2006/relationships/hyperlink" Target="mailto:aaa@bbb.c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11 </a:t>
            </a:r>
            <a:r>
              <a:rPr lang="ko-KR" altLang="en-US" dirty="0"/>
              <a:t>이벤트 처리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595214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발생하는 이벤트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2110" y="1912076"/>
            <a:ext cx="7959098" cy="563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26386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Drag&amp;Drop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945" y="1732624"/>
            <a:ext cx="10668651" cy="6509717"/>
          </a:xfrm>
        </p:spPr>
        <p:txBody>
          <a:bodyPr/>
          <a:lstStyle/>
          <a:p>
            <a:r>
              <a:rPr lang="ko-KR" altLang="en-US" sz="2800" dirty="0" smtClean="0"/>
              <a:t>드래그 되는 요소의 </a:t>
            </a:r>
            <a:r>
              <a:rPr lang="en-US" altLang="ko-KR" sz="2800" dirty="0" err="1" smtClean="0"/>
              <a:t>draggable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을</a:t>
            </a:r>
            <a:r>
              <a:rPr lang="en-US" altLang="ko-KR" sz="2800" dirty="0" smtClean="0"/>
              <a:t> true</a:t>
            </a:r>
            <a:r>
              <a:rPr lang="ko-KR" altLang="en-US" sz="2800" dirty="0" smtClean="0"/>
              <a:t>로 설정 </a:t>
            </a:r>
            <a:endParaRPr lang="en-US" altLang="ko-KR" sz="2800" dirty="0" smtClean="0"/>
          </a:p>
          <a:p>
            <a:r>
              <a:rPr lang="en-US" altLang="ko-KR" sz="2800" dirty="0" err="1" smtClean="0"/>
              <a:t>dragstart</a:t>
            </a:r>
            <a:r>
              <a:rPr lang="en-US" altLang="ko-KR" sz="2800" dirty="0" smtClean="0"/>
              <a:t>  : </a:t>
            </a:r>
            <a:r>
              <a:rPr lang="en-US" altLang="ko-KR" sz="2800" dirty="0" err="1" smtClean="0"/>
              <a:t>dataTransfer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객체에 </a:t>
            </a:r>
            <a:r>
              <a:rPr lang="en-US" altLang="ko-KR" sz="2800" dirty="0" err="1" smtClean="0"/>
              <a:t>setData</a:t>
            </a:r>
            <a:r>
              <a:rPr lang="en-US" altLang="ko-KR" sz="2800" dirty="0" smtClean="0"/>
              <a:t>() </a:t>
            </a:r>
            <a:r>
              <a:rPr lang="ko-KR" altLang="en-US" sz="2800" dirty="0" smtClean="0"/>
              <a:t>호출 데이터 설정 </a:t>
            </a:r>
            <a:endParaRPr lang="en-US" altLang="ko-KR" sz="2800" dirty="0" smtClean="0"/>
          </a:p>
          <a:p>
            <a:r>
              <a:rPr lang="en-US" altLang="ko-KR" sz="2800" smtClean="0"/>
              <a:t>drag 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드래그 도중 계속 발생 반드시 수행해야 할 작업은 없다 </a:t>
            </a:r>
            <a:endParaRPr lang="en-US" altLang="ko-KR" sz="2800" dirty="0" smtClean="0"/>
          </a:p>
          <a:p>
            <a:r>
              <a:rPr lang="en-US" altLang="ko-KR" sz="2800" dirty="0" err="1" smtClean="0"/>
              <a:t>dragenter</a:t>
            </a:r>
            <a:r>
              <a:rPr lang="en-US" altLang="ko-KR" sz="2800" dirty="0" smtClean="0"/>
              <a:t> :</a:t>
            </a:r>
            <a:r>
              <a:rPr lang="ko-KR" altLang="en-US" sz="2800" dirty="0" err="1" smtClean="0"/>
              <a:t>드래그중</a:t>
            </a:r>
            <a:r>
              <a:rPr lang="ko-KR" altLang="en-US" sz="2800" dirty="0" smtClean="0"/>
              <a:t> 새로운 요소 안으로 들어가면 발생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        </a:t>
            </a:r>
            <a:r>
              <a:rPr lang="ko-KR" altLang="en-US" sz="2800" dirty="0" smtClean="0"/>
              <a:t>새로운 요소가 </a:t>
            </a:r>
            <a:r>
              <a:rPr lang="ko-KR" altLang="en-US" sz="2800" dirty="0" err="1" smtClean="0"/>
              <a:t>타겟</a:t>
            </a:r>
            <a:r>
              <a:rPr lang="ko-KR" altLang="en-US" sz="2800" dirty="0" smtClean="0"/>
              <a:t> 요소인지 검사 해서 </a:t>
            </a:r>
            <a:r>
              <a:rPr lang="ko-KR" altLang="en-US" sz="2800" dirty="0" err="1" smtClean="0"/>
              <a:t>타겟요소이면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drop </a:t>
            </a:r>
            <a:r>
              <a:rPr lang="ko-KR" altLang="en-US" sz="2800" dirty="0" smtClean="0"/>
              <a:t>이벤트 처리 </a:t>
            </a:r>
            <a:endParaRPr lang="en-US" altLang="ko-KR" sz="2800" dirty="0" smtClean="0"/>
          </a:p>
          <a:p>
            <a:r>
              <a:rPr lang="en-US" altLang="ko-KR" sz="2800" dirty="0" err="1" smtClean="0"/>
              <a:t>dragleave</a:t>
            </a:r>
            <a:r>
              <a:rPr lang="en-US" altLang="ko-KR" sz="2800" dirty="0" smtClean="0"/>
              <a:t> : </a:t>
            </a:r>
            <a:r>
              <a:rPr lang="ko-KR" altLang="en-US" sz="2800" dirty="0" smtClean="0"/>
              <a:t>드래그 중 요소를 빠져 나가면 발생 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특별히 처리할 내용은 없다 </a:t>
            </a:r>
            <a:endParaRPr lang="en-US" altLang="ko-KR" sz="2800" dirty="0" smtClean="0"/>
          </a:p>
          <a:p>
            <a:r>
              <a:rPr lang="en-US" altLang="ko-KR" sz="2800" dirty="0" err="1" smtClean="0"/>
              <a:t>dragover</a:t>
            </a:r>
            <a:r>
              <a:rPr lang="en-US" altLang="ko-KR" sz="2800" dirty="0" smtClean="0"/>
              <a:t> : </a:t>
            </a:r>
            <a:r>
              <a:rPr lang="ko-KR" altLang="en-US" sz="2800" dirty="0" smtClean="0"/>
              <a:t>드래그도중 마우스가 다른 </a:t>
            </a:r>
            <a:r>
              <a:rPr lang="ko-KR" altLang="en-US" sz="2800" dirty="0" err="1" smtClean="0"/>
              <a:t>요소위에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있을때</a:t>
            </a:r>
            <a:r>
              <a:rPr lang="ko-KR" altLang="en-US" sz="2800" dirty="0" smtClean="0"/>
              <a:t> 발생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    </a:t>
            </a:r>
            <a:r>
              <a:rPr lang="ko-KR" altLang="en-US" sz="2800" dirty="0" smtClean="0"/>
              <a:t>만약 </a:t>
            </a:r>
            <a:r>
              <a:rPr lang="ko-KR" altLang="en-US" sz="2800" dirty="0" err="1" smtClean="0"/>
              <a:t>타겟요소에서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dragover</a:t>
            </a:r>
            <a:r>
              <a:rPr lang="ko-KR" altLang="en-US" sz="2800" dirty="0" smtClean="0"/>
              <a:t>이벤트가 발생 하면 </a:t>
            </a:r>
            <a:r>
              <a:rPr lang="ko-KR" altLang="en-US" sz="2800" dirty="0" err="1" smtClean="0"/>
              <a:t>드롭을</a:t>
            </a:r>
            <a:r>
              <a:rPr lang="ko-KR" altLang="en-US" sz="2800" dirty="0" smtClean="0"/>
              <a:t> 허용 </a:t>
            </a:r>
            <a:endParaRPr lang="en-US" altLang="ko-KR" sz="2800" dirty="0" smtClean="0"/>
          </a:p>
          <a:p>
            <a:r>
              <a:rPr lang="en-US" altLang="ko-KR" sz="2800" dirty="0" smtClean="0"/>
              <a:t>drop  :</a:t>
            </a:r>
            <a:r>
              <a:rPr lang="ko-KR" altLang="en-US" sz="2800" dirty="0" smtClean="0"/>
              <a:t>마우스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버튼을 </a:t>
            </a:r>
            <a:r>
              <a:rPr lang="ko-KR" altLang="en-US" sz="2800" dirty="0" err="1" smtClean="0"/>
              <a:t>놓았을때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반드시 처리 할 내용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r>
              <a:rPr lang="en-US" altLang="ko-KR" sz="2800" dirty="0" smtClean="0"/>
              <a:t>       </a:t>
            </a:r>
            <a:r>
              <a:rPr lang="en-US" altLang="ko-KR" sz="2800" dirty="0" err="1" smtClean="0"/>
              <a:t>dataTransfer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객체에서 </a:t>
            </a:r>
            <a:r>
              <a:rPr lang="en-US" altLang="ko-KR" sz="2800" dirty="0" err="1" smtClean="0"/>
              <a:t>getData</a:t>
            </a:r>
            <a:r>
              <a:rPr lang="en-US" altLang="ko-KR" sz="2800" dirty="0" smtClean="0"/>
              <a:t>()</a:t>
            </a:r>
            <a:r>
              <a:rPr lang="ko-KR" altLang="en-US" sz="2800" dirty="0" err="1" smtClean="0"/>
              <a:t>메서드를</a:t>
            </a:r>
            <a:r>
              <a:rPr lang="ko-KR" altLang="en-US" sz="2800" dirty="0" smtClean="0"/>
              <a:t> 이용해 필요한 데이터를 꺼낸다 </a:t>
            </a:r>
            <a:endParaRPr lang="en-US" altLang="ko-KR" sz="28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13915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5902" y="1800692"/>
            <a:ext cx="9973631" cy="253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71528" y="4709024"/>
            <a:ext cx="2347329" cy="443124"/>
          </a:xfrm>
          <a:prstGeom prst="rect">
            <a:avLst/>
          </a:prstGeom>
          <a:noFill/>
        </p:spPr>
        <p:txBody>
          <a:bodyPr wrap="square" lIns="118799" tIns="59399" rIns="118799" bIns="59399" rtlCol="0">
            <a:spAutoFit/>
          </a:bodyPr>
          <a:lstStyle/>
          <a:p>
            <a:r>
              <a:rPr lang="en-US" altLang="ko-KR" sz="2100" b="1" smtClean="0">
                <a:latin typeface="굴림" panose="020B0600000101010101" pitchFamily="50" charset="-127"/>
                <a:ea typeface="굴림" panose="020B0600000101010101" pitchFamily="50" charset="-127"/>
              </a:rPr>
              <a:t>dragdrop.html</a:t>
            </a:r>
            <a:endParaRPr lang="ko-KR" altLang="en-US" sz="2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476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폼의 유효성 검증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필드에서의 잘못을 검증하는 작업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91264" y="2425678"/>
            <a:ext cx="10670077" cy="439949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h3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회원가입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h3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'text'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'name'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'text'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addr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생일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'date'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'birthday'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(6-8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): 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'text'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'username'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이메일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'email'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'email'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휴대폰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'phone'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'submit'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71681" name="_x239921312" descr="EMB00001c3c068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32804" y="3009912"/>
            <a:ext cx="3638467" cy="246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77851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공백 검증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9570" y="1551113"/>
            <a:ext cx="10670077" cy="603521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checkNotEmpty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(field)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field.value.length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alert(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필드가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비어있네요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field.focus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'text'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'user'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'button'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checkNotEmpty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('user'))"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72706" name="_x239920032" descr="EMB00001c3c068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06624" y="1760825"/>
            <a:ext cx="3612727" cy="130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2705" name="_x239920832" descr="EMB00001c3c068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8832" y="3479756"/>
            <a:ext cx="2292166" cy="175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95642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길이 검증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5" y="1696640"/>
            <a:ext cx="10670077" cy="655676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min, max)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elem.value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&gt;= min &amp;&amp;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&lt;= max)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alert(min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문자와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max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 사이로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입력해주세요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elem.focus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(6-8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'text'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'name'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'button'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checkLength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('name'), 6, 8)"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381644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정규식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551113"/>
            <a:ext cx="11264119" cy="6451961"/>
          </a:xfrm>
        </p:spPr>
        <p:txBody>
          <a:bodyPr/>
          <a:lstStyle/>
          <a:p>
            <a:r>
              <a:rPr lang="ko-KR" altLang="en-US" b="1" dirty="0" err="1"/>
              <a:t>정규식</a:t>
            </a:r>
            <a:r>
              <a:rPr lang="en-US" altLang="ko-KR" b="1" dirty="0"/>
              <a:t>(regular expression</a:t>
            </a:r>
            <a:r>
              <a:rPr lang="en-US" altLang="ko-KR" b="1" dirty="0" smtClean="0"/>
              <a:t>):</a:t>
            </a:r>
            <a:r>
              <a:rPr lang="ko-KR" altLang="en-US" dirty="0" smtClean="0"/>
              <a:t> </a:t>
            </a:r>
            <a:r>
              <a:rPr lang="ko-KR" altLang="en-US" dirty="0"/>
              <a:t>특정한 규칙을 가지고 있는 문자열들을 표현하는 </a:t>
            </a:r>
            <a:r>
              <a:rPr lang="ko-KR" altLang="en-US" dirty="0" smtClean="0"/>
              <a:t>수식이다</a:t>
            </a:r>
            <a:endParaRPr lang="en-US" altLang="ko-KR" dirty="0" smtClean="0"/>
          </a:p>
          <a:p>
            <a:r>
              <a:rPr lang="ko-KR" altLang="en-US" dirty="0"/>
              <a:t>정규 </a:t>
            </a:r>
            <a:r>
              <a:rPr lang="ko-KR" altLang="en-US" dirty="0" err="1"/>
              <a:t>표현식은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과 </a:t>
            </a:r>
            <a:r>
              <a:rPr lang="en-US" altLang="ko-KR" dirty="0"/>
              <a:t>/ </a:t>
            </a:r>
            <a:r>
              <a:rPr lang="ko-KR" altLang="en-US" dirty="0"/>
              <a:t>내부에 </a:t>
            </a:r>
            <a:r>
              <a:rPr lang="ko-KR" altLang="en-US" dirty="0" smtClean="0"/>
              <a:t>위치 </a:t>
            </a:r>
            <a:r>
              <a:rPr lang="en-US" altLang="ko-KR" i="1" dirty="0" smtClean="0"/>
              <a:t>(</a:t>
            </a:r>
            <a:r>
              <a:rPr lang="ko-KR" altLang="en-US" i="1" dirty="0" smtClean="0"/>
              <a:t>예</a:t>
            </a:r>
            <a:r>
              <a:rPr lang="en-US" altLang="ko-KR" i="1" dirty="0" smtClean="0"/>
              <a:t>) ^[</a:t>
            </a:r>
            <a:r>
              <a:rPr lang="en-US" altLang="ko-KR" i="1" dirty="0"/>
              <a:t>0-9]+</a:t>
            </a:r>
            <a:r>
              <a:rPr lang="en-US" altLang="ko-KR" i="1" dirty="0" err="1"/>
              <a:t>abc</a:t>
            </a:r>
            <a:r>
              <a:rPr lang="en-US" altLang="ko-KR" i="1" dirty="0"/>
              <a:t>$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37668" y="3497691"/>
          <a:ext cx="10781239" cy="495873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37213"/>
                <a:gridCol w="2024686"/>
                <a:gridCol w="7919340"/>
              </a:tblGrid>
              <a:tr h="5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식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</a:tr>
              <a:tr h="538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^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시작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문자열의 시작을 표시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</a:tr>
              <a:tr h="538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끝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문자열의 끝을 표시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</a:tr>
              <a:tr h="538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개의 문자와 일치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</a:tr>
              <a:tr h="538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\d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숫자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개의 숫자와 일치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</a:tr>
              <a:tr h="538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\w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문자와 숫자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개의 문자나 숫자와 일치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</a:tr>
              <a:tr h="538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\s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공백문자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공백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탭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줄바꿈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캐리지리턴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문자와 일치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</a:tr>
              <a:tr h="118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[]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 종류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 범위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</a:t>
                      </a: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abc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]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는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또는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또는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나타낸다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[a-z]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는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부터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z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까지 중의 하나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[1-9]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는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부터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9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까지 중의 하나를 나타낸다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253386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수량한정자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1651" y="5237896"/>
            <a:ext cx="10670077" cy="2623688"/>
          </a:xfrm>
        </p:spPr>
        <p:txBody>
          <a:bodyPr/>
          <a:lstStyle/>
          <a:p>
            <a:r>
              <a:rPr lang="ko-KR" altLang="en-US" dirty="0" err="1" smtClean="0"/>
              <a:t>이메일을</a:t>
            </a:r>
            <a:r>
              <a:rPr lang="ko-KR" altLang="en-US" dirty="0" smtClean="0"/>
              <a:t> 검사하는 </a:t>
            </a:r>
            <a:r>
              <a:rPr lang="ko-KR" altLang="en-US" dirty="0" err="1" smtClean="0"/>
              <a:t>정규식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/^[</a:t>
            </a:r>
            <a:r>
              <a:rPr lang="en-US" altLang="ko-KR" dirty="0"/>
              <a:t>a-</a:t>
            </a:r>
            <a:r>
              <a:rPr lang="en-US" altLang="ko-KR" dirty="0" err="1"/>
              <a:t>zA</a:t>
            </a:r>
            <a:r>
              <a:rPr lang="en-US" altLang="ko-KR" dirty="0"/>
              <a:t>-</a:t>
            </a:r>
            <a:r>
              <a:rPr lang="en-US" altLang="ko-KR" dirty="0" err="1"/>
              <a:t>Z0</a:t>
            </a:r>
            <a:r>
              <a:rPr lang="en-US" altLang="ko-KR" dirty="0"/>
              <a:t>-9.!#$%&amp;’*+/=?^_`{|}~-]+@[a-</a:t>
            </a:r>
            <a:r>
              <a:rPr lang="en-US" altLang="ko-KR" dirty="0" err="1"/>
              <a:t>zA</a:t>
            </a:r>
            <a:r>
              <a:rPr lang="en-US" altLang="ko-KR" dirty="0"/>
              <a:t>-</a:t>
            </a:r>
            <a:r>
              <a:rPr lang="en-US" altLang="ko-KR" dirty="0" err="1"/>
              <a:t>Z0</a:t>
            </a:r>
            <a:r>
              <a:rPr lang="en-US" altLang="ko-KR" dirty="0"/>
              <a:t>-9-]+(?:\.[a-</a:t>
            </a:r>
            <a:r>
              <a:rPr lang="en-US" altLang="ko-KR" dirty="0" err="1"/>
              <a:t>zA</a:t>
            </a:r>
            <a:r>
              <a:rPr lang="en-US" altLang="ko-KR" dirty="0"/>
              <a:t>-</a:t>
            </a:r>
            <a:r>
              <a:rPr lang="en-US" altLang="ko-KR" dirty="0" err="1"/>
              <a:t>Z0</a:t>
            </a:r>
            <a:r>
              <a:rPr lang="en-US" altLang="ko-KR" dirty="0"/>
              <a:t>-9-]+)*$/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27658" y="1691547"/>
          <a:ext cx="10604071" cy="3685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781"/>
                <a:gridCol w="2628954"/>
                <a:gridCol w="7175336"/>
              </a:tblGrid>
              <a:tr h="498391">
                <a:tc>
                  <a:txBody>
                    <a:bodyPr/>
                    <a:lstStyle/>
                    <a:p>
                      <a:pPr algn="ctr" latinLnBrk="1"/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498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문자를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그룹핑한다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abc|adc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"a(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b|d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)c"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같은 의미를 가진다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8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 이상 반복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"a*b"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"b", "ab", "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aab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", "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aaab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나타낸다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72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 이상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a+b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"ab", "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aab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", "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aaab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나타내지만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"b"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포함하지 않는다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8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또는 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a?b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"b", "ab"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나타낸다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8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{m}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"a{3}b"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aaab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매칭된다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08516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945" y="1732624"/>
            <a:ext cx="10668651" cy="6405759"/>
          </a:xfrm>
        </p:spPr>
        <p:txBody>
          <a:bodyPr/>
          <a:lstStyle/>
          <a:p>
            <a:r>
              <a:rPr lang="en-US" altLang="ko-KR" sz="2300" i="1"/>
              <a:t>(</a:t>
            </a:r>
            <a:r>
              <a:rPr lang="ko-KR" altLang="en-US" sz="2300" i="1"/>
              <a:t>예</a:t>
            </a:r>
            <a:r>
              <a:rPr lang="en-US" altLang="ko-KR" sz="2300" i="1"/>
              <a:t>) /^[0-9]+</a:t>
            </a:r>
            <a:r>
              <a:rPr lang="en-US" altLang="ko-KR" sz="2300" i="1" err="1"/>
              <a:t>abc</a:t>
            </a:r>
            <a:r>
              <a:rPr lang="en-US" altLang="ko-KR" sz="2300" i="1"/>
              <a:t>$/   0~9</a:t>
            </a:r>
            <a:r>
              <a:rPr lang="ko-KR" altLang="en-US" sz="2300" i="1"/>
              <a:t>사이 </a:t>
            </a:r>
            <a:r>
              <a:rPr lang="en-US" altLang="ko-KR" sz="2300" i="1"/>
              <a:t>1</a:t>
            </a:r>
            <a:r>
              <a:rPr lang="ko-KR" altLang="en-US" sz="2300" i="1" err="1"/>
              <a:t>회이상</a:t>
            </a:r>
            <a:r>
              <a:rPr lang="ko-KR" altLang="en-US" sz="2300" i="1"/>
              <a:t> </a:t>
            </a:r>
            <a:r>
              <a:rPr lang="en-US" altLang="ko-KR" sz="2300" i="1" err="1"/>
              <a:t>abc</a:t>
            </a:r>
            <a:r>
              <a:rPr lang="ko-KR" altLang="en-US" sz="2300" i="1"/>
              <a:t>로 끝남</a:t>
            </a:r>
            <a:endParaRPr lang="en-US" altLang="ko-KR" sz="2300"/>
          </a:p>
          <a:p>
            <a:r>
              <a:rPr lang="en-US" altLang="ko-KR" sz="2300"/>
              <a:t>/</a:t>
            </a:r>
            <a:r>
              <a:rPr lang="en-US" altLang="ko-KR" sz="2300" err="1"/>
              <a:t>abc</a:t>
            </a:r>
            <a:r>
              <a:rPr lang="en-US" altLang="ko-KR" sz="2300"/>
              <a:t>/            </a:t>
            </a:r>
            <a:r>
              <a:rPr lang="en-US" altLang="ko-KR" sz="2300" err="1"/>
              <a:t>abc</a:t>
            </a:r>
            <a:r>
              <a:rPr lang="en-US" altLang="ko-KR" sz="2300"/>
              <a:t> </a:t>
            </a:r>
            <a:r>
              <a:rPr lang="ko-KR" altLang="en-US" sz="2300"/>
              <a:t>와 일치 </a:t>
            </a:r>
            <a:endParaRPr lang="en-US" altLang="ko-KR" sz="2300"/>
          </a:p>
          <a:p>
            <a:r>
              <a:rPr lang="en-US" altLang="ko-KR" sz="2300"/>
              <a:t>/./                </a:t>
            </a:r>
            <a:r>
              <a:rPr lang="ko-KR" altLang="en-US" sz="2300"/>
              <a:t>한 개의 문자  </a:t>
            </a:r>
            <a:endParaRPr lang="en-US" altLang="ko-KR" sz="2300"/>
          </a:p>
          <a:p>
            <a:r>
              <a:rPr lang="en-US" altLang="ko-KR" sz="2300"/>
              <a:t>/\d\d\d/        </a:t>
            </a:r>
            <a:r>
              <a:rPr lang="ko-KR" altLang="en-US" sz="2300"/>
              <a:t>세자리 숫자 </a:t>
            </a:r>
            <a:endParaRPr lang="en-US" altLang="ko-KR" sz="2300"/>
          </a:p>
          <a:p>
            <a:r>
              <a:rPr lang="en-US" altLang="ko-KR" sz="2300"/>
              <a:t>/[a-z]/          </a:t>
            </a:r>
            <a:r>
              <a:rPr lang="en-US" altLang="ko-KR" sz="2300" err="1"/>
              <a:t>a~z</a:t>
            </a:r>
            <a:r>
              <a:rPr lang="en-US" altLang="ko-KR" sz="2300"/>
              <a:t> </a:t>
            </a:r>
            <a:r>
              <a:rPr lang="ko-KR" altLang="en-US" sz="2300"/>
              <a:t>사이 </a:t>
            </a:r>
            <a:r>
              <a:rPr lang="en-US" altLang="ko-KR" sz="2300"/>
              <a:t>1</a:t>
            </a:r>
            <a:r>
              <a:rPr lang="ko-KR" altLang="en-US" sz="2300"/>
              <a:t>글자 </a:t>
            </a:r>
            <a:endParaRPr lang="en-US" altLang="ko-KR" sz="2300"/>
          </a:p>
          <a:p>
            <a:r>
              <a:rPr lang="en-US" altLang="ko-KR" sz="2300"/>
              <a:t>/\w/             </a:t>
            </a:r>
            <a:r>
              <a:rPr lang="ko-KR" altLang="en-US" sz="2300"/>
              <a:t>한자리 문자나 숫자 </a:t>
            </a:r>
            <a:endParaRPr lang="en-US" altLang="ko-KR" sz="2300"/>
          </a:p>
          <a:p>
            <a:r>
              <a:rPr lang="en-US" altLang="ko-KR" sz="2300"/>
              <a:t>/^\d/             </a:t>
            </a:r>
            <a:r>
              <a:rPr lang="ko-KR" altLang="en-US" sz="2300"/>
              <a:t>시작이 한자리의 숫자  </a:t>
            </a:r>
            <a:r>
              <a:rPr lang="en-US" altLang="ko-KR" sz="2300"/>
              <a:t>123, 2nd</a:t>
            </a:r>
          </a:p>
          <a:p>
            <a:r>
              <a:rPr lang="en-US" altLang="ko-KR" sz="2300"/>
              <a:t>/\d\d$/         </a:t>
            </a:r>
            <a:r>
              <a:rPr lang="ko-KR" altLang="en-US" sz="2300"/>
              <a:t>끝</a:t>
            </a:r>
            <a:r>
              <a:rPr lang="en-US" altLang="ko-KR" sz="2300"/>
              <a:t> </a:t>
            </a:r>
            <a:r>
              <a:rPr lang="ko-KR" altLang="en-US" sz="2300" err="1"/>
              <a:t>두자리</a:t>
            </a:r>
            <a:r>
              <a:rPr lang="ko-KR" altLang="en-US" sz="2300"/>
              <a:t> 숫자   </a:t>
            </a:r>
            <a:r>
              <a:rPr lang="en-US" altLang="ko-KR" sz="2300"/>
              <a:t>chr01,  product82</a:t>
            </a:r>
          </a:p>
          <a:p>
            <a:r>
              <a:rPr lang="en-US" altLang="ko-KR" sz="2300"/>
              <a:t>/.+/              </a:t>
            </a:r>
            <a:r>
              <a:rPr lang="ko-KR" altLang="en-US" sz="2300" err="1"/>
              <a:t>어떤문자가</a:t>
            </a:r>
            <a:r>
              <a:rPr lang="ko-KR" altLang="en-US" sz="2300"/>
              <a:t> </a:t>
            </a:r>
            <a:r>
              <a:rPr lang="en-US" altLang="ko-KR" sz="2300"/>
              <a:t>1</a:t>
            </a:r>
            <a:r>
              <a:rPr lang="ko-KR" altLang="en-US" sz="2300" err="1"/>
              <a:t>회이상</a:t>
            </a:r>
            <a:r>
              <a:rPr lang="ko-KR" altLang="en-US" sz="2300"/>
              <a:t> 반복</a:t>
            </a:r>
            <a:endParaRPr lang="en-US" altLang="ko-KR" sz="2300"/>
          </a:p>
          <a:p>
            <a:r>
              <a:rPr lang="en-US" altLang="ko-KR" sz="2300"/>
              <a:t>/\w*/          </a:t>
            </a:r>
            <a:r>
              <a:rPr lang="ko-KR" altLang="en-US" sz="2300"/>
              <a:t>어떤 문자나 숫자로 이루어진 문자열 </a:t>
            </a:r>
            <a:r>
              <a:rPr lang="en-US" altLang="ko-KR" sz="2300"/>
              <a:t>0</a:t>
            </a:r>
            <a:r>
              <a:rPr lang="ko-KR" altLang="en-US" sz="2300" err="1"/>
              <a:t>회이상</a:t>
            </a:r>
            <a:r>
              <a:rPr lang="ko-KR" altLang="en-US" sz="2300"/>
              <a:t> </a:t>
            </a:r>
            <a:endParaRPr lang="en-US" altLang="ko-KR" sz="2300"/>
          </a:p>
          <a:p>
            <a:r>
              <a:rPr lang="en-US" altLang="ko-KR" sz="2300"/>
              <a:t>^[1-9][0-9]*$          1-9  </a:t>
            </a:r>
            <a:r>
              <a:rPr lang="ko-KR" altLang="en-US" sz="2300"/>
              <a:t>사이의 숫자와 </a:t>
            </a:r>
            <a:r>
              <a:rPr lang="en-US" altLang="ko-KR" sz="2300"/>
              <a:t>0~9</a:t>
            </a:r>
            <a:r>
              <a:rPr lang="ko-KR" altLang="en-US" sz="2300"/>
              <a:t>사이의 숫자가 반복</a:t>
            </a:r>
            <a:endParaRPr lang="en-US" altLang="ko-KR" sz="2300"/>
          </a:p>
          <a:p>
            <a:r>
              <a:rPr lang="en-US" altLang="ko-KR" sz="2300"/>
              <a:t>/^\d[6]-\d{7}$/     </a:t>
            </a:r>
            <a:r>
              <a:rPr lang="ko-KR" altLang="en-US" sz="2300"/>
              <a:t>숫자</a:t>
            </a:r>
            <a:r>
              <a:rPr lang="en-US" altLang="ko-KR" sz="2300"/>
              <a:t>6</a:t>
            </a:r>
            <a:r>
              <a:rPr lang="ko-KR" altLang="en-US" sz="2300"/>
              <a:t>자리 </a:t>
            </a:r>
            <a:r>
              <a:rPr lang="en-US" altLang="ko-KR" sz="2300"/>
              <a:t>– </a:t>
            </a:r>
            <a:r>
              <a:rPr lang="ko-KR" altLang="en-US" sz="2300"/>
              <a:t>숫자</a:t>
            </a:r>
            <a:r>
              <a:rPr lang="en-US" altLang="ko-KR" sz="2300"/>
              <a:t>7</a:t>
            </a:r>
            <a:r>
              <a:rPr lang="ko-KR" altLang="en-US" sz="2300"/>
              <a:t>자리   </a:t>
            </a:r>
            <a:endParaRPr lang="en-US" altLang="ko-KR" sz="2300"/>
          </a:p>
          <a:p>
            <a:r>
              <a:rPr lang="en-US" altLang="ko-KR" sz="2300"/>
              <a:t>/^[0-9]+$/   </a:t>
            </a:r>
          </a:p>
          <a:p>
            <a:r>
              <a:rPr lang="en-US" altLang="ko-KR" sz="2300"/>
              <a:t>/(Good)?Bye/       </a:t>
            </a:r>
            <a:r>
              <a:rPr lang="en-US" altLang="ko-KR" sz="2300" err="1"/>
              <a:t>GoodBye</a:t>
            </a:r>
            <a:r>
              <a:rPr lang="en-US" altLang="ko-KR" sz="2300"/>
              <a:t>   </a:t>
            </a:r>
            <a:r>
              <a:rPr lang="ko-KR" altLang="en-US" sz="2300"/>
              <a:t>또는</a:t>
            </a:r>
            <a:r>
              <a:rPr lang="en-US" altLang="ko-KR" sz="2300"/>
              <a:t> Bye</a:t>
            </a:r>
          </a:p>
          <a:p>
            <a:r>
              <a:rPr lang="en-US" altLang="ko-KR" sz="2300"/>
              <a:t>2013/06/01  -&gt;   /^\d{4}/\d{2}/\d{2}   2013/6/1  -&gt;  /^\d{4}/\d{1,2}/\d{1,2} </a:t>
            </a:r>
          </a:p>
          <a:p>
            <a:endParaRPr lang="ko-KR" altLang="en-US" sz="2300"/>
          </a:p>
        </p:txBody>
      </p:sp>
    </p:spTree>
    <p:extLst>
      <p:ext uri="{BB962C8B-B14F-4D97-AF65-F5344CB8AC3E}">
        <p14:creationId xmlns:p14="http://schemas.microsoft.com/office/powerpoint/2010/main" xmlns="" val="32404948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표현식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945" y="1732624"/>
            <a:ext cx="10668651" cy="6484964"/>
          </a:xfrm>
        </p:spPr>
        <p:txBody>
          <a:bodyPr/>
          <a:lstStyle/>
          <a:p>
            <a:r>
              <a:rPr lang="ko-KR" altLang="en-US" sz="2800"/>
              <a:t>아이디나 비밀번호 정규식 </a:t>
            </a:r>
            <a:br>
              <a:rPr lang="ko-KR" altLang="en-US" sz="2800"/>
            </a:br>
            <a:r>
              <a:rPr lang="en-US" altLang="ko-KR" sz="2800" b="1" err="1" smtClean="0"/>
              <a:t>var</a:t>
            </a:r>
            <a:r>
              <a:rPr lang="en-US" altLang="ko-KR" sz="2800" b="1" smtClean="0"/>
              <a:t> </a:t>
            </a:r>
            <a:r>
              <a:rPr lang="en-US" altLang="ko-KR" sz="2800" b="1" err="1"/>
              <a:t>regExp</a:t>
            </a:r>
            <a:r>
              <a:rPr lang="en-US" altLang="ko-KR" sz="2800" b="1"/>
              <a:t> = /^[a-z0-9_]{4,20}$/; </a:t>
            </a:r>
            <a:endParaRPr lang="ko-KR" altLang="en-US" sz="2800"/>
          </a:p>
          <a:p>
            <a:r>
              <a:rPr lang="ko-KR" altLang="en-US" sz="2800"/>
              <a:t>숫자만 체크 정규식</a:t>
            </a:r>
          </a:p>
          <a:p>
            <a:pPr marL="0" indent="0">
              <a:buNone/>
            </a:pPr>
            <a:r>
              <a:rPr lang="en-US" altLang="ko-KR" sz="2800" b="1" smtClean="0"/>
              <a:t>       </a:t>
            </a:r>
            <a:r>
              <a:rPr lang="en-US" altLang="ko-KR" sz="2800" b="1" err="1" smtClean="0"/>
              <a:t>var</a:t>
            </a:r>
            <a:r>
              <a:rPr lang="en-US" altLang="ko-KR" sz="2800" b="1" smtClean="0"/>
              <a:t> </a:t>
            </a:r>
            <a:r>
              <a:rPr lang="en-US" altLang="ko-KR" sz="2800" b="1" err="1"/>
              <a:t>regExp</a:t>
            </a:r>
            <a:r>
              <a:rPr lang="en-US" altLang="ko-KR" sz="2800" b="1"/>
              <a:t> = /^[0-9</a:t>
            </a:r>
            <a:r>
              <a:rPr lang="en-US" altLang="ko-KR" sz="2800" b="1" smtClean="0"/>
              <a:t>]+$/;</a:t>
            </a:r>
          </a:p>
          <a:p>
            <a:r>
              <a:rPr lang="ko-KR" altLang="en-US" sz="2800" smtClean="0"/>
              <a:t>핸드폰번호 정규식</a:t>
            </a:r>
            <a:br>
              <a:rPr lang="ko-KR" altLang="en-US" sz="2800" smtClean="0"/>
            </a:br>
            <a:r>
              <a:rPr lang="en-US" altLang="ko-KR" sz="2800" b="1" err="1" smtClean="0"/>
              <a:t>var</a:t>
            </a:r>
            <a:r>
              <a:rPr lang="en-US" altLang="ko-KR" sz="2800" b="1" smtClean="0"/>
              <a:t> </a:t>
            </a:r>
            <a:r>
              <a:rPr lang="en-US" altLang="ko-KR" sz="2800" b="1" err="1" smtClean="0"/>
              <a:t>regExp</a:t>
            </a:r>
            <a:r>
              <a:rPr lang="en-US" altLang="ko-KR" sz="2800" b="1" smtClean="0"/>
              <a:t> = /^\d{3}-\d{3,4}-\d{4}$/;</a:t>
            </a:r>
            <a:endParaRPr lang="ko-KR" altLang="en-US" sz="2800" smtClean="0"/>
          </a:p>
          <a:p>
            <a:r>
              <a:rPr lang="ko-KR" altLang="en-US" sz="2800" smtClean="0"/>
              <a:t>일반 </a:t>
            </a:r>
            <a:r>
              <a:rPr lang="ko-KR" altLang="en-US" sz="2800"/>
              <a:t>전화번호 정규식</a:t>
            </a:r>
            <a:br>
              <a:rPr lang="ko-KR" altLang="en-US" sz="2800"/>
            </a:br>
            <a:r>
              <a:rPr lang="en-US" altLang="ko-KR" sz="2800" b="1" err="1" smtClean="0"/>
              <a:t>var</a:t>
            </a:r>
            <a:r>
              <a:rPr lang="en-US" altLang="ko-KR" sz="2800" b="1" smtClean="0"/>
              <a:t> </a:t>
            </a:r>
            <a:r>
              <a:rPr lang="en-US" altLang="ko-KR" sz="2800" b="1" err="1"/>
              <a:t>regExp</a:t>
            </a:r>
            <a:r>
              <a:rPr lang="en-US" altLang="ko-KR" sz="2800" b="1"/>
              <a:t> = /^\d{2,3}-\d{3,4}-\d{4}$/;</a:t>
            </a:r>
            <a:endParaRPr lang="ko-KR" altLang="en-US" sz="2800"/>
          </a:p>
          <a:p>
            <a:r>
              <a:rPr lang="ko-KR" altLang="en-US" sz="2800" b="1" smtClean="0"/>
              <a:t>이름</a:t>
            </a:r>
            <a:r>
              <a:rPr lang="en-US" altLang="ko-KR" sz="2800" b="1" smtClean="0"/>
              <a:t> </a:t>
            </a:r>
          </a:p>
          <a:p>
            <a:pPr marL="0" indent="0">
              <a:buNone/>
            </a:pPr>
            <a:r>
              <a:rPr lang="en-US" altLang="ko-KR" sz="2800" b="1" smtClean="0"/>
              <a:t>     </a:t>
            </a:r>
            <a:r>
              <a:rPr lang="en-US" altLang="ko-KR" sz="2800" b="1" err="1" smtClean="0"/>
              <a:t>var</a:t>
            </a:r>
            <a:r>
              <a:rPr lang="en-US" altLang="ko-KR" sz="2800" b="1" smtClean="0"/>
              <a:t> </a:t>
            </a:r>
            <a:r>
              <a:rPr lang="en-US" altLang="ko-KR" sz="2800" b="1"/>
              <a:t>pattern = /^[</a:t>
            </a:r>
            <a:r>
              <a:rPr lang="ko-KR" altLang="en-US" sz="2800" b="1"/>
              <a:t>가</a:t>
            </a:r>
            <a:r>
              <a:rPr lang="en-US" altLang="ko-KR" sz="2800" b="1"/>
              <a:t>-</a:t>
            </a:r>
            <a:r>
              <a:rPr lang="ko-KR" altLang="en-US" sz="2800" b="1" err="1"/>
              <a:t>힣</a:t>
            </a:r>
            <a:r>
              <a:rPr lang="en-US" altLang="ko-KR" sz="2800" b="1"/>
              <a:t>]{2,4}$/;</a:t>
            </a:r>
            <a:r>
              <a:rPr lang="ko-KR" altLang="en-US" sz="2800"/>
              <a:t/>
            </a:r>
            <a:br>
              <a:rPr lang="ko-KR" altLang="en-US" sz="2800"/>
            </a:br>
            <a:r>
              <a:rPr lang="ko-KR" altLang="en-US" sz="2800" smtClean="0"/>
              <a:t>     </a:t>
            </a:r>
            <a:r>
              <a:rPr lang="pl-PL" altLang="ko-KR" sz="2800" b="1" smtClean="0"/>
              <a:t>var </a:t>
            </a:r>
            <a:r>
              <a:rPr lang="pl-PL" altLang="ko-KR" sz="2800" b="1"/>
              <a:t>pattern = /^[a-zA-Z]{2,10}\s[a-zA-Z]{2,10</a:t>
            </a:r>
            <a:r>
              <a:rPr lang="pl-PL" altLang="ko-KR" sz="2800" b="1" smtClean="0"/>
              <a:t>}$/;</a:t>
            </a:r>
            <a:endParaRPr lang="en-US" altLang="ko-KR" sz="2800" b="1" smtClean="0"/>
          </a:p>
          <a:p>
            <a:pPr marL="0" indent="0">
              <a:buNone/>
            </a:pPr>
            <a:r>
              <a:rPr lang="en-US" altLang="ko-KR" sz="2800" b="1" smtClean="0"/>
              <a:t>     </a:t>
            </a:r>
            <a:r>
              <a:rPr lang="en-US" altLang="ko-KR" sz="2800" b="1" err="1" smtClean="0"/>
              <a:t>var</a:t>
            </a:r>
            <a:r>
              <a:rPr lang="en-US" altLang="ko-KR" sz="2800" b="1" smtClean="0"/>
              <a:t> </a:t>
            </a:r>
            <a:r>
              <a:rPr lang="en-US" altLang="ko-KR" sz="2800" b="1"/>
              <a:t>pattern = /^[</a:t>
            </a:r>
            <a:r>
              <a:rPr lang="ko-KR" altLang="en-US" sz="2800" b="1"/>
              <a:t>가</a:t>
            </a:r>
            <a:r>
              <a:rPr lang="en-US" altLang="ko-KR" sz="2800" b="1"/>
              <a:t>-</a:t>
            </a:r>
            <a:r>
              <a:rPr lang="ko-KR" altLang="en-US" sz="2800" b="1" err="1"/>
              <a:t>힣</a:t>
            </a:r>
            <a:r>
              <a:rPr lang="en-US" altLang="ko-KR" sz="2800" b="1"/>
              <a:t>]{2,4}|[a-</a:t>
            </a:r>
            <a:r>
              <a:rPr lang="en-US" altLang="ko-KR" sz="2800" b="1" err="1"/>
              <a:t>zA</a:t>
            </a:r>
            <a:r>
              <a:rPr lang="en-US" altLang="ko-KR" sz="2800" b="1"/>
              <a:t>-Z]{2,10}\s[a-</a:t>
            </a:r>
            <a:r>
              <a:rPr lang="en-US" altLang="ko-KR" sz="2800" b="1" err="1"/>
              <a:t>zA</a:t>
            </a:r>
            <a:r>
              <a:rPr lang="en-US" altLang="ko-KR" sz="2800" b="1"/>
              <a:t>-Z]{2,10}$/;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xmlns="" val="275113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마우스 클릭</a:t>
            </a:r>
            <a:endParaRPr lang="en-US" altLang="ko-KR" dirty="0" smtClean="0"/>
          </a:p>
          <a:p>
            <a:r>
              <a:rPr lang="ko-KR" altLang="en-US" dirty="0" smtClean="0"/>
              <a:t>웹 페이지 로딩</a:t>
            </a:r>
            <a:endParaRPr lang="en-US" altLang="ko-KR" dirty="0" smtClean="0"/>
          </a:p>
          <a:p>
            <a:r>
              <a:rPr lang="ko-KR" altLang="en-US" dirty="0" err="1" smtClean="0"/>
              <a:t>호버링</a:t>
            </a:r>
            <a:r>
              <a:rPr lang="en-US" altLang="ko-KR" dirty="0" smtClean="0"/>
              <a:t>(hovering)</a:t>
            </a:r>
            <a:r>
              <a:rPr lang="ko-KR" altLang="en-US" dirty="0" smtClean="0"/>
              <a:t>으로 마우스를 어떤 요소 위에서 움직이는 것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mouseover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mouseout</a:t>
            </a:r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입력 양식에서 입력 박스를 선택하는 것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focus,blur</a:t>
            </a:r>
            <a:endParaRPr lang="en-US" altLang="ko-KR" dirty="0" smtClean="0"/>
          </a:p>
          <a:p>
            <a:r>
              <a:rPr lang="ko-KR" altLang="en-US" dirty="0" smtClean="0"/>
              <a:t>키보드의 키를 누르는 것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keyDown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keyUp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keyPressed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17687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 검증 예제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90945" y="1485108"/>
            <a:ext cx="10668651" cy="52597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2209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    function </a:t>
            </a:r>
            <a:r>
              <a:rPr lang="en-US" altLang="ko-KR" smtClean="0"/>
              <a:t>checkNumeric(elem) { //</a:t>
            </a:r>
            <a:r>
              <a:rPr lang="ko-KR" altLang="en-US" err="1" smtClean="0"/>
              <a:t>비교데이타</a:t>
            </a:r>
            <a:r>
              <a:rPr lang="en-US" altLang="ko-KR" smtClean="0"/>
              <a:t>, </a:t>
            </a:r>
            <a:r>
              <a:rPr lang="ko-KR" altLang="en-US" err="1" smtClean="0"/>
              <a:t>검</a:t>
            </a:r>
            <a:r>
              <a:rPr lang="ko-KR" altLang="en-US" err="1"/>
              <a:t>증</a:t>
            </a:r>
            <a:r>
              <a:rPr lang="ko-KR" altLang="en-US" err="1" smtClean="0"/>
              <a:t>메세지</a:t>
            </a:r>
            <a:endParaRPr lang="en-US" altLang="ko-KR"/>
          </a:p>
          <a:p>
            <a:pPr>
              <a:lnSpc>
                <a:spcPts val="2209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exp</a:t>
            </a:r>
            <a:r>
              <a:rPr lang="en-US" altLang="ko-KR"/>
              <a:t> = </a:t>
            </a:r>
            <a:r>
              <a:rPr lang="en-US" altLang="ko-KR" smtClean="0"/>
              <a:t>/^[0-9]+$/;</a:t>
            </a:r>
          </a:p>
          <a:p>
            <a:pPr>
              <a:lnSpc>
                <a:spcPts val="2209"/>
              </a:lnSpc>
            </a:pPr>
            <a:r>
              <a:rPr lang="en-US" altLang="ko-KR" smtClean="0"/>
              <a:t>     if </a:t>
            </a:r>
            <a:r>
              <a:rPr lang="en-US" altLang="ko-KR"/>
              <a:t>(</a:t>
            </a:r>
            <a:r>
              <a:rPr lang="en-US" altLang="ko-KR" err="1"/>
              <a:t>elem.value.match</a:t>
            </a:r>
            <a:r>
              <a:rPr lang="en-US" altLang="ko-KR"/>
              <a:t>(</a:t>
            </a:r>
            <a:r>
              <a:rPr lang="en-US" altLang="ko-KR" err="1"/>
              <a:t>exp</a:t>
            </a:r>
            <a:r>
              <a:rPr lang="en-US" altLang="ko-KR"/>
              <a:t>)) </a:t>
            </a:r>
            <a:r>
              <a:rPr lang="en-US" altLang="ko-KR" smtClean="0"/>
              <a:t>{ //</a:t>
            </a:r>
            <a:r>
              <a:rPr lang="ko-KR" altLang="en-US" err="1" smtClean="0"/>
              <a:t>입력받은</a:t>
            </a:r>
            <a:r>
              <a:rPr lang="ko-KR" altLang="en-US" smtClean="0"/>
              <a:t> 데이터가 </a:t>
            </a:r>
            <a:r>
              <a:rPr lang="ko-KR" altLang="en-US" err="1" smtClean="0"/>
              <a:t>정규표현식과</a:t>
            </a:r>
            <a:r>
              <a:rPr lang="ko-KR" altLang="en-US" smtClean="0"/>
              <a:t> 일치</a:t>
            </a:r>
            <a:r>
              <a:rPr lang="en-US" altLang="ko-KR" smtClean="0"/>
              <a:t>? </a:t>
            </a:r>
            <a:endParaRPr lang="en-US" altLang="ko-KR"/>
          </a:p>
          <a:p>
            <a:pPr>
              <a:lnSpc>
                <a:spcPts val="2209"/>
              </a:lnSpc>
            </a:pPr>
            <a:r>
              <a:rPr lang="en-US" altLang="ko-KR"/>
              <a:t>            return true;</a:t>
            </a:r>
          </a:p>
          <a:p>
            <a:pPr>
              <a:lnSpc>
                <a:spcPts val="2209"/>
              </a:lnSpc>
            </a:pPr>
            <a:r>
              <a:rPr lang="en-US" altLang="ko-KR"/>
              <a:t>     </a:t>
            </a:r>
            <a:r>
              <a:rPr lang="en-US" altLang="ko-KR" smtClean="0"/>
              <a:t> </a:t>
            </a:r>
            <a:r>
              <a:rPr lang="en-US" altLang="ko-KR"/>
              <a:t>} else </a:t>
            </a:r>
            <a:r>
              <a:rPr lang="en-US" altLang="ko-KR" smtClean="0"/>
              <a:t>{</a:t>
            </a:r>
          </a:p>
          <a:p>
            <a:pPr>
              <a:lnSpc>
                <a:spcPts val="2209"/>
              </a:lnSpc>
            </a:pPr>
            <a:r>
              <a:rPr lang="en-US" altLang="ko-KR" smtClean="0"/>
              <a:t>             alert(“</a:t>
            </a:r>
            <a:r>
              <a:rPr lang="ko-KR" altLang="en-US" smtClean="0"/>
              <a:t>숫자로만 입력하세요</a:t>
            </a:r>
            <a:r>
              <a:rPr lang="en-US" altLang="ko-KR" smtClean="0"/>
              <a:t>”</a:t>
            </a:r>
            <a:r>
              <a:rPr lang="ko-KR" altLang="en-US" smtClean="0"/>
              <a:t> </a:t>
            </a:r>
            <a:r>
              <a:rPr lang="en-US" altLang="ko-KR" smtClean="0"/>
              <a:t>);</a:t>
            </a:r>
          </a:p>
          <a:p>
            <a:pPr>
              <a:lnSpc>
                <a:spcPts val="2209"/>
              </a:lnSpc>
            </a:pPr>
            <a:r>
              <a:rPr lang="en-US" altLang="ko-KR"/>
              <a:t> </a:t>
            </a:r>
            <a:r>
              <a:rPr lang="en-US" altLang="ko-KR" smtClean="0"/>
              <a:t>           elem.focus();</a:t>
            </a:r>
          </a:p>
          <a:p>
            <a:pPr>
              <a:lnSpc>
                <a:spcPts val="2209"/>
              </a:lnSpc>
            </a:pPr>
            <a:r>
              <a:rPr lang="en-US" altLang="ko-KR"/>
              <a:t> </a:t>
            </a:r>
            <a:r>
              <a:rPr lang="en-US" altLang="ko-KR" smtClean="0"/>
              <a:t>          return false;</a:t>
            </a:r>
            <a:endParaRPr lang="en-US" altLang="ko-KR"/>
          </a:p>
          <a:p>
            <a:pPr>
              <a:lnSpc>
                <a:spcPts val="2209"/>
              </a:lnSpc>
            </a:pPr>
            <a:r>
              <a:rPr lang="en-US" altLang="ko-KR" smtClean="0"/>
              <a:t>        }</a:t>
            </a:r>
            <a:endParaRPr lang="en-US" altLang="ko-KR"/>
          </a:p>
          <a:p>
            <a:pPr>
              <a:lnSpc>
                <a:spcPts val="2209"/>
              </a:lnSpc>
            </a:pPr>
            <a:r>
              <a:rPr lang="en-US" altLang="ko-KR"/>
              <a:t>    }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&lt;/script&gt;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&lt;form&gt;</a:t>
            </a:r>
          </a:p>
          <a:p>
            <a:pPr>
              <a:lnSpc>
                <a:spcPts val="2209"/>
              </a:lnSpc>
            </a:pPr>
            <a:r>
              <a:rPr lang="ko-KR" altLang="en-US" smtClean="0"/>
              <a:t>      전화번호</a:t>
            </a:r>
            <a:r>
              <a:rPr lang="en-US" altLang="ko-KR"/>
              <a:t>(-</a:t>
            </a:r>
            <a:r>
              <a:rPr lang="ko-KR" altLang="en-US"/>
              <a:t>없이 입력</a:t>
            </a:r>
            <a:r>
              <a:rPr lang="en-US" altLang="ko-KR"/>
              <a:t>): &lt;input type='text' id='phone'/&gt;</a:t>
            </a:r>
          </a:p>
          <a:p>
            <a:pPr>
              <a:lnSpc>
                <a:spcPts val="2209"/>
              </a:lnSpc>
            </a:pPr>
            <a:r>
              <a:rPr lang="en-US" altLang="ko-KR" smtClean="0"/>
              <a:t>        &lt;</a:t>
            </a:r>
            <a:r>
              <a:rPr lang="en-US" altLang="ko-KR"/>
              <a:t>input type='button' </a:t>
            </a:r>
            <a:r>
              <a:rPr lang="en-US" altLang="ko-KR" smtClean="0"/>
              <a:t>     </a:t>
            </a:r>
            <a:r>
              <a:rPr lang="en-US" altLang="ko-KR" err="1" smtClean="0"/>
              <a:t>onclick</a:t>
            </a:r>
            <a:r>
              <a:rPr lang="en-US" altLang="ko-KR"/>
              <a:t>=“</a:t>
            </a:r>
            <a:r>
              <a:rPr lang="en-US" altLang="ko-KR" smtClean="0"/>
              <a:t>checkNumeric(document.getElementById(‘phone’))”  value</a:t>
            </a:r>
            <a:r>
              <a:rPr lang="en-US" altLang="ko-KR"/>
              <a:t>='</a:t>
            </a:r>
            <a:r>
              <a:rPr lang="ko-KR" altLang="en-US"/>
              <a:t>확인</a:t>
            </a:r>
            <a:r>
              <a:rPr lang="en-US" altLang="ko-KR"/>
              <a:t>' /&gt;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&lt;/form&gt;</a:t>
            </a:r>
          </a:p>
        </p:txBody>
      </p:sp>
      <p:pic>
        <p:nvPicPr>
          <p:cNvPr id="75778" name="_x443159736" descr="EMB00001c3c069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0542" y="6942873"/>
            <a:ext cx="5688663" cy="118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5777" name="_x443161736" descr="EMB00001c3c069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09146" y="6942872"/>
            <a:ext cx="1953565" cy="14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02655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이메일</a:t>
            </a:r>
            <a:r>
              <a:rPr lang="ko-KR" altLang="en-US" smtClean="0"/>
              <a:t> 검증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@naver.com</a:t>
            </a:r>
          </a:p>
          <a:p>
            <a:r>
              <a:rPr lang="en-US" altLang="ko-KR" smtClean="0"/>
              <a:t>@naver.co.kr</a:t>
            </a:r>
          </a:p>
          <a:p>
            <a:r>
              <a:rPr lang="en-US" altLang="ko-KR" smtClean="0"/>
              <a:t>@na_ver.co.kr</a:t>
            </a:r>
          </a:p>
          <a:p>
            <a:r>
              <a:rPr lang="en-US" altLang="ko-KR" smtClean="0"/>
              <a:t>@na-ver.com</a:t>
            </a:r>
          </a:p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4747" y="4058054"/>
            <a:ext cx="8439226" cy="30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68768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이메일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800" dirty="0" smtClean="0"/>
              <a:t>형식 </a:t>
            </a:r>
            <a:r>
              <a:rPr lang="en-US" altLang="ko-KR" sz="1800" b="1" dirty="0" smtClean="0"/>
              <a:t>:  </a:t>
            </a:r>
            <a:r>
              <a:rPr lang="en-US" altLang="ko-KR" sz="1800" b="1" dirty="0"/>
              <a:t>^[0-9a-zA-Z]([-_.]?[0-9a-zA-Z])*@[0-9a-zA-Z]([-_.]?[0-9a-zA-Z])*.[a-</a:t>
            </a:r>
            <a:r>
              <a:rPr lang="en-US" altLang="ko-KR" sz="1800" b="1" dirty="0" err="1"/>
              <a:t>zA</a:t>
            </a:r>
            <a:r>
              <a:rPr lang="en-US" altLang="ko-KR" sz="1800" b="1" dirty="0"/>
              <a:t>-Z]{2,3}$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/>
              <a:t>^[0-9a-zA-Z] --&gt; </a:t>
            </a:r>
            <a:r>
              <a:rPr lang="ko-KR" altLang="en-US" sz="1800" dirty="0" err="1"/>
              <a:t>첫글자는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숫자또는</a:t>
            </a:r>
            <a:r>
              <a:rPr lang="ko-KR" altLang="en-US" sz="1800" dirty="0"/>
              <a:t> 영문자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[-_.]? --&gt; - </a:t>
            </a:r>
            <a:r>
              <a:rPr lang="ko-KR" altLang="en-US" sz="1800" dirty="0"/>
              <a:t>또는 </a:t>
            </a:r>
            <a:r>
              <a:rPr lang="en-US" altLang="ko-KR" sz="1800" dirty="0"/>
              <a:t>_ </a:t>
            </a:r>
            <a:r>
              <a:rPr lang="ko-KR" altLang="en-US" sz="1800" dirty="0"/>
              <a:t>또는 </a:t>
            </a:r>
            <a:r>
              <a:rPr lang="en-US" altLang="ko-KR" sz="1800" dirty="0"/>
              <a:t>. </a:t>
            </a:r>
            <a:r>
              <a:rPr lang="ko-KR" altLang="en-US" sz="1800" dirty="0"/>
              <a:t>이 </a:t>
            </a:r>
            <a:r>
              <a:rPr lang="en-US" altLang="ko-KR" sz="1800" dirty="0"/>
              <a:t>0</a:t>
            </a:r>
            <a:r>
              <a:rPr lang="ko-KR" altLang="en-US" sz="1800" dirty="0"/>
              <a:t>번 또는 </a:t>
            </a:r>
            <a:r>
              <a:rPr lang="en-US" altLang="ko-KR" sz="1800" dirty="0"/>
              <a:t>1</a:t>
            </a:r>
            <a:r>
              <a:rPr lang="ko-KR" altLang="en-US" sz="1800" dirty="0"/>
              <a:t>번 </a:t>
            </a:r>
            <a:r>
              <a:rPr lang="en-US" altLang="ko-KR" sz="1800" dirty="0"/>
              <a:t>.</a:t>
            </a:r>
            <a:r>
              <a:rPr lang="ko-KR" altLang="en-US" sz="1800" dirty="0"/>
              <a:t>은 특수문자 이므로 </a:t>
            </a:r>
            <a:r>
              <a:rPr lang="en-US" altLang="ko-KR" sz="1800" dirty="0"/>
              <a:t>. </a:t>
            </a:r>
            <a:r>
              <a:rPr lang="ko-KR" altLang="en-US" sz="1800" dirty="0"/>
              <a:t>으로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[0-9a-zA-Z</a:t>
            </a:r>
            <a:r>
              <a:rPr lang="en-US" altLang="ko-KR" sz="1800" dirty="0" smtClean="0"/>
              <a:t>]* </a:t>
            </a:r>
            <a:r>
              <a:rPr lang="en-US" altLang="ko-KR" sz="1800" dirty="0"/>
              <a:t>--&gt; </a:t>
            </a:r>
            <a:r>
              <a:rPr lang="ko-KR" altLang="en-US" sz="1800" dirty="0" err="1"/>
              <a:t>숫자또는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영문자 </a:t>
            </a:r>
            <a:r>
              <a:rPr lang="en-US" altLang="ko-KR" sz="1800" dirty="0" smtClean="0"/>
              <a:t>0</a:t>
            </a:r>
            <a:r>
              <a:rPr lang="ko-KR" altLang="en-US" sz="1800" dirty="0" err="1" smtClean="0"/>
              <a:t>번이상</a:t>
            </a: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en-US" altLang="ko-KR" sz="1800" dirty="0"/>
              <a:t>0-9a-zA-Z] --&gt; @ </a:t>
            </a:r>
            <a:r>
              <a:rPr lang="ko-KR" altLang="en-US" sz="1800" dirty="0"/>
              <a:t>뒤에는 숫자 또는 영문자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[-_.]? --&gt; - </a:t>
            </a:r>
            <a:r>
              <a:rPr lang="ko-KR" altLang="en-US" sz="1800" dirty="0"/>
              <a:t>또는 </a:t>
            </a:r>
            <a:r>
              <a:rPr lang="en-US" altLang="ko-KR" sz="1800" dirty="0"/>
              <a:t>_ </a:t>
            </a:r>
            <a:r>
              <a:rPr lang="ko-KR" altLang="en-US" sz="1800" dirty="0"/>
              <a:t>또는 </a:t>
            </a:r>
            <a:r>
              <a:rPr lang="en-US" altLang="ko-KR" sz="1800" dirty="0"/>
              <a:t>. </a:t>
            </a:r>
            <a:r>
              <a:rPr lang="ko-KR" altLang="en-US" sz="1800" dirty="0"/>
              <a:t>이 </a:t>
            </a:r>
            <a:r>
              <a:rPr lang="en-US" altLang="ko-KR" sz="1800" dirty="0"/>
              <a:t>0</a:t>
            </a:r>
            <a:r>
              <a:rPr lang="ko-KR" altLang="en-US" sz="1800" dirty="0"/>
              <a:t>번 또는 </a:t>
            </a:r>
            <a:r>
              <a:rPr lang="en-US" altLang="ko-KR" sz="1800" dirty="0"/>
              <a:t>1</a:t>
            </a:r>
            <a:r>
              <a:rPr lang="ko-KR" altLang="en-US" sz="1800" dirty="0"/>
              <a:t>번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en-US" altLang="ko-KR" sz="1800" dirty="0"/>
              <a:t>0-9a-zA-Z</a:t>
            </a:r>
            <a:r>
              <a:rPr lang="en-US" altLang="ko-KR" sz="1800" dirty="0" smtClean="0"/>
              <a:t>])* --&gt; </a:t>
            </a:r>
            <a:r>
              <a:rPr lang="ko-KR" altLang="en-US" sz="1800" dirty="0" smtClean="0"/>
              <a:t>숫자</a:t>
            </a:r>
            <a:r>
              <a:rPr lang="en-US" altLang="ko-KR" sz="1800" dirty="0"/>
              <a:t>,</a:t>
            </a:r>
            <a:r>
              <a:rPr lang="ko-KR" altLang="en-US" sz="1800" dirty="0" smtClean="0"/>
              <a:t>영문자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번 이상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.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.[</a:t>
            </a:r>
            <a:r>
              <a:rPr lang="en-US" altLang="ko-KR" sz="1800" dirty="0"/>
              <a:t>a-</a:t>
            </a:r>
            <a:r>
              <a:rPr lang="en-US" altLang="ko-KR" sz="1800" dirty="0" err="1"/>
              <a:t>zA</a:t>
            </a:r>
            <a:r>
              <a:rPr lang="en-US" altLang="ko-KR" sz="1800" dirty="0"/>
              <a:t>-Z</a:t>
            </a:r>
            <a:r>
              <a:rPr lang="en-US" altLang="ko-KR" sz="1800" b="1" dirty="0"/>
              <a:t>]{2,3}$ --&gt; . </a:t>
            </a:r>
            <a:r>
              <a:rPr lang="ko-KR" altLang="en-US" sz="1800" b="1" dirty="0"/>
              <a:t>뒤 마지막 문자열은 영문자가 </a:t>
            </a:r>
            <a:r>
              <a:rPr lang="en-US" altLang="ko-KR" sz="1800" b="1" dirty="0"/>
              <a:t>2~3</a:t>
            </a:r>
            <a:r>
              <a:rPr lang="ko-KR" altLang="en-US" sz="1800" b="1" dirty="0"/>
              <a:t>개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ko-KR" altLang="en-US" sz="1800" dirty="0"/>
              <a:t>가능한 형식 예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  </a:t>
            </a:r>
            <a:r>
              <a:rPr lang="en-US" altLang="ko-KR" sz="1800" dirty="0" smtClean="0">
                <a:hlinkClick r:id="rId2"/>
              </a:rPr>
              <a:t>aaa@bbb.com</a:t>
            </a:r>
            <a:r>
              <a:rPr lang="en-US" altLang="ko-KR" sz="1800" dirty="0" smtClean="0"/>
              <a:t>   </a:t>
            </a:r>
            <a:r>
              <a:rPr lang="en-US" altLang="ko-KR" sz="1800" dirty="0" smtClean="0">
                <a:hlinkClick r:id="rId3"/>
              </a:rPr>
              <a:t>a7a.dd@bbbb.pe.kr.com</a:t>
            </a:r>
            <a:r>
              <a:rPr lang="en-US" altLang="ko-KR" sz="1800" dirty="0" smtClean="0"/>
              <a:t>    </a:t>
            </a:r>
            <a:r>
              <a:rPr lang="en-US" altLang="ko-KR" sz="1800" dirty="0"/>
              <a:t>777_d-3@bbb.com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7457232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폼의 유효성 검증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입력 필드에서의 잘못을 검증하는 작업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91951" y="2425676"/>
            <a:ext cx="10668651" cy="3329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2209"/>
              </a:lnSpc>
            </a:pPr>
            <a:r>
              <a:rPr lang="en-US" altLang="ko-KR"/>
              <a:t>&lt;</a:t>
            </a:r>
            <a:r>
              <a:rPr lang="en-US" altLang="ko-KR" err="1"/>
              <a:t>h3</a:t>
            </a:r>
            <a:r>
              <a:rPr lang="en-US" altLang="ko-KR"/>
              <a:t>&gt;</a:t>
            </a:r>
            <a:r>
              <a:rPr lang="ko-KR" altLang="en-US" err="1"/>
              <a:t>회원가입</a:t>
            </a:r>
            <a:r>
              <a:rPr lang="en-US" altLang="ko-KR"/>
              <a:t>&lt;/</a:t>
            </a:r>
            <a:r>
              <a:rPr lang="en-US" altLang="ko-KR" err="1"/>
              <a:t>h3</a:t>
            </a:r>
            <a:r>
              <a:rPr lang="en-US" altLang="ko-KR"/>
              <a:t>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&lt;form&gt;</a:t>
            </a:r>
          </a:p>
          <a:p>
            <a:pPr>
              <a:lnSpc>
                <a:spcPts val="2209"/>
              </a:lnSpc>
            </a:pPr>
            <a:r>
              <a:rPr lang="ko-KR" altLang="en-US"/>
              <a:t>이름</a:t>
            </a:r>
            <a:r>
              <a:rPr lang="en-US" altLang="ko-KR"/>
              <a:t>: &lt;input type='text' id='name' /&gt;&lt;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2209"/>
              </a:lnSpc>
            </a:pPr>
            <a:r>
              <a:rPr lang="ko-KR" altLang="en-US"/>
              <a:t>주소</a:t>
            </a:r>
            <a:r>
              <a:rPr lang="en-US" altLang="ko-KR"/>
              <a:t>: &lt;input type='text' id='</a:t>
            </a:r>
            <a:r>
              <a:rPr lang="en-US" altLang="ko-KR" err="1"/>
              <a:t>addr</a:t>
            </a:r>
            <a:r>
              <a:rPr lang="en-US" altLang="ko-KR"/>
              <a:t>' /&gt;&lt;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2209"/>
              </a:lnSpc>
            </a:pPr>
            <a:r>
              <a:rPr lang="ko-KR" altLang="en-US"/>
              <a:t>생일</a:t>
            </a:r>
            <a:r>
              <a:rPr lang="en-US" altLang="ko-KR"/>
              <a:t>: &lt;input type='date' id='birthday' /&gt;&lt;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2209"/>
              </a:lnSpc>
            </a:pPr>
            <a:r>
              <a:rPr lang="ko-KR" altLang="en-US"/>
              <a:t>아이디</a:t>
            </a:r>
            <a:r>
              <a:rPr lang="en-US" altLang="ko-KR"/>
              <a:t>(6-8 </a:t>
            </a:r>
            <a:r>
              <a:rPr lang="ko-KR" altLang="en-US"/>
              <a:t>문자</a:t>
            </a:r>
            <a:r>
              <a:rPr lang="en-US" altLang="ko-KR"/>
              <a:t>): 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&lt;input type='text' id='username' /&gt;&lt;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2209"/>
              </a:lnSpc>
            </a:pPr>
            <a:r>
              <a:rPr lang="ko-KR" altLang="en-US" err="1"/>
              <a:t>이메일</a:t>
            </a:r>
            <a:r>
              <a:rPr lang="en-US" altLang="ko-KR"/>
              <a:t>: &lt;input type='email' id='email' /&gt;&lt;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2209"/>
              </a:lnSpc>
            </a:pPr>
            <a:r>
              <a:rPr lang="ko-KR" altLang="en-US"/>
              <a:t>휴대폰</a:t>
            </a:r>
            <a:r>
              <a:rPr lang="en-US" altLang="ko-KR"/>
              <a:t>: &lt;input type='</a:t>
            </a:r>
            <a:r>
              <a:rPr lang="en-US" altLang="ko-KR" err="1"/>
              <a:t>tel</a:t>
            </a:r>
            <a:r>
              <a:rPr lang="en-US" altLang="ko-KR"/>
              <a:t>' id='phone' /&gt;&lt;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&lt;input type='submit' value='</a:t>
            </a:r>
            <a:r>
              <a:rPr lang="ko-KR" altLang="en-US"/>
              <a:t>확인</a:t>
            </a:r>
            <a:r>
              <a:rPr lang="en-US" altLang="ko-KR"/>
              <a:t>' /&gt;&lt;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&lt;/form&gt;</a:t>
            </a:r>
          </a:p>
        </p:txBody>
      </p:sp>
      <p:pic>
        <p:nvPicPr>
          <p:cNvPr id="71681" name="_x239921312" descr="EMB00001c3c068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03899" y="2957013"/>
            <a:ext cx="4729018" cy="320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686976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 검증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61651" y="1630897"/>
            <a:ext cx="10670077" cy="654666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checkNumeric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/^[0-9]+$/;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elem.value.match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alert(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elem.focus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전화번호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(-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없이 입력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'text'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'phone'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'button'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checkNumeric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('phone'), '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숫자만 입력하세요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!')"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45479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정규식 문제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2355" y="1951266"/>
            <a:ext cx="9170532" cy="60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4089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정규식문제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아이디는 영문자 소문자로 시작하고 </a:t>
            </a:r>
            <a:r>
              <a:rPr lang="en-US" altLang="ko-KR" dirty="0" smtClean="0"/>
              <a:t>8 ~ 20 </a:t>
            </a:r>
            <a:r>
              <a:rPr lang="ko-KR" altLang="en-US" dirty="0" smtClean="0"/>
              <a:t>글자로 입력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비밀번호는 영문 소문자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 대문자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특수문자가 반드시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글자 포함되도록 </a:t>
            </a:r>
            <a:r>
              <a:rPr lang="en-US" altLang="ko-KR" dirty="0" smtClean="0"/>
              <a:t>8 ~ 20 </a:t>
            </a:r>
            <a:r>
              <a:rPr lang="ko-KR" altLang="en-US" dirty="0" smtClean="0"/>
              <a:t>글자 사이로 입력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이름은 한글로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자에서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자로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생일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전화번호는 숫자만 입력 받을 수 있도록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형식에 맞게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 smtClean="0"/>
              <a:t>API: </a:t>
            </a:r>
            <a:r>
              <a:rPr lang="ko-KR" altLang="en-US" dirty="0" err="1" smtClean="0"/>
              <a:t>웹브라우저가</a:t>
            </a:r>
            <a:r>
              <a:rPr lang="ko-KR" altLang="en-US" dirty="0" smtClean="0"/>
              <a:t> </a:t>
            </a:r>
            <a:r>
              <a:rPr lang="ko-KR" altLang="en-US" dirty="0"/>
              <a:t>사용자 컴퓨터에 있는 로컬 파일들을 </a:t>
            </a:r>
            <a:r>
              <a:rPr lang="ko-KR" altLang="en-US" dirty="0" err="1"/>
              <a:t>읽어올</a:t>
            </a:r>
            <a:r>
              <a:rPr lang="ko-KR" altLang="en-US" dirty="0"/>
              <a:t> 수 있도록 해주는 </a:t>
            </a:r>
            <a:r>
              <a:rPr lang="en-US" altLang="ko-KR" dirty="0" smtClean="0"/>
              <a:t>API</a:t>
            </a:r>
          </a:p>
          <a:p>
            <a:r>
              <a:rPr lang="en-US" altLang="ko-KR" dirty="0" smtClean="0"/>
              <a:t>PC</a:t>
            </a:r>
            <a:r>
              <a:rPr lang="ko-KR" altLang="en-US" dirty="0"/>
              <a:t>에서 실행되는 일반적인 프로그램처럼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애플리케이션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파일 </a:t>
            </a:r>
            <a:r>
              <a:rPr lang="en-US" altLang="ko-KR" dirty="0"/>
              <a:t>API</a:t>
            </a:r>
            <a:r>
              <a:rPr lang="ko-KR" altLang="en-US" dirty="0"/>
              <a:t>의 가장 전형적인 응용 분야는 아무래도 사용자가 파일을 선택하여서 원격 서버로 전송하는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</a:t>
            </a:r>
            <a:r>
              <a:rPr lang="en-US" altLang="ko-KR" dirty="0"/>
              <a:t>API</a:t>
            </a:r>
            <a:r>
              <a:rPr lang="ko-KR" altLang="en-US" dirty="0"/>
              <a:t>에서 사용되는 객체는 </a:t>
            </a:r>
            <a:r>
              <a:rPr lang="en-US" altLang="ko-KR" dirty="0"/>
              <a:t>File, </a:t>
            </a:r>
            <a:r>
              <a:rPr lang="en-US" altLang="ko-KR" dirty="0" err="1" smtClean="0"/>
              <a:t>FileReader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File </a:t>
            </a:r>
            <a:r>
              <a:rPr lang="ko-KR" altLang="en-US" dirty="0"/>
              <a:t>객체는 로컬 파일 시스템에서 </a:t>
            </a:r>
            <a:r>
              <a:rPr lang="ko-KR" altLang="en-US" dirty="0" err="1"/>
              <a:t>얻어지는</a:t>
            </a:r>
            <a:r>
              <a:rPr lang="ko-KR" altLang="en-US" dirty="0"/>
              <a:t> 파일 데이터를 나타낸다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FileReader</a:t>
            </a:r>
            <a:r>
              <a:rPr lang="en-US" altLang="ko-KR" dirty="0" smtClean="0"/>
              <a:t> </a:t>
            </a:r>
            <a:r>
              <a:rPr lang="ko-KR" altLang="en-US" dirty="0"/>
              <a:t>객체는 이벤트 처리를 통하여 파일의 데이터에 접근하는 </a:t>
            </a:r>
            <a:r>
              <a:rPr lang="ko-KR" altLang="en-US" dirty="0" err="1"/>
              <a:t>메소드들을</a:t>
            </a:r>
            <a:r>
              <a:rPr lang="ko-KR" altLang="en-US" dirty="0"/>
              <a:t> 제공하는 객체이다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28758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파일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API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65744" y="1534609"/>
            <a:ext cx="11084581" cy="675723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File API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readFile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window.File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|| 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window.FileReader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alert('File API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지원되지 않습니다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.');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files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'input'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).files;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files.length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alert('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선택하시오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!');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file = files[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reader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FileReader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reader.onload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function 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'result'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).value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reader.result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};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reader.readAsText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(file,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euc-kr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3433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파일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API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7827" y="1534610"/>
            <a:ext cx="11232521" cy="305342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"file"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"input"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"input"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&lt;button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readfile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readFile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읽기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textarea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"result"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"6"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"60"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textarea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5121" name="_x256202640" descr="EMB000011b450a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296" y="4903747"/>
            <a:ext cx="10604072" cy="341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137329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3038" y="1856384"/>
            <a:ext cx="9653191" cy="519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08359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파일 정보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표시 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90271" y="1534609"/>
            <a:ext cx="10670077" cy="675723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&lt;title&gt;HTML File API &lt;/title&gt;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readFile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files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'input'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).files;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output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f; f = files[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output += f.name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"\n"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    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f.name - Filename  */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output +=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f.type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"\n"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    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</a:t>
            </a:r>
            <a:r>
              <a:rPr lang="en-US" altLang="ko-KR" sz="2339" b="1" dirty="0" err="1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f.type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 File Type */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output +=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f.size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"bytes\n"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</a:t>
            </a:r>
            <a:r>
              <a:rPr lang="en-US" altLang="ko-KR" sz="2339" b="1" dirty="0" err="1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f.size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 File Size */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output +=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f.lastModifiedDate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"\n"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</a:t>
            </a:r>
            <a:r>
              <a:rPr lang="en-US" altLang="ko-KR" sz="2339" b="1" dirty="0" err="1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f.lastModifiedDate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*/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'result'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).value = output;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889533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9217" name="_x256201440" descr="EMB000011b450b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9159" y="4653063"/>
            <a:ext cx="9789850" cy="325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27824" y="1758645"/>
            <a:ext cx="11232521" cy="258577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"file"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"input"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"input"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&lt;button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readfile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readFile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읽기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textarea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"result"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"6"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"60"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textarea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0530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onclick</a:t>
            </a:r>
            <a:r>
              <a:rPr lang="ko-KR" altLang="en-US" dirty="0" smtClean="0"/>
              <a:t> 이벤트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2788" y="1507931"/>
            <a:ext cx="10670077" cy="664435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changeColor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"target"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style.backgroundColor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c;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"target"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"POST"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"radio"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C1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v1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changeColor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lightblue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파랑색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"radio"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C1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v2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changeColor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lightgreen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녹색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63489" name="_x239922672" descr="EMB00001c3c065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2628" y="1507932"/>
            <a:ext cx="4320237" cy="183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33090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onload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onunload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1676" y="1551112"/>
            <a:ext cx="10670077" cy="450306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onLoadDoc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alert(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문서가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로드되었습니다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document.body.style.backgroundColor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"red"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onload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onLoadDoc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64514" name="_x239921072" descr="EMB00001c3c06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8217" y="6290009"/>
            <a:ext cx="2515453" cy="176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513" name="_x239921952" descr="EMB00001c3c066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6259" y="6372260"/>
            <a:ext cx="5757438" cy="159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16349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onchange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4594" y="1706293"/>
            <a:ext cx="10670077" cy="548541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sub()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x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"name"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x.value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x.value.toLowerCase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영어단어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"name"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onchange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"sub()"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입력필드를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벗어나면 소문자로 변경됩니다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65538" name="_x239920672" descr="EMB00001c3c066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2483" y="7191707"/>
            <a:ext cx="4878122" cy="135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537" name="_x239919072" descr="EMB00001c3c066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3575" y="7191706"/>
            <a:ext cx="4878122" cy="135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892231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onmouseover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5" y="1675749"/>
            <a:ext cx="10670077" cy="645125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OnMouseIn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elem.style.border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"2px solid red"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OnMouseOut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elem.style.border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"background-color: yellow; width: 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200px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onmouseover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OnMouseIn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(this)"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onmouseout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OnMouseOut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(this)"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마우스를 이 요소 위에 이동하세요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&lt;/div&gt;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66561" name="_x239922672" descr="EMB00001c3c067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4777" y="3794919"/>
            <a:ext cx="4837939" cy="176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512990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onmousedown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76397" y="1551112"/>
            <a:ext cx="10670077" cy="559003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OnButtonDown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(button)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button.style.color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"#ff0000"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OnButtonUp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(button)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button.style.color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"#000000"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&lt;button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onmousedown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OnButtonDown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(this)"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onmouseup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OnButtonUp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(this)"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눌러보세요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</p:txBody>
      </p:sp>
      <p:pic>
        <p:nvPicPr>
          <p:cNvPr id="67586" name="_x239919152" descr="EMB00001c3c067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6208" y="7141151"/>
            <a:ext cx="4100359" cy="147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7585" name="_x239921072" descr="EMB00001c3c06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8418" y="7141151"/>
            <a:ext cx="4650569" cy="147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641551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Drag&amp;Drop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드래그</a:t>
            </a:r>
            <a:r>
              <a:rPr lang="en-US" altLang="ko-KR" b="1" dirty="0"/>
              <a:t>(drag)</a:t>
            </a:r>
            <a:r>
              <a:rPr lang="ko-KR" altLang="en-US" b="1" dirty="0"/>
              <a:t>와 </a:t>
            </a:r>
            <a:r>
              <a:rPr lang="ko-KR" altLang="en-US" b="1" dirty="0" err="1"/>
              <a:t>드롭</a:t>
            </a:r>
            <a:r>
              <a:rPr lang="en-US" altLang="ko-KR" b="1" dirty="0"/>
              <a:t>(drop</a:t>
            </a:r>
            <a:r>
              <a:rPr lang="en-US" altLang="ko-KR" b="1" dirty="0" smtClean="0"/>
              <a:t>) -</a:t>
            </a:r>
            <a:r>
              <a:rPr lang="ko-KR" altLang="en-US" dirty="0" smtClean="0"/>
              <a:t> 윈도우에서 </a:t>
            </a:r>
            <a:r>
              <a:rPr lang="ko-KR" altLang="en-US" dirty="0"/>
              <a:t>아주 많이 사용하는 사용자 인터페이스 중의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r>
              <a:rPr lang="ko-KR" altLang="en-US" dirty="0" smtClean="0"/>
              <a:t>객체를 </a:t>
            </a:r>
            <a:r>
              <a:rPr lang="ko-KR" altLang="en-US" dirty="0"/>
              <a:t>마우스로 끌어서 다른 애플리케이션에 </a:t>
            </a:r>
            <a:r>
              <a:rPr lang="ko-KR" altLang="en-US" dirty="0" smtClean="0"/>
              <a:t>놓는 것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0699" y="3731331"/>
            <a:ext cx="3415288" cy="389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32213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13344</TotalTime>
  <Words>2190</Words>
  <Application>Microsoft Office PowerPoint</Application>
  <PresentationFormat>사용자 지정</PresentationFormat>
  <Paragraphs>392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1_Crayons</vt:lpstr>
      <vt:lpstr>11 이벤트 처리 </vt:lpstr>
      <vt:lpstr>이벤트</vt:lpstr>
      <vt:lpstr>이벤트 처리</vt:lpstr>
      <vt:lpstr>onclick 이벤트</vt:lpstr>
      <vt:lpstr>onload와 onunload 이벤트</vt:lpstr>
      <vt:lpstr>onchange 이벤트</vt:lpstr>
      <vt:lpstr>onmouseover 이벤트</vt:lpstr>
      <vt:lpstr>onmousedown 이벤트</vt:lpstr>
      <vt:lpstr>Drag&amp;Drop</vt:lpstr>
      <vt:lpstr>발생하는 이벤트</vt:lpstr>
      <vt:lpstr>Drag&amp;Drop</vt:lpstr>
      <vt:lpstr>실행 결과</vt:lpstr>
      <vt:lpstr>폼의 유효성 검증</vt:lpstr>
      <vt:lpstr>공백 검증</vt:lpstr>
      <vt:lpstr>데이터 길이 검증</vt:lpstr>
      <vt:lpstr>정규식</vt:lpstr>
      <vt:lpstr>수량한정자</vt:lpstr>
      <vt:lpstr>슬라이드 18</vt:lpstr>
      <vt:lpstr>표현식</vt:lpstr>
      <vt:lpstr>숫자 검증 예제 </vt:lpstr>
      <vt:lpstr>이메일 검증</vt:lpstr>
      <vt:lpstr>이메일</vt:lpstr>
      <vt:lpstr>폼의 유효성 검증</vt:lpstr>
      <vt:lpstr>숫자 검증 예제 </vt:lpstr>
      <vt:lpstr>정규식 문제 화면</vt:lpstr>
      <vt:lpstr>정규식문제</vt:lpstr>
      <vt:lpstr>파일 API</vt:lpstr>
      <vt:lpstr>파일 API 예제</vt:lpstr>
      <vt:lpstr>파일 API 예제</vt:lpstr>
      <vt:lpstr>파일 정보 표시 예제</vt:lpstr>
      <vt:lpstr>실행 결과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bms</cp:lastModifiedBy>
  <cp:revision>1077</cp:revision>
  <cp:lastPrinted>2015-02-24T08:02:21Z</cp:lastPrinted>
  <dcterms:created xsi:type="dcterms:W3CDTF">2007-06-29T06:43:39Z</dcterms:created>
  <dcterms:modified xsi:type="dcterms:W3CDTF">2020-01-29T09:59:07Z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