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43"/>
  </p:notesMasterIdLst>
  <p:handoutMasterIdLst>
    <p:handoutMasterId r:id="rId44"/>
  </p:handoutMasterIdLst>
  <p:sldIdLst>
    <p:sldId id="752" r:id="rId2"/>
    <p:sldId id="753" r:id="rId3"/>
    <p:sldId id="754" r:id="rId4"/>
    <p:sldId id="755" r:id="rId5"/>
    <p:sldId id="756" r:id="rId6"/>
    <p:sldId id="757" r:id="rId7"/>
    <p:sldId id="758" r:id="rId8"/>
    <p:sldId id="759" r:id="rId9"/>
    <p:sldId id="760" r:id="rId10"/>
    <p:sldId id="765" r:id="rId11"/>
    <p:sldId id="766" r:id="rId12"/>
    <p:sldId id="767" r:id="rId13"/>
    <p:sldId id="768" r:id="rId14"/>
    <p:sldId id="769" r:id="rId15"/>
    <p:sldId id="770" r:id="rId16"/>
    <p:sldId id="771" r:id="rId17"/>
    <p:sldId id="772" r:id="rId18"/>
    <p:sldId id="773" r:id="rId19"/>
    <p:sldId id="774" r:id="rId20"/>
    <p:sldId id="775" r:id="rId21"/>
    <p:sldId id="776" r:id="rId22"/>
    <p:sldId id="777" r:id="rId23"/>
    <p:sldId id="892" r:id="rId24"/>
    <p:sldId id="779" r:id="rId25"/>
    <p:sldId id="906" r:id="rId26"/>
    <p:sldId id="880" r:id="rId27"/>
    <p:sldId id="784" r:id="rId28"/>
    <p:sldId id="785" r:id="rId29"/>
    <p:sldId id="786" r:id="rId30"/>
    <p:sldId id="787" r:id="rId31"/>
    <p:sldId id="788" r:id="rId32"/>
    <p:sldId id="789" r:id="rId33"/>
    <p:sldId id="790" r:id="rId34"/>
    <p:sldId id="791" r:id="rId35"/>
    <p:sldId id="953" r:id="rId36"/>
    <p:sldId id="885" r:id="rId37"/>
    <p:sldId id="793" r:id="rId38"/>
    <p:sldId id="794" r:id="rId39"/>
    <p:sldId id="881" r:id="rId40"/>
    <p:sldId id="797" r:id="rId41"/>
    <p:sldId id="933" r:id="rId42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TML5" id="{3BF30400-1CD3-4976-A1DB-0224292285D2}">
          <p14:sldIdLst/>
        </p14:section>
        <p14:section name="CSS3" id="{D2C78D48-A115-4072-A02C-4ED1383C6250}">
          <p14:sldIdLst/>
        </p14:section>
        <p14:section name="Javascript" id="{21A0D544-C98B-4767-8E9B-BFA545D479FA}">
          <p14:sldIdLst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892"/>
            <p14:sldId id="779"/>
            <p14:sldId id="906"/>
            <p14:sldId id="880"/>
            <p14:sldId id="784"/>
            <p14:sldId id="785"/>
            <p14:sldId id="786"/>
            <p14:sldId id="787"/>
            <p14:sldId id="788"/>
            <p14:sldId id="789"/>
            <p14:sldId id="790"/>
            <p14:sldId id="791"/>
            <p14:sldId id="953"/>
            <p14:sldId id="885"/>
            <p14:sldId id="793"/>
            <p14:sldId id="794"/>
            <p14:sldId id="881"/>
            <p14:sldId id="797"/>
            <p14:sldId id="93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9E00"/>
    <a:srgbClr val="0000FF"/>
    <a:srgbClr val="6600FF"/>
    <a:srgbClr val="CC9900"/>
    <a:srgbClr val="FF9999"/>
    <a:srgbClr val="CCFFCC"/>
    <a:srgbClr val="6699FF"/>
    <a:srgbClr val="FFFFFF"/>
    <a:srgbClr val="CCCC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 autoAdjust="0"/>
    <p:restoredTop sz="93514" autoAdjust="0"/>
  </p:normalViewPr>
  <p:slideViewPr>
    <p:cSldViewPr snapToGrid="0">
      <p:cViewPr>
        <p:scale>
          <a:sx n="73" d="100"/>
          <a:sy n="73" d="100"/>
        </p:scale>
        <p:origin x="-714" y="-72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6459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ko.wikipedia.org/wiki/1%EC%9B%94_1%EC%9D%BC" TargetMode="External"/><Relationship Id="rId2" Type="http://schemas.openxmlformats.org/officeDocument/2006/relationships/hyperlink" Target="http://ko.wikipedia.org/wiki/1972%EB%85%8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o.wikipedia.org/wiki/%EA%B7%B8%EB%A6%AC%EB%8B%88%EC%B9%98_%ED%8F%89%EA%B7%A0%EC%8B%9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09 </a:t>
            </a:r>
            <a:r>
              <a:rPr lang="ko-KR" altLang="en-US" dirty="0"/>
              <a:t>자바 스크립트 객체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5215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스크립트 내장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Array </a:t>
            </a:r>
            <a:r>
              <a:rPr lang="ko-KR" altLang="en-US" dirty="0"/>
              <a:t>객체 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Date </a:t>
            </a:r>
            <a:r>
              <a:rPr lang="ko-KR" altLang="en-US" dirty="0"/>
              <a:t>객체 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Number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r>
              <a:rPr lang="en-US" altLang="ko-KR" dirty="0"/>
              <a:t>String </a:t>
            </a:r>
            <a:r>
              <a:rPr lang="ko-KR" altLang="en-US" dirty="0"/>
              <a:t>객체 </a:t>
            </a:r>
          </a:p>
          <a:p>
            <a:pPr lvl="0"/>
            <a:r>
              <a:rPr lang="en-US" altLang="ko-KR" dirty="0" smtClean="0"/>
              <a:t>Math </a:t>
            </a:r>
            <a:r>
              <a:rPr lang="ko-KR" altLang="en-US" dirty="0" smtClean="0"/>
              <a:t>객체 </a:t>
            </a:r>
            <a:endParaRPr lang="ko-KR" altLang="en-US" dirty="0"/>
          </a:p>
          <a:p>
            <a:r>
              <a:rPr lang="en-US" altLang="ko-KR" dirty="0" smtClean="0"/>
              <a:t>...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1290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</a:t>
            </a:r>
            <a:r>
              <a:rPr lang="ko-KR" altLang="en-US" dirty="0" smtClean="0"/>
              <a:t> 객체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나타내는 객체</a:t>
            </a:r>
            <a:endParaRPr lang="en-US" altLang="ko-KR" dirty="0" smtClean="0"/>
          </a:p>
          <a:p>
            <a:pPr marL="594068" lvl="1" indent="0">
              <a:buNone/>
            </a:pPr>
            <a:r>
              <a:rPr lang="en-US" altLang="ko-KR" i="1" dirty="0" err="1">
                <a:solidFill>
                  <a:srgbClr val="000099"/>
                </a:solidFill>
              </a:rPr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myArray</a:t>
            </a:r>
            <a:r>
              <a:rPr lang="en-US" altLang="ko-KR" dirty="0"/>
              <a:t> = </a:t>
            </a:r>
            <a:r>
              <a:rPr lang="en-US" altLang="ko-KR" i="1" dirty="0">
                <a:solidFill>
                  <a:srgbClr val="000099"/>
                </a:solidFill>
              </a:rPr>
              <a:t>new</a:t>
            </a:r>
            <a:r>
              <a:rPr lang="en-US" altLang="ko-KR" dirty="0"/>
              <a:t> Array();</a:t>
            </a:r>
          </a:p>
          <a:p>
            <a:pPr marL="594068" lvl="1" indent="0">
              <a:buNone/>
            </a:pPr>
            <a:r>
              <a:rPr lang="en-US" altLang="ko-KR" dirty="0" err="1"/>
              <a:t>myArray</a:t>
            </a:r>
            <a:r>
              <a:rPr lang="en-US" altLang="ko-KR" dirty="0"/>
              <a:t>[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] = </a:t>
            </a:r>
            <a:r>
              <a:rPr lang="en-US" altLang="ko-KR" dirty="0">
                <a:solidFill>
                  <a:srgbClr val="CC9900"/>
                </a:solidFill>
              </a:rPr>
              <a:t>"apple"</a:t>
            </a:r>
            <a:r>
              <a:rPr lang="en-US" altLang="ko-KR" dirty="0"/>
              <a:t>;</a:t>
            </a:r>
          </a:p>
          <a:p>
            <a:pPr marL="594068" lvl="1" indent="0">
              <a:buNone/>
            </a:pPr>
            <a:r>
              <a:rPr lang="en-US" altLang="ko-KR" dirty="0" err="1"/>
              <a:t>myArray</a:t>
            </a:r>
            <a:r>
              <a:rPr lang="en-US" altLang="ko-KR" dirty="0"/>
              <a:t>[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] = </a:t>
            </a:r>
            <a:r>
              <a:rPr lang="en-US" altLang="ko-KR" dirty="0">
                <a:solidFill>
                  <a:srgbClr val="CC9900"/>
                </a:solidFill>
              </a:rPr>
              <a:t>"banana"</a:t>
            </a:r>
            <a:r>
              <a:rPr lang="en-US" altLang="ko-KR" dirty="0"/>
              <a:t>;</a:t>
            </a:r>
          </a:p>
          <a:p>
            <a:pPr marL="594068" lvl="1" indent="0">
              <a:buNone/>
            </a:pPr>
            <a:r>
              <a:rPr lang="en-US" altLang="ko-KR" dirty="0" err="1"/>
              <a:t>myArray</a:t>
            </a:r>
            <a:r>
              <a:rPr lang="en-US" altLang="ko-KR" dirty="0"/>
              <a:t>[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R" dirty="0"/>
              <a:t>] = </a:t>
            </a:r>
            <a:r>
              <a:rPr lang="en-US" altLang="ko-KR" dirty="0">
                <a:solidFill>
                  <a:srgbClr val="CC9900"/>
                </a:solidFill>
              </a:rPr>
              <a:t>"orange"</a:t>
            </a:r>
            <a:r>
              <a:rPr lang="en-US" altLang="ko-KR" dirty="0"/>
              <a:t>;</a:t>
            </a:r>
          </a:p>
          <a:p>
            <a:r>
              <a:rPr lang="ko-KR" altLang="en-US" dirty="0" smtClean="0"/>
              <a:t>배열의 크기가 자동으로 조절된다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다른 언어에서는 배열의 크기가 고정되어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자바스크립트에서 배열의 크기는 현재 배열의 크기보다 큰 인덱스를 사용하면 자동으로 증가한다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자바스크립트에서는 하나의 배열에 여러 가지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혼합해서 저장할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데이터의 종류를 다르게 하면서 배열에 저장할 수 있는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하나의 배열에 정수와 문자열을 동시에 저장하는 것이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55458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6274" y="534344"/>
            <a:ext cx="9702694" cy="990071"/>
          </a:xfrm>
        </p:spPr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79543" y="1551111"/>
            <a:ext cx="11305557" cy="67654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&lt;script&gt;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printArray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(a) {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"[ 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a.length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++) {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(a[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}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] 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Array();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myArray1[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"apple"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myArray1[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"banana"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"orange"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myArray2 =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Array(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"apple"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"banana"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"orange"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[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"apple"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"banana"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"orange"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printArray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(myArray1);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printArray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printArray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pic>
        <p:nvPicPr>
          <p:cNvPr id="26625" name="_x285830784" descr="EMB000011c0a8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401" y="1724778"/>
            <a:ext cx="3822322" cy="202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6808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r>
              <a:rPr lang="ko-KR" altLang="en-US" dirty="0"/>
              <a:t>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0271" y="1732625"/>
            <a:ext cx="10670077" cy="6262198"/>
          </a:xfrm>
        </p:spPr>
        <p:txBody>
          <a:bodyPr/>
          <a:lstStyle/>
          <a:p>
            <a:r>
              <a:rPr lang="ko-KR" altLang="en-US" dirty="0" smtClean="0"/>
              <a:t>속성</a:t>
            </a:r>
            <a:endParaRPr lang="en-US" altLang="ko-KR" dirty="0"/>
          </a:p>
          <a:p>
            <a:pPr lvl="1"/>
            <a:r>
              <a:rPr lang="en-US" altLang="ko-KR" dirty="0" smtClean="0"/>
              <a:t>length</a:t>
            </a:r>
          </a:p>
          <a:p>
            <a:r>
              <a:rPr lang="ko-KR" altLang="en-US" dirty="0" err="1" smtClean="0"/>
              <a:t>메소드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53104" y="3552078"/>
          <a:ext cx="11219882" cy="461285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912476"/>
                <a:gridCol w="8307406"/>
              </a:tblGrid>
              <a:tr h="568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메서드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68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indexOf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(item,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start)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배열에서 요소를 찾아 위치를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118809" marR="118809" marT="59404" marB="59404" anchor="ctr"/>
                </a:tc>
              </a:tr>
              <a:tr h="994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lastIndexOf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(item, start)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역순으로 요소를 찾아 위치를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68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push(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a,b,c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,…)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 끝에 요소를 추가한다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780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마지막 요소를 제거하고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68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shift()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 처음의 원소를 제거하고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68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unshift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a,b,c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,…)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 처음에 요소를 추가한다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20551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/>
          </p:nvPr>
        </p:nvGraphicFramePr>
        <p:xfrm>
          <a:off x="296228" y="1732625"/>
          <a:ext cx="11264119" cy="568236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96966"/>
                <a:gridCol w="7567153"/>
              </a:tblGrid>
              <a:tr h="5575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179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reverse()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배열을 거꾸로 뒤집는다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962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sort(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sortfunction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배열을 정렬한다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인수로 값을 비교하는 함수를 지정할 수 있으며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생략시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사전순으로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정렬된다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962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slice(start,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end)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 ~ end 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범위의 요소를 따로 떼어내어 새로운 배열을 만든다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962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splice(index, n,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a, b, c, …)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 일부를 수정한다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</a:t>
                      </a:r>
                      <a:r>
                        <a:rPr lang="ko-KR" altLang="en-US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범위를 삭제하고 새로운 요소를 </a:t>
                      </a:r>
                      <a:r>
                        <a:rPr lang="ko-KR" altLang="en-US" sz="23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삽입힌다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575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a.concat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b,c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여러 개의 배열을 합친다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962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join(deli)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 요소를 하나의 문자열로 합친다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구분자를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지정할 수 있으며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생략시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콤마로 구분한다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57376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19590" y="1435609"/>
            <a:ext cx="11265509" cy="3278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x = 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y = 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joined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x.concat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(y);</a:t>
            </a:r>
          </a:p>
          <a:p>
            <a:pPr>
              <a:lnSpc>
                <a:spcPct val="100000"/>
              </a:lnSpc>
            </a:pP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(x);    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1,2,3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(joined);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1,2,3,4,5,6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29697" name="_x475998424" descr="EMB000011c0a8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741" y="1396640"/>
            <a:ext cx="4622874" cy="195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19590" y="4919591"/>
            <a:ext cx="11265509" cy="1578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fruits = [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"apple"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"banana"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"grape"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fruits.indexOf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"banana"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));     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29699" name="_x475998424" descr="EMB000011c0a88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285" y="4552084"/>
            <a:ext cx="3807093" cy="160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53788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19590" y="1435608"/>
            <a:ext cx="11265509" cy="31363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numbers = 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ct val="100000"/>
              </a:lnSpc>
            </a:pP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numbers.push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(numbers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'&lt;BR&gt;'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1,2,3,4,5,6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item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numbers.pop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(numbers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'&lt;BR&gt;'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1,2,3,4,5,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19590" y="4937759"/>
            <a:ext cx="11265509" cy="28215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numbers = 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ct val="100000"/>
              </a:lnSpc>
            </a:pP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item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numbers.shift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(item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'&lt;BR&gt;'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   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(numbers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'&lt;BR&gt;'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2,3,4,5,6,7,8,9,10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1001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81672" y="1711147"/>
            <a:ext cx="11265509" cy="1992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99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169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myArray.sort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19590" y="4746358"/>
            <a:ext cx="11265509" cy="206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99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169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myArray.sort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(a, b) {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 - b });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31745" name="_x475998504" descr="EMB000011c0a8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04" y="6275533"/>
            <a:ext cx="5795983" cy="177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7" name="_x475998504" descr="EMB000011c0a8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243" y="2782885"/>
            <a:ext cx="5993954" cy="184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623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</a:t>
            </a:r>
            <a:r>
              <a:rPr lang="ko-KR" altLang="en-US" dirty="0" smtClean="0"/>
              <a:t>객체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ko-KR" altLang="en-US" dirty="0" smtClean="0"/>
              <a:t>사람 이름을 계속 입력 받아 배열에 저장하고 그 저장된 이름을 출력하는 프로그램을 작성하시오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입력은 </a:t>
            </a:r>
            <a:r>
              <a:rPr lang="en-US" altLang="ko-KR" dirty="0" smtClean="0"/>
              <a:t>prompt</a:t>
            </a:r>
            <a:r>
              <a:rPr lang="ko-KR" altLang="en-US" dirty="0"/>
              <a:t> </a:t>
            </a:r>
            <a:r>
              <a:rPr lang="ko-KR" altLang="en-US" dirty="0" smtClean="0"/>
              <a:t>명령을 이용하고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입력의 마지막은 공백문자를 입력하거나 </a:t>
            </a:r>
            <a:r>
              <a:rPr lang="en-US" altLang="ko-KR" dirty="0" smtClean="0"/>
              <a:t>"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" </a:t>
            </a:r>
            <a:r>
              <a:rPr lang="ko-KR" altLang="en-US" dirty="0" smtClean="0"/>
              <a:t>버튼을 눌렀을 때로 한다</a:t>
            </a:r>
            <a:r>
              <a:rPr lang="en-US" altLang="ko-KR" dirty="0" smtClean="0"/>
              <a:t>. "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" </a:t>
            </a:r>
            <a:r>
              <a:rPr lang="ko-KR" altLang="en-US" dirty="0" smtClean="0"/>
              <a:t>버튼은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이 입력될 때이다</a:t>
            </a:r>
            <a:r>
              <a:rPr lang="en-US" altLang="ko-KR" dirty="0" smtClean="0"/>
              <a:t>.)</a:t>
            </a:r>
          </a:p>
          <a:p>
            <a:pPr marL="0" indent="0">
              <a:buNone/>
            </a:pPr>
            <a:r>
              <a:rPr lang="en-US" altLang="ko-KR" dirty="0" smtClean="0"/>
              <a:t>                      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서로 중복되지 않은 정수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개를 입력 받아 출력하는 프로그램을 작성하시오</a:t>
            </a:r>
            <a:r>
              <a:rPr lang="en-US" altLang="ko-KR" dirty="0" smtClean="0"/>
              <a:t>.  </a:t>
            </a:r>
            <a:r>
              <a:rPr lang="en-US" altLang="ko-KR" dirty="0" err="1" smtClean="0"/>
              <a:t>Js_array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18865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Date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Date </a:t>
            </a:r>
            <a:r>
              <a:rPr lang="ko-KR" altLang="en-US" dirty="0"/>
              <a:t>객체는 날짜와 시간 작업을 하는데 사용되는 가장 기본적인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en-US" altLang="ko-KR" dirty="0"/>
              <a:t>new Date() // </a:t>
            </a:r>
            <a:r>
              <a:rPr lang="ko-KR" altLang="en-US" dirty="0"/>
              <a:t>현재 날짜와 시간</a:t>
            </a:r>
          </a:p>
          <a:p>
            <a:pPr lvl="1"/>
            <a:r>
              <a:rPr lang="en-US" altLang="ko-KR" dirty="0" smtClean="0"/>
              <a:t>new </a:t>
            </a:r>
            <a:r>
              <a:rPr lang="en-US" altLang="ko-KR" dirty="0"/>
              <a:t>Date(milliseconds) //1970/01/01 </a:t>
            </a:r>
            <a:r>
              <a:rPr lang="ko-KR" altLang="en-US" dirty="0"/>
              <a:t>이후의 </a:t>
            </a:r>
            <a:r>
              <a:rPr lang="ko-KR" altLang="en-US" dirty="0" err="1"/>
              <a:t>밀리초</a:t>
            </a:r>
            <a:endParaRPr lang="ko-KR" altLang="en-US" dirty="0"/>
          </a:p>
          <a:p>
            <a:pPr lvl="1"/>
            <a:r>
              <a:rPr lang="en-US" altLang="ko-KR" dirty="0" smtClean="0"/>
              <a:t>new Date(</a:t>
            </a:r>
            <a:r>
              <a:rPr lang="en-US" altLang="ko-KR" dirty="0" err="1" smtClean="0"/>
              <a:t>dateString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new </a:t>
            </a:r>
            <a:r>
              <a:rPr lang="en-US" altLang="ko-KR" dirty="0"/>
              <a:t>Date(year, month, date[, hours[, minutes[, seconds[,</a:t>
            </a:r>
            <a:r>
              <a:rPr lang="en-US" altLang="ko-KR" dirty="0" err="1"/>
              <a:t>ms</a:t>
            </a:r>
            <a:r>
              <a:rPr lang="en-US" altLang="ko-KR" dirty="0" smtClean="0"/>
              <a:t>]]]])</a:t>
            </a:r>
          </a:p>
          <a:p>
            <a:r>
              <a:rPr lang="en-US" altLang="ko-KR" sz="2400" dirty="0" smtClean="0">
                <a:hlinkClick r:id="rId2" tooltip="1972년"/>
              </a:rPr>
              <a:t>UTC</a:t>
            </a:r>
          </a:p>
          <a:p>
            <a:r>
              <a:rPr lang="en-US" altLang="ko-KR" sz="1800" dirty="0" smtClean="0">
                <a:hlinkClick r:id="rId2" tooltip="1972년"/>
              </a:rPr>
              <a:t>1972</a:t>
            </a:r>
            <a:r>
              <a:rPr lang="ko-KR" altLang="en-US" sz="1800" dirty="0">
                <a:hlinkClick r:id="rId2" tooltip="1972년"/>
              </a:rPr>
              <a:t>년</a:t>
            </a:r>
            <a:r>
              <a:rPr lang="ko-KR" altLang="en-US" sz="1800" dirty="0"/>
              <a:t> </a:t>
            </a:r>
            <a:r>
              <a:rPr lang="en-US" altLang="ko-KR" sz="1800" dirty="0">
                <a:hlinkClick r:id="rId3" tooltip="1월 1일"/>
              </a:rPr>
              <a:t>1</a:t>
            </a:r>
            <a:r>
              <a:rPr lang="ko-KR" altLang="en-US" sz="1800" dirty="0">
                <a:hlinkClick r:id="rId3" tooltip="1월 1일"/>
              </a:rPr>
              <a:t>월 </a:t>
            </a:r>
            <a:r>
              <a:rPr lang="en-US" altLang="ko-KR" sz="1800" dirty="0">
                <a:hlinkClick r:id="rId3" tooltip="1월 1일"/>
              </a:rPr>
              <a:t>1</a:t>
            </a:r>
            <a:r>
              <a:rPr lang="ko-KR" altLang="en-US" sz="1800" dirty="0">
                <a:hlinkClick r:id="rId3" tooltip="1월 1일"/>
              </a:rPr>
              <a:t>일</a:t>
            </a:r>
            <a:r>
              <a:rPr lang="ko-KR" altLang="en-US" sz="1800" dirty="0"/>
              <a:t>부터 시행된 국제 표준시이다</a:t>
            </a:r>
            <a:r>
              <a:rPr lang="en-US" altLang="ko-KR" sz="1800" dirty="0" smtClean="0"/>
              <a:t>..</a:t>
            </a:r>
            <a:endParaRPr lang="en-US" altLang="ko-KR" sz="1800" dirty="0"/>
          </a:p>
          <a:p>
            <a:r>
              <a:rPr lang="en-US" altLang="ko-KR" sz="1800" dirty="0"/>
              <a:t>UTC</a:t>
            </a:r>
            <a:r>
              <a:rPr lang="ko-KR" altLang="en-US" sz="1800" dirty="0"/>
              <a:t>는 </a:t>
            </a:r>
            <a:r>
              <a:rPr lang="ko-KR" altLang="en-US" sz="1800" dirty="0" err="1">
                <a:hlinkClick r:id="rId4" tooltip="그리니치 평균시"/>
              </a:rPr>
              <a:t>그리니치</a:t>
            </a:r>
            <a:r>
              <a:rPr lang="ko-KR" altLang="en-US" sz="1800" dirty="0">
                <a:hlinkClick r:id="rId4" tooltip="그리니치 평균시"/>
              </a:rPr>
              <a:t> 평균시</a:t>
            </a:r>
            <a:r>
              <a:rPr lang="en-US" altLang="ko-KR" sz="1800" dirty="0"/>
              <a:t>(GMT)</a:t>
            </a:r>
            <a:r>
              <a:rPr lang="ko-KR" altLang="en-US" sz="1800" dirty="0"/>
              <a:t>로 불리기도 하는데</a:t>
            </a:r>
            <a:r>
              <a:rPr lang="en-US" altLang="ko-KR" sz="1800" dirty="0"/>
              <a:t>, UTC</a:t>
            </a:r>
            <a:r>
              <a:rPr lang="ko-KR" altLang="en-US" sz="1800" dirty="0"/>
              <a:t>와 </a:t>
            </a:r>
            <a:r>
              <a:rPr lang="en-US" altLang="ko-KR" sz="1800" dirty="0"/>
              <a:t>GMT</a:t>
            </a:r>
            <a:r>
              <a:rPr lang="ko-KR" altLang="en-US" sz="1800" dirty="0"/>
              <a:t>는 초의 </a:t>
            </a:r>
            <a:r>
              <a:rPr lang="ko-KR" altLang="en-US" sz="1800" dirty="0" err="1"/>
              <a:t>소숫점</a:t>
            </a:r>
            <a:r>
              <a:rPr lang="ko-KR" altLang="en-US" sz="1800" dirty="0"/>
              <a:t> 단위에서만 차이가 나기 때문에 일상에서는 혼용되어 사용된다</a:t>
            </a:r>
            <a:r>
              <a:rPr lang="en-US" altLang="ko-KR" sz="1800" dirty="0"/>
              <a:t>. </a:t>
            </a:r>
            <a:r>
              <a:rPr lang="ko-KR" altLang="en-US" sz="1800" dirty="0"/>
              <a:t>기술적인 표기에서는 </a:t>
            </a:r>
            <a:r>
              <a:rPr lang="en-US" altLang="ko-KR" sz="1800" dirty="0"/>
              <a:t>UTC</a:t>
            </a:r>
            <a:r>
              <a:rPr lang="ko-KR" altLang="en-US" sz="1800" dirty="0"/>
              <a:t>가 사용된다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61388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객체</a:t>
            </a:r>
            <a:r>
              <a:rPr lang="en-US" altLang="ko-KR" b="1" dirty="0"/>
              <a:t>(object)</a:t>
            </a:r>
            <a:r>
              <a:rPr lang="ko-KR" altLang="en-US" dirty="0"/>
              <a:t>는 사물의 속성과 동작을 묶어서 표현하는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자동차는 </a:t>
            </a:r>
            <a:r>
              <a:rPr lang="ko-KR" altLang="en-US" dirty="0"/>
              <a:t>메이커</a:t>
            </a:r>
            <a:r>
              <a:rPr lang="en-US" altLang="ko-KR" dirty="0"/>
              <a:t>, </a:t>
            </a:r>
            <a:r>
              <a:rPr lang="ko-KR" altLang="en-US" dirty="0"/>
              <a:t>모델</a:t>
            </a:r>
            <a:r>
              <a:rPr lang="en-US" altLang="ko-KR" dirty="0"/>
              <a:t>,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마력과 같은 속성도 있고 출발하기</a:t>
            </a:r>
            <a:r>
              <a:rPr lang="en-US" altLang="ko-KR" dirty="0"/>
              <a:t>, </a:t>
            </a:r>
            <a:r>
              <a:rPr lang="ko-KR" altLang="en-US" dirty="0"/>
              <a:t>정지하기 등의 동작도 가지고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847" y="3725144"/>
            <a:ext cx="9744967" cy="4589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74289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32939" y="1551111"/>
            <a:ext cx="11265509" cy="2316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Date(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2013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Date(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"January 20, 2013  11:13:00"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alert(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alert(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11265" name="_x285829504" descr="EMB000011c0a8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39" y="4603083"/>
            <a:ext cx="5422230" cy="279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_x285830304" descr="EMB000011c0a8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334" y="4603083"/>
            <a:ext cx="5399388" cy="283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20115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Date </a:t>
            </a:r>
            <a:r>
              <a:rPr lang="ko-KR" altLang="en-US" dirty="0" smtClean="0"/>
              <a:t>객체의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855591"/>
              </p:ext>
            </p:extLst>
          </p:nvPr>
        </p:nvGraphicFramePr>
        <p:xfrm>
          <a:off x="479496" y="1815127"/>
          <a:ext cx="10945548" cy="530413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260914"/>
                <a:gridCol w="4036118"/>
                <a:gridCol w="3648516"/>
              </a:tblGrid>
              <a:tr h="530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 </a:t>
                      </a:r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함수명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반환값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 </a:t>
                      </a:r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함수명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getDay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0(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일요일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6(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토요일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setDay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(day)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getDate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~ 31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setDate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(date)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getMonth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11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setMonth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(month-1)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getFullYear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개의 숫자로 된 연도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setYear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(year)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getHours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23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setHours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(hours)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getMinutes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59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setMinutes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(minutes)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getSeconds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59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setSeconds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(seconds)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getMilliseconds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999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setMilliseconds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millisec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getTime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경과시간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(milliseconds 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단위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setTime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millisec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1240971" y="7380514"/>
            <a:ext cx="990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getTime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값</a:t>
            </a:r>
            <a:r>
              <a:rPr lang="en-US" altLang="ko-KR" smtClean="0"/>
              <a:t> milisec</a:t>
            </a:r>
            <a:r>
              <a:rPr lang="ko-KR" altLang="en-US" smtClean="0"/>
              <a:t>에서  </a:t>
            </a:r>
            <a:r>
              <a:rPr lang="en-US" altLang="ko-KR" smtClean="0"/>
              <a:t>1000</a:t>
            </a:r>
            <a:r>
              <a:rPr lang="ko-KR" altLang="en-US" smtClean="0"/>
              <a:t>으로 나누면 실제 초를 얻을 수 있다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956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13034" y="1435609"/>
            <a:ext cx="11172065" cy="6375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today =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Date();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today.toDateString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today.toISOString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today.toJSON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today.toLocaleDateString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today.toLocaleTimeString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today.toLocaleString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today.toString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today.toTimeString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today.toUTCString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toISOString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2400" dirty="0" smtClean="0"/>
              <a:t> ISO-8601 </a:t>
            </a:r>
            <a:r>
              <a:rPr lang="en-US" altLang="ko-KR" sz="2400" dirty="0"/>
              <a:t>and the format is: </a:t>
            </a:r>
            <a:r>
              <a:rPr lang="en-US" altLang="ko-KR" sz="2400" dirty="0" err="1"/>
              <a:t>YYYY-MM-DDTHH:mm:ss.sssZ</a:t>
            </a:r>
            <a:endParaRPr lang="en-US" altLang="ko-KR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400" dirty="0"/>
              <a:t>시간대는 항상 </a:t>
            </a:r>
            <a:r>
              <a:rPr lang="en-US" altLang="ko-KR" sz="2400" dirty="0"/>
              <a:t>UTC</a:t>
            </a:r>
            <a:r>
              <a:rPr lang="ko-KR" altLang="en-US" sz="2400" dirty="0"/>
              <a:t>이며 출력에서 접미사 </a:t>
            </a:r>
            <a:r>
              <a:rPr lang="en-US" altLang="ko-KR" sz="2400" dirty="0"/>
              <a:t>Z</a:t>
            </a:r>
            <a:r>
              <a:rPr lang="ko-KR" altLang="en-US" sz="2400" dirty="0"/>
              <a:t>로 </a:t>
            </a:r>
            <a:r>
              <a:rPr lang="ko-KR" altLang="en-US" sz="2400" dirty="0" smtClean="0"/>
              <a:t>표시됩니다</a:t>
            </a:r>
            <a:endParaRPr lang="en-US" altLang="ko-KR" sz="2400" dirty="0" smtClean="0"/>
          </a:p>
          <a:p>
            <a:pPr>
              <a:lnSpc>
                <a:spcPct val="100000"/>
              </a:lnSpc>
            </a:pPr>
            <a:r>
              <a:rPr lang="en-US" altLang="ko-KR" sz="2400" b="1" dirty="0" err="1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toJSON</a:t>
            </a:r>
            <a:r>
              <a:rPr lang="en-US" altLang="ko-KR" sz="2400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endParaRPr lang="en-US" altLang="ko-KR" sz="2400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 dirty="0"/>
              <a:t>SO-8601 standard: </a:t>
            </a:r>
            <a:r>
              <a:rPr lang="en-US" altLang="ko-KR" sz="2400" dirty="0" err="1"/>
              <a:t>YYYY-MM-DDTHH:mm:ss.sssZ</a:t>
            </a:r>
            <a:endParaRPr lang="en-US" altLang="ko-KR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3313" name="_x286694928" descr="EMB000011c0a8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840" y="3320080"/>
            <a:ext cx="2964515" cy="260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19608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Date</a:t>
            </a:r>
            <a:r>
              <a:rPr lang="ko-KR" altLang="en-US" smtClean="0"/>
              <a:t>객체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771296"/>
          </a:xfrm>
        </p:spPr>
        <p:txBody>
          <a:bodyPr/>
          <a:lstStyle/>
          <a:p>
            <a:r>
              <a:rPr lang="en-US" altLang="ko-KR" dirty="0" smtClean="0"/>
              <a:t>test_date1 – </a:t>
            </a:r>
            <a:r>
              <a:rPr lang="en-US" altLang="ko-KR" dirty="0" err="1" smtClean="0"/>
              <a:t>getFullYear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getYear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test_date2 – </a:t>
            </a:r>
            <a:r>
              <a:rPr lang="ko-KR" altLang="en-US" dirty="0" smtClean="0"/>
              <a:t>요일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getDay</a:t>
            </a:r>
            <a:r>
              <a:rPr lang="en-US" altLang="ko-KR" dirty="0" smtClean="0"/>
              <a:t>()-&gt; 0~6</a:t>
            </a:r>
          </a:p>
          <a:p>
            <a:r>
              <a:rPr lang="en-US" altLang="ko-KR" dirty="0" smtClean="0"/>
              <a:t>test_date5week –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getDay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test_date3 – </a:t>
            </a:r>
            <a:r>
              <a:rPr lang="ko-KR" altLang="en-US" dirty="0" smtClean="0"/>
              <a:t>날짜수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계산 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getTime</a:t>
            </a:r>
            <a:r>
              <a:rPr lang="en-US" altLang="ko-KR" dirty="0" smtClean="0"/>
              <a:t>()</a:t>
            </a:r>
          </a:p>
          <a:p>
            <a:r>
              <a:rPr lang="en-US" altLang="ko-KR" smtClean="0"/>
              <a:t>  </a:t>
            </a:r>
            <a:r>
              <a:rPr lang="en-US" altLang="ko-KR" smtClean="0">
                <a:sym typeface="Wingdings" pitchFamily="2" charset="2"/>
              </a:rPr>
              <a:t> time</a:t>
            </a:r>
            <a:r>
              <a:rPr lang="ko-KR" altLang="en-US" smtClean="0">
                <a:sym typeface="Wingdings" pitchFamily="2" charset="2"/>
              </a:rPr>
              <a:t>에서 일 구하기 </a:t>
            </a:r>
            <a:r>
              <a:rPr lang="en-US" altLang="ko-KR" smtClean="0"/>
              <a:t> -&gt;  </a:t>
            </a:r>
            <a:r>
              <a:rPr lang="en-US" altLang="ko-KR" dirty="0" smtClean="0"/>
              <a:t>/1000/60/60/24 </a:t>
            </a:r>
            <a:endParaRPr lang="en-US" altLang="ko-KR" dirty="0"/>
          </a:p>
          <a:p>
            <a:r>
              <a:rPr lang="en-US" altLang="ko-KR" dirty="0" smtClean="0"/>
              <a:t>test_date4- 500</a:t>
            </a:r>
            <a:r>
              <a:rPr lang="ko-KR" altLang="en-US" dirty="0" smtClean="0"/>
              <a:t>일 후 계산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getTime</a:t>
            </a:r>
            <a:r>
              <a:rPr lang="ko-KR" altLang="en-US" dirty="0" err="1" smtClean="0"/>
              <a:t>에의해</a:t>
            </a:r>
            <a:r>
              <a:rPr lang="ko-KR" altLang="en-US" dirty="0" smtClean="0"/>
              <a:t> 현재의 </a:t>
            </a:r>
            <a:r>
              <a:rPr lang="en-US" altLang="ko-KR" dirty="0" err="1" smtClean="0"/>
              <a:t>milisec</a:t>
            </a:r>
            <a:r>
              <a:rPr lang="ko-KR" altLang="en-US" dirty="0" smtClean="0"/>
              <a:t>를 구한다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일 의 </a:t>
            </a:r>
            <a:r>
              <a:rPr lang="en-US" altLang="ko-KR" dirty="0" err="1" smtClean="0"/>
              <a:t>milisec</a:t>
            </a:r>
            <a:r>
              <a:rPr lang="ko-KR" altLang="en-US" dirty="0" smtClean="0"/>
              <a:t>를 </a:t>
            </a:r>
            <a:r>
              <a:rPr lang="ko-KR" altLang="en-US" smtClean="0"/>
              <a:t>구한다 </a:t>
            </a:r>
            <a:r>
              <a:rPr lang="en-US" altLang="ko-KR" smtClean="0"/>
              <a:t>  //milisec</a:t>
            </a:r>
            <a:r>
              <a:rPr lang="ko-KR" altLang="en-US" smtClean="0"/>
              <a:t>의 값을 구할때는 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                             //</a:t>
            </a:r>
            <a:r>
              <a:rPr lang="ko-KR" altLang="en-US" smtClean="0"/>
              <a:t>곱하기</a:t>
            </a:r>
            <a:r>
              <a:rPr lang="en-US" altLang="ko-KR" smtClean="0"/>
              <a:t>-&gt;</a:t>
            </a:r>
            <a:r>
              <a:rPr lang="ko-KR" altLang="en-US" smtClean="0"/>
              <a:t> </a:t>
            </a:r>
            <a:r>
              <a:rPr lang="en-US" altLang="ko-KR" smtClean="0"/>
              <a:t>(1000*60*60*24*500)</a:t>
            </a:r>
            <a:endParaRPr lang="en-US" altLang="ko-KR" dirty="0" smtClean="0"/>
          </a:p>
          <a:p>
            <a:r>
              <a:rPr lang="ko-KR" altLang="en-US" dirty="0" smtClean="0"/>
              <a:t>현재의 </a:t>
            </a:r>
            <a:r>
              <a:rPr lang="en-US" altLang="ko-KR" dirty="0" err="1" smtClean="0"/>
              <a:t>milisec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일 의 </a:t>
            </a:r>
            <a:r>
              <a:rPr lang="en-US" altLang="ko-KR" dirty="0" err="1" smtClean="0"/>
              <a:t>milisec</a:t>
            </a:r>
            <a:r>
              <a:rPr lang="ko-KR" altLang="en-US" dirty="0" smtClean="0"/>
              <a:t>를 더한다 </a:t>
            </a:r>
            <a:endParaRPr lang="en-US" altLang="ko-KR" dirty="0" smtClean="0"/>
          </a:p>
          <a:p>
            <a:r>
              <a:rPr lang="ko-KR" altLang="en-US" dirty="0" smtClean="0"/>
              <a:t>더한 값으로 새로운 </a:t>
            </a:r>
            <a:r>
              <a:rPr lang="en-US" altLang="ko-KR" dirty="0" smtClean="0"/>
              <a:t>time</a:t>
            </a:r>
            <a:r>
              <a:rPr lang="ko-KR" altLang="en-US" dirty="0" smtClean="0"/>
              <a:t>를 설정  </a:t>
            </a:r>
            <a:r>
              <a:rPr lang="ko-KR" altLang="en-US" smtClean="0"/>
              <a:t>후  년 월 일 을 구한다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02461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13552" y="1551112"/>
            <a:ext cx="11252161" cy="2240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구입날짜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"date"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pdate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339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&lt;button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checkDate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검사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&lt;/button&gt;</a:t>
            </a:r>
          </a:p>
          <a:p>
            <a:pPr>
              <a:lnSpc>
                <a:spcPct val="100000"/>
              </a:lnSpc>
            </a:pPr>
            <a:r>
              <a:rPr lang="en-US" altLang="ko-KR" sz="2400" smtClean="0"/>
              <a:t>     var </a:t>
            </a:r>
            <a:r>
              <a:rPr lang="en-US" altLang="ko-KR" sz="2400"/>
              <a:t>days = times / (1000*60*60*24);</a:t>
            </a:r>
          </a:p>
          <a:p>
            <a:pPr>
              <a:lnSpc>
                <a:spcPct val="100000"/>
              </a:lnSpc>
            </a:pPr>
            <a:r>
              <a:rPr lang="en-US" altLang="ko-KR" sz="2400"/>
              <a:t>      var days = times/1000/60/60/24;</a:t>
            </a:r>
            <a:endParaRPr lang="en-US" altLang="ko-KR" sz="2339" b="1" smtClean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</a:t>
            </a:r>
            <a:r>
              <a:rPr lang="en-US" altLang="ko-KR" sz="2339" b="1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             test_date6day.html</a:t>
            </a:r>
            <a:endParaRPr lang="en-US" altLang="ko-KR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4338" name="_x285828864" descr="EMB000011c0a8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19" y="4496695"/>
            <a:ext cx="5003547" cy="193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7" name="_x34744752" descr="EMB000011c0a8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52" y="4389119"/>
            <a:ext cx="5752459" cy="339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0051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</a:t>
            </a:r>
            <a:r>
              <a:rPr lang="ko-KR" altLang="en-US"/>
              <a:t>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3"/>
            <a:ext cx="11262614" cy="6712129"/>
          </a:xfrm>
        </p:spPr>
        <p:txBody>
          <a:bodyPr/>
          <a:lstStyle/>
          <a:p>
            <a:pPr marL="0" indent="0">
              <a:buNone/>
            </a:pPr>
            <a:endParaRPr lang="en-US" altLang="ko-KR" sz="2400" smtClean="0"/>
          </a:p>
          <a:p>
            <a:pPr marL="0" indent="0">
              <a:buNone/>
            </a:pPr>
            <a:r>
              <a:rPr lang="en-US" altLang="ko-KR" sz="2400" smtClean="0"/>
              <a:t>1</a:t>
            </a:r>
            <a:r>
              <a:rPr lang="en-US" altLang="ko-KR" sz="2400"/>
              <a:t>. </a:t>
            </a:r>
            <a:r>
              <a:rPr lang="en-US" altLang="ko-KR" sz="2800"/>
              <a:t>id</a:t>
            </a:r>
            <a:r>
              <a:rPr lang="ko-KR" altLang="en-US" sz="2800"/>
              <a:t>가 </a:t>
            </a:r>
            <a:r>
              <a:rPr lang="en-US" altLang="ko-KR" sz="2800"/>
              <a:t>pdate</a:t>
            </a:r>
            <a:r>
              <a:rPr lang="ko-KR" altLang="en-US" sz="2800"/>
              <a:t>인 엘리먼트의 값을 가져와 변수에 대입한다 </a:t>
            </a:r>
          </a:p>
          <a:p>
            <a:pPr marL="0" indent="0">
              <a:buNone/>
            </a:pPr>
            <a:r>
              <a:rPr lang="en-US" altLang="ko-KR" sz="2800" smtClean="0"/>
              <a:t>2</a:t>
            </a:r>
            <a:r>
              <a:rPr lang="en-US" altLang="ko-KR" sz="2800"/>
              <a:t>. 1</a:t>
            </a:r>
            <a:r>
              <a:rPr lang="ko-KR" altLang="en-US" sz="2800"/>
              <a:t>번의 값으로 </a:t>
            </a:r>
            <a:r>
              <a:rPr lang="en-US" altLang="ko-KR" sz="2800"/>
              <a:t>Date</a:t>
            </a:r>
            <a:r>
              <a:rPr lang="ko-KR" altLang="en-US" sz="2800"/>
              <a:t>객체를 생성한다 </a:t>
            </a:r>
            <a:r>
              <a:rPr lang="en-US" altLang="ko-KR" sz="2800"/>
              <a:t>- -pday</a:t>
            </a:r>
          </a:p>
          <a:p>
            <a:pPr marL="0" indent="0">
              <a:buNone/>
            </a:pPr>
            <a:r>
              <a:rPr lang="en-US" altLang="ko-KR" sz="2800" smtClean="0"/>
              <a:t>3</a:t>
            </a:r>
            <a:r>
              <a:rPr lang="en-US" altLang="ko-KR" sz="2800"/>
              <a:t>. </a:t>
            </a:r>
            <a:r>
              <a:rPr lang="ko-KR" altLang="en-US" sz="2800"/>
              <a:t>오늘의 값으로 </a:t>
            </a:r>
            <a:r>
              <a:rPr lang="en-US" altLang="ko-KR" sz="2800"/>
              <a:t>Date</a:t>
            </a:r>
            <a:r>
              <a:rPr lang="ko-KR" altLang="en-US" sz="2800"/>
              <a:t>객체를 생성한다 </a:t>
            </a:r>
            <a:r>
              <a:rPr lang="en-US" altLang="ko-KR" sz="2800"/>
              <a:t>-today</a:t>
            </a:r>
          </a:p>
          <a:p>
            <a:pPr marL="0" indent="0">
              <a:buNone/>
            </a:pPr>
            <a:r>
              <a:rPr lang="en-US" altLang="ko-KR" sz="2800" smtClean="0"/>
              <a:t>4</a:t>
            </a:r>
            <a:r>
              <a:rPr lang="en-US" altLang="ko-KR" sz="2800"/>
              <a:t>. getTime()</a:t>
            </a:r>
            <a:r>
              <a:rPr lang="ko-KR" altLang="en-US" sz="2800"/>
              <a:t>을 이용하여 </a:t>
            </a:r>
            <a:r>
              <a:rPr lang="en-US" altLang="ko-KR" sz="2800"/>
              <a:t>3</a:t>
            </a:r>
            <a:r>
              <a:rPr lang="ko-KR" altLang="en-US" sz="2800"/>
              <a:t>번에서 </a:t>
            </a:r>
            <a:r>
              <a:rPr lang="en-US" altLang="ko-KR" sz="2800"/>
              <a:t>2</a:t>
            </a:r>
            <a:r>
              <a:rPr lang="ko-KR" altLang="en-US" sz="2800"/>
              <a:t>번을 뺀 값을 계산 </a:t>
            </a:r>
            <a:r>
              <a:rPr lang="en-US" altLang="ko-KR" sz="2800" smtClean="0"/>
              <a:t>– milisec</a:t>
            </a:r>
            <a:r>
              <a:rPr lang="ko-KR" altLang="en-US" sz="2800" smtClean="0"/>
              <a:t>값</a:t>
            </a:r>
            <a:endParaRPr lang="ko-KR" altLang="en-US" sz="2800"/>
          </a:p>
          <a:p>
            <a:pPr marL="0" indent="0">
              <a:buNone/>
            </a:pPr>
            <a:r>
              <a:rPr lang="en-US" altLang="ko-KR" sz="2800" smtClean="0"/>
              <a:t>5</a:t>
            </a:r>
            <a:r>
              <a:rPr lang="en-US" altLang="ko-KR" sz="2800"/>
              <a:t>. 4</a:t>
            </a:r>
            <a:r>
              <a:rPr lang="ko-KR" altLang="en-US" sz="2800"/>
              <a:t>번의 값으로 하루의 </a:t>
            </a:r>
            <a:r>
              <a:rPr lang="ko-KR" altLang="en-US" sz="2800" smtClean="0"/>
              <a:t>값</a:t>
            </a:r>
            <a:r>
              <a:rPr lang="en-US" altLang="ko-KR" sz="2800" smtClean="0"/>
              <a:t>(milisec)</a:t>
            </a:r>
            <a:r>
              <a:rPr lang="ko-KR" altLang="en-US" sz="2800" smtClean="0"/>
              <a:t>을 </a:t>
            </a:r>
            <a:r>
              <a:rPr lang="ko-KR" altLang="en-US" sz="2800"/>
              <a:t>계산하여 나눈다  </a:t>
            </a:r>
            <a:r>
              <a:rPr lang="ko-KR" altLang="en-US" sz="2800" smtClean="0"/>
              <a:t> </a:t>
            </a:r>
            <a:endParaRPr lang="en-US" altLang="ko-KR" sz="2800" smtClean="0"/>
          </a:p>
          <a:p>
            <a:pPr marL="0" indent="0">
              <a:buNone/>
            </a:pPr>
            <a:r>
              <a:rPr lang="en-US" altLang="ko-KR" sz="2800"/>
              <a:t> </a:t>
            </a:r>
            <a:r>
              <a:rPr lang="en-US" altLang="ko-KR" sz="2800" smtClean="0"/>
              <a:t>     time/(1000*60*60*24)      // time</a:t>
            </a:r>
            <a:r>
              <a:rPr lang="ko-KR" altLang="en-US" sz="2800" smtClean="0"/>
              <a:t>에서 일을 구할때는 나누기 </a:t>
            </a:r>
            <a:endParaRPr lang="ko-KR" altLang="en-US" sz="2800"/>
          </a:p>
          <a:p>
            <a:pPr marL="0" indent="0">
              <a:buNone/>
            </a:pPr>
            <a:r>
              <a:rPr lang="en-US" altLang="ko-KR" sz="2800" smtClean="0"/>
              <a:t>6.  5</a:t>
            </a:r>
            <a:r>
              <a:rPr lang="ko-KR" altLang="en-US" sz="2800" smtClean="0"/>
              <a:t>번의 </a:t>
            </a:r>
            <a:r>
              <a:rPr lang="ko-KR" altLang="en-US" sz="2800"/>
              <a:t>값이 </a:t>
            </a:r>
            <a:r>
              <a:rPr lang="en-US" altLang="ko-KR" sz="2800"/>
              <a:t>7</a:t>
            </a:r>
            <a:r>
              <a:rPr lang="ko-KR" altLang="en-US" sz="2800"/>
              <a:t>보다 큰지 안큰지 비교 </a:t>
            </a:r>
          </a:p>
          <a:p>
            <a:pPr marL="0" indent="0">
              <a:buNone/>
            </a:pPr>
            <a:r>
              <a:rPr lang="en-US" altLang="ko-KR" sz="2800" smtClean="0"/>
              <a:t>       7</a:t>
            </a:r>
            <a:r>
              <a:rPr lang="ko-KR" altLang="en-US" sz="2800"/>
              <a:t>보다 크면 교환기간이 지났습니다 </a:t>
            </a:r>
          </a:p>
          <a:p>
            <a:pPr marL="0" indent="0">
              <a:buNone/>
            </a:pPr>
            <a:r>
              <a:rPr lang="ko-KR" altLang="en-US" sz="2800" smtClean="0"/>
              <a:t>         아니면  </a:t>
            </a:r>
            <a:r>
              <a:rPr lang="ko-KR" altLang="en-US" sz="2800"/>
              <a:t>교환 가능합니다 </a:t>
            </a:r>
            <a:r>
              <a:rPr lang="ko-KR" altLang="en-US" sz="2400"/>
              <a:t>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589414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Date </a:t>
            </a:r>
            <a:r>
              <a:rPr lang="ko-KR" altLang="en-US" dirty="0" smtClean="0"/>
              <a:t>객체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en-US" altLang="ko-KR" dirty="0" smtClean="0"/>
              <a:t>2010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일부터 오늘까지의 날짜수를 계산하는 프로그램을 작성하시오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소수점은 </a:t>
            </a:r>
            <a:r>
              <a:rPr lang="en-US" altLang="ko-KR" dirty="0" err="1" smtClean="0"/>
              <a:t>parseInt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이용하여 </a:t>
            </a:r>
            <a:r>
              <a:rPr lang="ko-KR" altLang="en-US" smtClean="0"/>
              <a:t>버린다</a:t>
            </a:r>
            <a:r>
              <a:rPr lang="en-US" altLang="ko-KR" smtClean="0"/>
              <a:t>.)   test_date3</a:t>
            </a:r>
            <a:endParaRPr lang="en-US" altLang="ko-KR" dirty="0" smtClean="0"/>
          </a:p>
          <a:p>
            <a:pPr marL="594068" indent="-594068">
              <a:buFont typeface="+mj-lt"/>
              <a:buAutoNum type="arabicPeriod"/>
            </a:pPr>
            <a:endParaRPr lang="en-US" altLang="ko-KR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dirty="0" smtClean="0"/>
              <a:t>오늘부터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일 후의 날짜를 출력하는 프로그램을 </a:t>
            </a:r>
            <a:r>
              <a:rPr lang="ko-KR" altLang="en-US" smtClean="0"/>
              <a:t>작성하시오</a:t>
            </a:r>
            <a:r>
              <a:rPr lang="en-US" altLang="ko-KR" smtClean="0"/>
              <a:t>.   test_date4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98839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</a:t>
            </a:r>
            <a:r>
              <a:rPr lang="ko-KR" altLang="en-US" dirty="0" smtClean="0"/>
              <a:t> 객체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0271" y="1732623"/>
            <a:ext cx="10670077" cy="672010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en-US" altLang="ko-KR" dirty="0" smtClean="0"/>
              <a:t>length : </a:t>
            </a:r>
            <a:r>
              <a:rPr lang="ko-KR" altLang="en-US" dirty="0" smtClean="0"/>
              <a:t>문자열의 길이</a:t>
            </a:r>
            <a:r>
              <a:rPr lang="en-US" altLang="ko-KR" dirty="0" smtClean="0"/>
              <a:t>.</a:t>
            </a:r>
          </a:p>
          <a:p>
            <a:r>
              <a:rPr lang="ko-KR" altLang="en-US" smtClean="0"/>
              <a:t>메소드    </a:t>
            </a:r>
            <a:r>
              <a:rPr lang="en-US" altLang="ko-KR" smtClean="0"/>
              <a:t>str = “I Love  Korea   ”; 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53104" y="3552077"/>
          <a:ext cx="11219882" cy="509104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912476"/>
                <a:gridCol w="8307406"/>
              </a:tblGrid>
              <a:tr h="47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메서드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charAt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(index)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위치의 문자를 구한다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index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문자열의 범위를 벗어나면 빈 문자열이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charCodeAt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(index)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위치의 문자에 대한 유니코드를 구한다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indexOf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searchvalue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start)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부분 문자열의 위치를 검색한다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start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검색 시작 위치이며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생략시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적용되어 처음부터 검색한다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없을 경우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1188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lastIndexOf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searchvalue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start)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부분 문자열의 위치를 역방향에서 검색한다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start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검색 시작 위치이며 생략 시 문자열의 제일 끝이 적용된다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없을 경우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concat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(s1, s2,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…)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여러 개의 문자열을 연결한다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+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연산자와 동일하다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trim()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앞 뒤의 공백을 제거한다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98871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296228" y="1732625"/>
          <a:ext cx="11264119" cy="6879079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052368"/>
                <a:gridCol w="8211751"/>
              </a:tblGrid>
              <a:tr h="47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toLowerCase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소문자로 변환한다</a:t>
                      </a:r>
                      <a:endParaRPr lang="en-US" altLang="ko-KR" sz="23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toUpperCase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대문자로 변환한다</a:t>
                      </a:r>
                      <a:endParaRPr lang="en-US" altLang="ko-KR" sz="23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replace(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search,</a:t>
                      </a:r>
                      <a:r>
                        <a:rPr lang="en-US" altLang="ko-KR" sz="23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value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문자열을 대체한다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정규식도 사용 가능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searchvalue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부분 문자열 또는 정규식을 검색하여 그 위치를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match(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regexp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정규식으로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검색하여 일치하는 결과를 배열로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발견되지 않으면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substring(from, to)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두 위치 사이의 부분 문자열을 추출한다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to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생략하면 뒤쪽 모든 문자열을 추출한다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slice(start, end)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위치에서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end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위치까지 부분 문자열을 추출한다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음수로 끝에서부터 위치를 지정할 수 있다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substr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(start</a:t>
                      </a:r>
                      <a:r>
                        <a:rPr lang="en-US" altLang="ko-KR" sz="23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length)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</a:t>
                      </a:r>
                      <a:r>
                        <a:rPr lang="ko-KR" altLang="en-US" sz="23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시작하여 </a:t>
                      </a:r>
                      <a:r>
                        <a:rPr lang="en-US" altLang="ko-KR" sz="23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length </a:t>
                      </a:r>
                      <a:r>
                        <a:rPr lang="ko-KR" altLang="en-US" sz="23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길이만큼 부분 문자열을 추출한다</a:t>
                      </a:r>
                      <a:r>
                        <a:rPr lang="en-US" altLang="ko-KR" sz="23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길이를 생략하면 뒤쪽 모든 문자열을 추출한다</a:t>
                      </a:r>
                      <a:r>
                        <a:rPr lang="en-US" altLang="ko-KR" sz="23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split(separator, limit)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구분자로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구분된 문자열을 분리하여 배열로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limit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최대 몇 개까지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리턴할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것인가를 지정한다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3217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글자 위치 찾기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308866" y="2212913"/>
          <a:ext cx="11264120" cy="15651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</a:tblGrid>
              <a:tr h="782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82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우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민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국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오른쪽 중괄호 4"/>
          <p:cNvSpPr/>
          <p:nvPr/>
        </p:nvSpPr>
        <p:spPr bwMode="auto">
          <a:xfrm rot="5400000">
            <a:off x="2489129" y="3376154"/>
            <a:ext cx="480289" cy="1567259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6" name="오른쪽 중괄호 5"/>
          <p:cNvSpPr/>
          <p:nvPr/>
        </p:nvSpPr>
        <p:spPr bwMode="auto">
          <a:xfrm rot="5400000">
            <a:off x="10544515" y="3384579"/>
            <a:ext cx="480289" cy="155041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cxnSp>
        <p:nvCxnSpPr>
          <p:cNvPr id="8" name="직선 화살표 연결선 7"/>
          <p:cNvCxnSpPr/>
          <p:nvPr/>
        </p:nvCxnSpPr>
        <p:spPr bwMode="auto">
          <a:xfrm>
            <a:off x="289908" y="2047551"/>
            <a:ext cx="16557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직선 화살표 연결선 8"/>
          <p:cNvCxnSpPr/>
          <p:nvPr/>
        </p:nvCxnSpPr>
        <p:spPr bwMode="auto">
          <a:xfrm>
            <a:off x="9904128" y="2018059"/>
            <a:ext cx="16557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202549" y="1450163"/>
            <a:ext cx="1893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앞에서 찾기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834242" y="1450163"/>
            <a:ext cx="1893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뒤에서 찾기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57906" y="4399923"/>
            <a:ext cx="8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찾음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361557" y="4399923"/>
            <a:ext cx="8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찾음</a:t>
            </a:r>
            <a:endParaRPr lang="ko-KR" altLang="en-US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330852" y="4942998"/>
            <a:ext cx="11292209" cy="2084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우리나라 대한민국 </a:t>
            </a:r>
            <a:r>
              <a:rPr lang="ko-KR" altLang="en-US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좋은나라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s.charAt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s.charCodeAt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s.indexOf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나라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s.lastIndexOf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나라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207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ko-KR" altLang="en-US" dirty="0"/>
              <a:t>의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종류</a:t>
            </a:r>
            <a:endParaRPr lang="en-US" altLang="ko-KR" dirty="0" smtClean="0"/>
          </a:p>
          <a:p>
            <a:pPr lvl="1"/>
            <a:r>
              <a:rPr lang="ko-KR" altLang="en-US" i="1" dirty="0" smtClean="0"/>
              <a:t>내장 </a:t>
            </a:r>
            <a:r>
              <a:rPr lang="ko-KR" altLang="en-US" i="1" dirty="0"/>
              <a:t>객체</a:t>
            </a:r>
            <a:r>
              <a:rPr lang="en-US" altLang="ko-KR" i="1" dirty="0"/>
              <a:t>(</a:t>
            </a:r>
            <a:r>
              <a:rPr lang="en-US" altLang="ko-KR" i="1" dirty="0" err="1"/>
              <a:t>bulit</a:t>
            </a:r>
            <a:r>
              <a:rPr lang="en-US" altLang="ko-KR" i="1" dirty="0"/>
              <a:t>-in object):</a:t>
            </a:r>
            <a:r>
              <a:rPr lang="ko-KR" altLang="en-US" dirty="0"/>
              <a:t> </a:t>
            </a:r>
            <a:r>
              <a:rPr lang="ko-KR" altLang="en-US" dirty="0" err="1"/>
              <a:t>생성자가</a:t>
            </a:r>
            <a:r>
              <a:rPr lang="ko-KR" altLang="en-US" dirty="0"/>
              <a:t> 미리 작성되어 있다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ko-KR" altLang="en-US" i="1" dirty="0"/>
              <a:t>사용자 정의 객체</a:t>
            </a:r>
            <a:r>
              <a:rPr lang="en-US" altLang="ko-KR" i="1" dirty="0"/>
              <a:t>(custom object):</a:t>
            </a:r>
            <a:r>
              <a:rPr lang="ko-KR" altLang="en-US" i="1" dirty="0"/>
              <a:t> </a:t>
            </a:r>
            <a:r>
              <a:rPr lang="ko-KR" altLang="en-US" dirty="0"/>
              <a:t>사용자가 </a:t>
            </a:r>
            <a:r>
              <a:rPr lang="ko-KR" altLang="en-US" dirty="0" err="1"/>
              <a:t>생성자를</a:t>
            </a:r>
            <a:r>
              <a:rPr lang="ko-KR" altLang="en-US" dirty="0"/>
              <a:t> 정의한다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내장 </a:t>
            </a:r>
            <a:r>
              <a:rPr lang="ko-KR" altLang="en-US" dirty="0"/>
              <a:t>객체들은 </a:t>
            </a:r>
            <a:r>
              <a:rPr lang="ko-KR" altLang="en-US" dirty="0" err="1"/>
              <a:t>생성자를</a:t>
            </a:r>
            <a:r>
              <a:rPr lang="ko-KR" altLang="en-US" dirty="0"/>
              <a:t> 정의하지 않고도 사용이 가능하다</a:t>
            </a:r>
            <a:r>
              <a:rPr lang="en-US" altLang="ko-KR" dirty="0"/>
              <a:t>. Date, String, Array</a:t>
            </a:r>
            <a:r>
              <a:rPr lang="ko-KR" altLang="en-US" dirty="0"/>
              <a:t>와 같은 객체들이 내장 객체이다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 smtClean="0"/>
              <a:t> new Array(“apple”, “Orange”);</a:t>
            </a:r>
          </a:p>
          <a:p>
            <a:r>
              <a:rPr lang="en-US" altLang="ko-KR" dirty="0" smtClean="0"/>
              <a:t>New Array();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03753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글자 추출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308866" y="3236690"/>
          <a:ext cx="11264120" cy="15651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</a:tblGrid>
              <a:tr h="782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82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우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민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국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오른쪽 중괄호 4"/>
          <p:cNvSpPr/>
          <p:nvPr/>
        </p:nvSpPr>
        <p:spPr bwMode="auto">
          <a:xfrm rot="16200000">
            <a:off x="3675457" y="1653982"/>
            <a:ext cx="521720" cy="2363529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6" name="오른쪽 중괄호 5"/>
          <p:cNvSpPr/>
          <p:nvPr/>
        </p:nvSpPr>
        <p:spPr bwMode="auto">
          <a:xfrm rot="5400000">
            <a:off x="10523452" y="4324093"/>
            <a:ext cx="480289" cy="1718931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330852" y="5293353"/>
            <a:ext cx="11292209" cy="2328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우리나라 대한민국 </a:t>
            </a:r>
            <a:r>
              <a:rPr lang="ko-KR" altLang="en-US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좋은나라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s.substring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s.substr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-&gt; 3</a:t>
            </a:r>
            <a:r>
              <a:rPr lang="ko-KR" altLang="en-US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번째 위치에서 </a:t>
            </a: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ko-KR" altLang="en-US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</a:t>
            </a: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s.slice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s.slice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16993" y="2095008"/>
            <a:ext cx="8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찾음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05013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68312" y="1911542"/>
            <a:ext cx="11237966" cy="2689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독도는 일본땅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말도 </a:t>
            </a:r>
            <a:r>
              <a:rPr lang="ko-KR" altLang="en-US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안되는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소리를 바꿔줍니다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 위치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s.search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일본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진실된 말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s.replace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일본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한국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07354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68312" y="1911542"/>
            <a:ext cx="11237966" cy="2689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aBcDeF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result1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s.toLowerCase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result2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s.toUpperCase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(result1);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 err="1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abcdef</a:t>
            </a:r>
            <a:endParaRPr lang="en-US" altLang="ko-KR" sz="2339" b="1" dirty="0">
              <a:solidFill>
                <a:srgbClr val="009E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(result2);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 err="1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ABCDEF</a:t>
            </a:r>
            <a:endParaRPr lang="en-US" altLang="ko-KR" sz="2339" b="1" dirty="0">
              <a:solidFill>
                <a:srgbClr val="009E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19457" name="_x34744752" descr="EMB000011c0a8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028" y="4894543"/>
            <a:ext cx="5217063" cy="296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03060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2584" y="1715098"/>
            <a:ext cx="11112515" cy="2670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 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 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s1.concat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(s3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"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 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2"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20481" name="_x286695648" descr="EMB000011c0a8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045" y="4889576"/>
            <a:ext cx="5338433" cy="303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11846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93132" y="1876136"/>
            <a:ext cx="10865031" cy="2737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s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One,Two,Three,Four,Five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array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s.split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array.length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++)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'-'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array[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'&lt;BR&gt;'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21505" name="_x34744512" descr="EMB000011c0a86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270" y="4062547"/>
            <a:ext cx="3950110" cy="277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4001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test_stringMethod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35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684" y="2506297"/>
            <a:ext cx="3810001" cy="4079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61" y="2506297"/>
            <a:ext cx="3971925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990271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객체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주민등록번호를 입력 받아 생년월일과 성별을 출력하는 프로그램을 작성하시오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입력은 </a:t>
            </a:r>
            <a:r>
              <a:rPr lang="en-US" altLang="ko-KR" dirty="0" smtClean="0"/>
              <a:t>prompt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입력받는다</a:t>
            </a:r>
            <a:r>
              <a:rPr lang="en-US" altLang="ko-KR" dirty="0" smtClean="0"/>
              <a:t>.)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ko-KR" altLang="en-US" dirty="0" smtClean="0"/>
              <a:t> 주민등록번호를 </a:t>
            </a:r>
            <a:r>
              <a:rPr lang="en-US" altLang="ko-KR" dirty="0" smtClean="0"/>
              <a:t>110326-4432618</a:t>
            </a:r>
            <a:r>
              <a:rPr lang="ko-KR" altLang="en-US" dirty="0" smtClean="0"/>
              <a:t>로 입력 받은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생일 </a:t>
            </a:r>
            <a:r>
              <a:rPr lang="en-US" altLang="ko-KR" dirty="0" smtClean="0"/>
              <a:t>: 2011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26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성별 </a:t>
            </a:r>
            <a:r>
              <a:rPr lang="en-US" altLang="ko-KR" smtClean="0"/>
              <a:t>: </a:t>
            </a:r>
            <a:r>
              <a:rPr lang="ko-KR" altLang="en-US" smtClean="0"/>
              <a:t>여자  나이</a:t>
            </a:r>
            <a:r>
              <a:rPr lang="en-US" altLang="ko-KR" smtClean="0"/>
              <a:t>: </a:t>
            </a:r>
            <a:endParaRPr lang="en-US" altLang="ko-KR" dirty="0" smtClean="0"/>
          </a:p>
          <a:p>
            <a:pPr marL="445550" lvl="1" indent="-445550">
              <a:buClr>
                <a:schemeClr val="folHlink"/>
              </a:buClr>
            </a:pPr>
            <a:r>
              <a:rPr lang="ko-KR" altLang="en-US" sz="3119" dirty="0">
                <a:cs typeface="+mn-cs"/>
              </a:rPr>
              <a:t>주민등록번호를 입력 받아 주민등록번호의 유효성을 검사하는 프로그램을 작성하시오</a:t>
            </a:r>
            <a:r>
              <a:rPr lang="en-US" altLang="ko-KR" sz="3119" dirty="0">
                <a:cs typeface="+mn-cs"/>
              </a:rPr>
              <a:t>.(ABCDEF-GHIJKLM)</a:t>
            </a:r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dirty="0" smtClean="0"/>
              <a:t>A*2 </a:t>
            </a:r>
            <a:r>
              <a:rPr lang="en-US" altLang="ko-KR" dirty="0"/>
              <a:t>+ B*3 + ... + H*9 + I*2 + ... + L*5 </a:t>
            </a:r>
            <a:r>
              <a:rPr lang="ko-KR" altLang="en-US" dirty="0"/>
              <a:t>의 총합을 구한다</a:t>
            </a:r>
            <a:r>
              <a:rPr lang="en-US" altLang="ko-KR" dirty="0" smtClean="0"/>
              <a:t>.</a:t>
            </a:r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번의 합을 </a:t>
            </a:r>
            <a:r>
              <a:rPr lang="en-US" altLang="ko-KR" dirty="0"/>
              <a:t>11</a:t>
            </a:r>
            <a:r>
              <a:rPr lang="ko-KR" altLang="en-US" dirty="0"/>
              <a:t>로 나눈 나머지를 구한다</a:t>
            </a:r>
            <a:r>
              <a:rPr lang="en-US" altLang="ko-KR" dirty="0" smtClean="0"/>
              <a:t>.</a:t>
            </a:r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dirty="0"/>
              <a:t>11</a:t>
            </a:r>
            <a:r>
              <a:rPr lang="ko-KR" altLang="en-US" dirty="0"/>
              <a:t>에서 </a:t>
            </a:r>
            <a:r>
              <a:rPr lang="en-US" altLang="ko-KR" dirty="0"/>
              <a:t>2</a:t>
            </a:r>
            <a:r>
              <a:rPr lang="ko-KR" altLang="en-US" dirty="0"/>
              <a:t>번의 결과를 뺀다</a:t>
            </a:r>
            <a:r>
              <a:rPr lang="en-US" altLang="ko-KR" dirty="0" smtClean="0"/>
              <a:t>.</a:t>
            </a:r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dirty="0"/>
              <a:t>3</a:t>
            </a:r>
            <a:r>
              <a:rPr lang="ko-KR" altLang="en-US" dirty="0"/>
              <a:t>번의 결과가 </a:t>
            </a:r>
            <a:r>
              <a:rPr lang="en-US" altLang="ko-KR" dirty="0" smtClean="0"/>
              <a:t>0~9</a:t>
            </a:r>
            <a:r>
              <a:rPr lang="ko-KR" altLang="en-US" dirty="0" smtClean="0"/>
              <a:t>이면 </a:t>
            </a:r>
            <a:r>
              <a:rPr lang="ko-KR" altLang="en-US" dirty="0"/>
              <a:t>값 </a:t>
            </a:r>
            <a:r>
              <a:rPr lang="ko-KR" altLang="en-US" dirty="0" smtClean="0"/>
              <a:t>그대로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0, 11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변환</a:t>
            </a:r>
            <a:endParaRPr lang="en-US" altLang="ko-KR" dirty="0" smtClean="0"/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dirty="0"/>
              <a:t>4</a:t>
            </a:r>
            <a:r>
              <a:rPr lang="ko-KR" altLang="en-US" dirty="0"/>
              <a:t>번의 결과와 </a:t>
            </a:r>
            <a:r>
              <a:rPr lang="en-US" altLang="ko-KR" dirty="0"/>
              <a:t>M</a:t>
            </a:r>
            <a:r>
              <a:rPr lang="ko-KR" altLang="en-US" dirty="0"/>
              <a:t>자리의 값이 같으면 맞는 번호이다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70187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Math</a:t>
            </a:r>
            <a:r>
              <a:rPr lang="ko-KR" altLang="en-US" dirty="0" smtClean="0"/>
              <a:t> 객체 속성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936794"/>
              </p:ext>
            </p:extLst>
          </p:nvPr>
        </p:nvGraphicFramePr>
        <p:xfrm>
          <a:off x="858670" y="1874552"/>
          <a:ext cx="10351509" cy="5355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6496"/>
                <a:gridCol w="7185013"/>
              </a:tblGrid>
              <a:tr h="765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3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65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오일러의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상수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2.718)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65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LN2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자연 로그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밑수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:2)(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0.693)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65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LN10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자연 로그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밑수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:10)(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2.302)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65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PI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파이 상수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3.14)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65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SQRT1_2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½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제곱근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0.707)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65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SQRT2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제곱근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1.414)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60052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Math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73649" y="1655736"/>
          <a:ext cx="10549171" cy="6471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1217"/>
                <a:gridCol w="7077954"/>
              </a:tblGrid>
              <a:tr h="497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abs(x)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절대값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acos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(x), 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asin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(x), 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atan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아크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삼각함수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ceil(x), floor(x)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실수를 정수로 올림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내림 함수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cos(x), sin(x), tan(x)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삼각함수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exp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지수함수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log(x)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로그함수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max(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x,y,z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,…,n)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최대값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min(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x,y,z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,…,n)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최소값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pow(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x,y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지수함수 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r>
                        <a:rPr lang="en-US" altLang="ko-KR" sz="2300" baseline="300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2300" baseline="30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random()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1</a:t>
                      </a:r>
                      <a:r>
                        <a:rPr lang="ko-KR" altLang="en-US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사이의 </a:t>
                      </a:r>
                      <a:r>
                        <a:rPr lang="ko-KR" altLang="en-US" sz="23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난수값</a:t>
                      </a:r>
                      <a:r>
                        <a:rPr lang="ko-KR" altLang="en-US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반환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round(x)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반올림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sqrt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제곱근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29613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원하는 범위의 </a:t>
            </a:r>
            <a:r>
              <a:rPr lang="ko-KR" altLang="en-US" dirty="0" err="1" smtClean="0"/>
              <a:t>랜덤값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Math.floor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Math.random</a:t>
            </a:r>
            <a:r>
              <a:rPr lang="en-US" altLang="ko-KR" dirty="0" smtClean="0"/>
              <a:t>() * (</a:t>
            </a:r>
            <a:r>
              <a:rPr lang="ko-KR" altLang="en-US" dirty="0" smtClean="0"/>
              <a:t>최대값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최소값</a:t>
            </a:r>
            <a:r>
              <a:rPr lang="en-US" altLang="ko-KR" dirty="0" smtClean="0"/>
              <a:t>+1) +</a:t>
            </a:r>
            <a:r>
              <a:rPr lang="ko-KR" altLang="en-US" dirty="0" smtClean="0"/>
              <a:t>최소값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 smtClean="0"/>
              <a:t>Math.round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Math.random</a:t>
            </a:r>
            <a:r>
              <a:rPr lang="en-US" altLang="ko-KR" dirty="0" smtClean="0"/>
              <a:t>() * (</a:t>
            </a:r>
            <a:r>
              <a:rPr lang="ko-KR" altLang="en-US" dirty="0" smtClean="0"/>
              <a:t>최대값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최소값</a:t>
            </a:r>
            <a:r>
              <a:rPr lang="en-US" altLang="ko-KR" dirty="0" smtClean="0"/>
              <a:t>) + </a:t>
            </a:r>
            <a:r>
              <a:rPr lang="ko-KR" altLang="en-US" dirty="0" smtClean="0"/>
              <a:t>최소값</a:t>
            </a:r>
            <a:r>
              <a:rPr lang="en-US" altLang="ko-KR" dirty="0" smtClean="0"/>
              <a:t>);</a:t>
            </a: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까지의 </a:t>
            </a:r>
            <a:r>
              <a:rPr lang="ko-KR" altLang="en-US" dirty="0" err="1" smtClean="0"/>
              <a:t>랜덤수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0.0~1.0</a:t>
            </a:r>
          </a:p>
          <a:p>
            <a:r>
              <a:rPr lang="en-US" altLang="ko-KR" dirty="0" err="1" smtClean="0"/>
              <a:t>Math.random</a:t>
            </a:r>
            <a:r>
              <a:rPr lang="en-US" altLang="ko-KR" dirty="0" smtClean="0"/>
              <a:t>() *10 -&gt;  0~ 9</a:t>
            </a:r>
          </a:p>
          <a:p>
            <a:r>
              <a:rPr lang="en-US" altLang="ko-KR" dirty="0" err="1"/>
              <a:t>Math.random</a:t>
            </a:r>
            <a:r>
              <a:rPr lang="en-US" altLang="ko-KR" dirty="0"/>
              <a:t>() *</a:t>
            </a:r>
            <a:r>
              <a:rPr lang="en-US" altLang="ko-KR" dirty="0" smtClean="0"/>
              <a:t>10+1 - &gt; 1~ 10 </a:t>
            </a:r>
            <a:endParaRPr lang="en-US" altLang="ko-KR" dirty="0"/>
          </a:p>
          <a:p>
            <a:r>
              <a:rPr lang="en-US" altLang="ko-KR" dirty="0" err="1"/>
              <a:t>Math.random</a:t>
            </a:r>
            <a:r>
              <a:rPr lang="en-US" altLang="ko-KR" dirty="0"/>
              <a:t>() </a:t>
            </a:r>
            <a:r>
              <a:rPr lang="en-US" altLang="ko-KR" dirty="0" smtClean="0"/>
              <a:t>*20 + 11 -&gt; 11 ~30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39</a:t>
            </a:fld>
            <a:endParaRPr lang="en-US" altLang="ko-KR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96227" y="3655194"/>
            <a:ext cx="11278858" cy="11729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i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ranNum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Math.floor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Math.random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* (10 – 1 + 1) + 1);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ranNum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61243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생성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객체를 생성하는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객체를 </a:t>
            </a:r>
            <a:r>
              <a:rPr lang="ko-KR" altLang="en-US" dirty="0"/>
              <a:t>객체 </a:t>
            </a:r>
            <a:r>
              <a:rPr lang="ko-KR" altLang="en-US" dirty="0" err="1" smtClean="0"/>
              <a:t>리터럴로부터</a:t>
            </a:r>
            <a:r>
              <a:rPr lang="ko-KR" altLang="en-US" dirty="0" smtClean="0"/>
              <a:t> </a:t>
            </a:r>
            <a:r>
              <a:rPr lang="ko-KR" altLang="en-US" dirty="0"/>
              <a:t>직접 생성한다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ko-KR" altLang="en-US" dirty="0" err="1"/>
              <a:t>생성자</a:t>
            </a:r>
            <a:r>
              <a:rPr lang="ko-KR" altLang="en-US" dirty="0"/>
              <a:t> 함수를 이용하여 객체를 정의하고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연산자를 </a:t>
            </a:r>
            <a:r>
              <a:rPr lang="ko-KR" altLang="en-US" dirty="0"/>
              <a:t>통하여 객체의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생성한다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=[ 2, 4, 6, 10,34  ]</a:t>
            </a:r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new Array(1,3, 4,5,6);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5989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Math </a:t>
            </a:r>
            <a:r>
              <a:rPr lang="ko-KR" altLang="en-US" dirty="0" smtClean="0"/>
              <a:t>객체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en-US" altLang="ko-KR" dirty="0" smtClean="0"/>
              <a:t>1 ~ 10 </a:t>
            </a:r>
            <a:r>
              <a:rPr lang="ko-KR" altLang="en-US" dirty="0" smtClean="0"/>
              <a:t>사이의 </a:t>
            </a:r>
            <a:r>
              <a:rPr lang="ko-KR" altLang="en-US" dirty="0" err="1" smtClean="0"/>
              <a:t>난수를</a:t>
            </a:r>
            <a:r>
              <a:rPr lang="ko-KR" altLang="en-US" dirty="0" smtClean="0"/>
              <a:t> 발생 후 사용자가 이 값을 맞추는 프로그램을 작성하시오</a:t>
            </a:r>
            <a:r>
              <a:rPr lang="en-US" altLang="ko-KR" dirty="0" smtClean="0"/>
              <a:t>.</a:t>
            </a:r>
          </a:p>
          <a:p>
            <a:pPr marL="594068" indent="-594068">
              <a:buFont typeface="+mj-lt"/>
              <a:buAutoNum type="arabicPeriod"/>
            </a:pPr>
            <a:endParaRPr lang="en-US" altLang="ko-KR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dirty="0" smtClean="0"/>
              <a:t>가위 바위 보 게임을 할 수 있는 프로그램을 작성하시오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컴퓨터는 랜덤을 이용하고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사용자는 </a:t>
            </a:r>
            <a:r>
              <a:rPr lang="en-US" altLang="ko-KR" dirty="0" smtClean="0"/>
              <a:t>prompt</a:t>
            </a:r>
            <a:r>
              <a:rPr lang="ko-KR" altLang="en-US" dirty="0" smtClean="0"/>
              <a:t>로 입력 받아서 처리</a:t>
            </a:r>
            <a:r>
              <a:rPr lang="en-US" altLang="ko-KR" dirty="0" smtClean="0"/>
              <a:t>)</a:t>
            </a:r>
          </a:p>
          <a:p>
            <a:pPr marL="594068" indent="-594068">
              <a:buFont typeface="+mj-lt"/>
              <a:buAutoNum type="arabicPeriod"/>
            </a:pPr>
            <a:endParaRPr lang="en-US" altLang="ko-KR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dirty="0" err="1" smtClean="0"/>
              <a:t>로또</a:t>
            </a:r>
            <a:r>
              <a:rPr lang="ko-KR" altLang="en-US" dirty="0" smtClean="0"/>
              <a:t> 번호를 생성하는 프로그램을 작성하시오</a:t>
            </a:r>
            <a:r>
              <a:rPr lang="en-US" altLang="ko-KR" dirty="0" smtClean="0"/>
              <a:t>.(1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~ 45</a:t>
            </a:r>
            <a:r>
              <a:rPr lang="ko-KR" altLang="en-US" dirty="0" smtClean="0"/>
              <a:t>번 중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번호를 추첨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86091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400" b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&lt;h1&gt;</a:t>
            </a:r>
            <a:r>
              <a:rPr lang="en-US" altLang="ko-KR" sz="24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Number Guess</a:t>
            </a:r>
            <a:r>
              <a:rPr lang="en-US" altLang="ko-KR" sz="2400" b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  <a:r>
              <a:rPr lang="en-US" altLang="ko-KR" sz="24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4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부터 </a:t>
            </a:r>
            <a:r>
              <a:rPr lang="en-US" altLang="ko-KR" sz="24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 </a:t>
            </a:r>
            <a:r>
              <a:rPr lang="ko-KR" altLang="en-US" sz="24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사이의 숫자를 입력하시오</a:t>
            </a:r>
            <a:r>
              <a:rPr lang="en-US" altLang="ko-KR" sz="24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400" b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&lt;input</a:t>
            </a:r>
            <a:r>
              <a:rPr lang="en-US" altLang="ko-KR" sz="24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4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400" b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"number"</a:t>
            </a:r>
            <a:r>
              <a:rPr lang="en-US" altLang="ko-KR" sz="24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4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400" b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"text"</a:t>
            </a:r>
            <a:r>
              <a:rPr lang="en-US" altLang="ko-KR" sz="2400" b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&lt;button</a:t>
            </a:r>
            <a:r>
              <a:rPr lang="en-US" altLang="ko-KR" sz="24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4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400" b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"button"</a:t>
            </a:r>
            <a:r>
              <a:rPr lang="en-US" altLang="ko-KR" sz="24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4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400" b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"test()"</a:t>
            </a:r>
            <a:r>
              <a:rPr lang="en-US" altLang="ko-KR" sz="2400" b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4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 추측</a:t>
            </a:r>
            <a:r>
              <a:rPr lang="en-US" altLang="ko-KR" sz="2400" b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&lt;/button&gt;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400" b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</a:t>
            </a:r>
            <a:r>
              <a:rPr lang="en-US" altLang="ko-KR" sz="24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4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400" b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"message"</a:t>
            </a:r>
            <a:r>
              <a:rPr lang="en-US" altLang="ko-KR" sz="2400" b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&gt;&lt;/p</a:t>
            </a:r>
            <a:r>
              <a:rPr lang="en-US" altLang="ko-KR" sz="2400" b="1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throw </a:t>
            </a:r>
            <a:r>
              <a:rPr lang="ko-KR" altLang="en-US" sz="24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문장과 </a:t>
            </a:r>
            <a:r>
              <a:rPr lang="en-US" altLang="ko-KR" sz="24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try~catch </a:t>
            </a:r>
            <a:r>
              <a:rPr lang="ko-KR" altLang="en-US" sz="24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</a:t>
            </a:r>
            <a:r>
              <a:rPr lang="en-US" altLang="ko-KR" sz="24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</a:t>
            </a:r>
            <a:r>
              <a:rPr lang="en-US" altLang="ko-KR" sz="24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정답과비교하여 메시지를  예외로 생성 횟수와 함께</a:t>
            </a:r>
            <a:r>
              <a:rPr lang="en-US" altLang="ko-KR" sz="24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             </a:t>
            </a:r>
            <a:endParaRPr lang="en-US" altLang="ko-KR" sz="2400" b="1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400" b="1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js_try.html,         js_throw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b="1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2400" b="1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41</a:t>
            </a:fld>
            <a:endParaRPr lang="en-US" altLang="ko-K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5615436"/>
            <a:ext cx="11206162" cy="224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25501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 상수로부터 객체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26" y="1883228"/>
            <a:ext cx="11147550" cy="393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888" y="6146922"/>
            <a:ext cx="5455224" cy="1515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4308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생성자를</a:t>
            </a:r>
            <a:r>
              <a:rPr lang="ko-KR" altLang="en-US" dirty="0" smtClean="0"/>
              <a:t> 이용한 객체 생성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31" y="1551112"/>
            <a:ext cx="10372382" cy="6844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55390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생성자를</a:t>
            </a:r>
            <a:r>
              <a:rPr lang="ko-KR" altLang="en-US" dirty="0" smtClean="0"/>
              <a:t> 이용한 객체 생성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90" y="1695497"/>
            <a:ext cx="11332464" cy="3884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52096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2924" y="334105"/>
            <a:ext cx="9855839" cy="990071"/>
          </a:xfrm>
        </p:spPr>
        <p:txBody>
          <a:bodyPr/>
          <a:lstStyle/>
          <a:p>
            <a:r>
              <a:rPr lang="ko-KR" altLang="en-US" dirty="0" smtClean="0"/>
              <a:t>객체 생성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7677" y="1718932"/>
            <a:ext cx="10946333" cy="6597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85000" lnSpcReduction="20000"/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Car(model, speed, color)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.model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=model;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.speed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=speed;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.color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color;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.brake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function ()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.speed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-=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.accel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function ()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.speed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+=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Car(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"520d"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"red"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myCar.model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속도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myCar.speed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myCar.accel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myCar.model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속도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myCar.speed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myCar.brake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myCar.model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속도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myCar.speed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pic>
        <p:nvPicPr>
          <p:cNvPr id="5121" name="_x286501248" descr="EMB000011c0a7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702" y="3529912"/>
            <a:ext cx="5619849" cy="170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17461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객체에 속성과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기존에 </a:t>
            </a:r>
            <a:r>
              <a:rPr lang="ko-KR" altLang="en-US" dirty="0"/>
              <a:t>존재하고 있던 객체에도 속성을 추가할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생성</a:t>
            </a:r>
            <a:r>
              <a:rPr lang="ko-KR" altLang="en-US" dirty="0" err="1"/>
              <a:t>자</a:t>
            </a:r>
            <a:r>
              <a:rPr lang="ko-KR" altLang="en-US" dirty="0"/>
              <a:t> </a:t>
            </a:r>
            <a:r>
              <a:rPr lang="ko-KR" altLang="en-US" dirty="0" smtClean="0"/>
              <a:t>함수는 변경할 필요가 없다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93250" y="3260916"/>
            <a:ext cx="10670077" cy="1857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>
              <a:lnSpc>
                <a:spcPct val="100000"/>
              </a:lnSpc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myCar.turbo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lang="ko-KR" altLang="en-US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atinLnBrk="1">
              <a:lnSpc>
                <a:spcPct val="100000"/>
              </a:lnSpc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myCar.showModel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() {</a:t>
            </a:r>
            <a:endParaRPr lang="ko-KR" altLang="en-US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atinLnBrk="1"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alert(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모델은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.model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atinLnBrk="1">
              <a:lnSpc>
                <a:spcPct val="100000"/>
              </a:lnSpc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05899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13338</TotalTime>
  <Words>2599</Words>
  <Application>Microsoft Office PowerPoint</Application>
  <PresentationFormat>사용자 지정</PresentationFormat>
  <Paragraphs>538</Paragraphs>
  <Slides>41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1_Crayons</vt:lpstr>
      <vt:lpstr>09 자바 스크립트 객체 </vt:lpstr>
      <vt:lpstr>객체</vt:lpstr>
      <vt:lpstr>객체의 종류</vt:lpstr>
      <vt:lpstr>객체 생성 방법</vt:lpstr>
      <vt:lpstr>객체 상수로부터 객체 생성</vt:lpstr>
      <vt:lpstr>생성자를 이용한 객체 생성</vt:lpstr>
      <vt:lpstr>생성자를 이용한 객체 생성</vt:lpstr>
      <vt:lpstr>객체 생성 예제</vt:lpstr>
      <vt:lpstr>객체에 속성과 메소드 추가</vt:lpstr>
      <vt:lpstr>자바 스크립트 내장 객체</vt:lpstr>
      <vt:lpstr>Array 객체 </vt:lpstr>
      <vt:lpstr>예제</vt:lpstr>
      <vt:lpstr>Array 객체의 메소드</vt:lpstr>
      <vt:lpstr>Array 객체의 메소드</vt:lpstr>
      <vt:lpstr>예제</vt:lpstr>
      <vt:lpstr>예제</vt:lpstr>
      <vt:lpstr>예제</vt:lpstr>
      <vt:lpstr>Array 객체 문제</vt:lpstr>
      <vt:lpstr>Date 객체</vt:lpstr>
      <vt:lpstr>예제</vt:lpstr>
      <vt:lpstr>Date 객체의 메소드</vt:lpstr>
      <vt:lpstr>예제</vt:lpstr>
      <vt:lpstr>Date객체 </vt:lpstr>
      <vt:lpstr>예제</vt:lpstr>
      <vt:lpstr>예제</vt:lpstr>
      <vt:lpstr>Date 객체 문제</vt:lpstr>
      <vt:lpstr>String 객체 </vt:lpstr>
      <vt:lpstr>String 메소드</vt:lpstr>
      <vt:lpstr>글자 위치 찾기</vt:lpstr>
      <vt:lpstr>글자 추출</vt:lpstr>
      <vt:lpstr>예제</vt:lpstr>
      <vt:lpstr>예제</vt:lpstr>
      <vt:lpstr>예제</vt:lpstr>
      <vt:lpstr>예제</vt:lpstr>
      <vt:lpstr>예제</vt:lpstr>
      <vt:lpstr>String 객체 문제</vt:lpstr>
      <vt:lpstr>Math 객체 속성</vt:lpstr>
      <vt:lpstr>Math 객체 메소드</vt:lpstr>
      <vt:lpstr>원하는 범위의 랜덤값 만들기</vt:lpstr>
      <vt:lpstr>Math 객체 문제</vt:lpstr>
      <vt:lpstr>예제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AutoBVT</cp:lastModifiedBy>
  <cp:revision>1078</cp:revision>
  <cp:lastPrinted>2015-02-24T08:02:21Z</cp:lastPrinted>
  <dcterms:created xsi:type="dcterms:W3CDTF">2007-06-29T06:43:39Z</dcterms:created>
  <dcterms:modified xsi:type="dcterms:W3CDTF">2020-01-16T08:18:41Z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