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261" r:id="rId16"/>
    <p:sldId id="263" r:id="rId17"/>
    <p:sldId id="266" r:id="rId18"/>
    <p:sldId id="264" r:id="rId19"/>
    <p:sldId id="267" r:id="rId20"/>
    <p:sldId id="265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2" r:id="rId45"/>
    <p:sldId id="293" r:id="rId46"/>
    <p:sldId id="294" r:id="rId47"/>
    <p:sldId id="295" r:id="rId48"/>
    <p:sldId id="297" r:id="rId49"/>
    <p:sldId id="298" r:id="rId50"/>
    <p:sldId id="299" r:id="rId51"/>
    <p:sldId id="300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7B0F"/>
    <a:srgbClr val="366E45"/>
    <a:srgbClr val="0C4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>
        <p:scale>
          <a:sx n="66" d="100"/>
          <a:sy n="66" d="100"/>
        </p:scale>
        <p:origin x="474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E495A-D152-4573-BB50-D60937601A2E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3382-20E9-4D42-978D-C93D67939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8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E495A-D152-4573-BB50-D60937601A2E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3382-20E9-4D42-978D-C93D67939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6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E495A-D152-4573-BB50-D60937601A2E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3382-20E9-4D42-978D-C93D67939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11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E495A-D152-4573-BB50-D60937601A2E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3382-20E9-4D42-978D-C93D67939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98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E495A-D152-4573-BB50-D60937601A2E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3382-20E9-4D42-978D-C93D67939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75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E495A-D152-4573-BB50-D60937601A2E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3382-20E9-4D42-978D-C93D67939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95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E495A-D152-4573-BB50-D60937601A2E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3382-20E9-4D42-978D-C93D67939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15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E495A-D152-4573-BB50-D60937601A2E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3382-20E9-4D42-978D-C93D67939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7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228600" y="472440"/>
            <a:ext cx="11582400" cy="0"/>
          </a:xfrm>
          <a:prstGeom prst="line">
            <a:avLst/>
          </a:prstGeom>
          <a:ln w="28575">
            <a:solidFill>
              <a:srgbClr val="0C4B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540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E495A-D152-4573-BB50-D60937601A2E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3382-20E9-4D42-978D-C93D67939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8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E495A-D152-4573-BB50-D60937601A2E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3382-20E9-4D42-978D-C93D67939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02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E495A-D152-4573-BB50-D60937601A2E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83382-20E9-4D42-978D-C93D67939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79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4B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86418" y="2264956"/>
            <a:ext cx="541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200" b="0" i="0" u="none" strike="noStrike" kern="1200" cap="none" spc="0" normalizeH="0" baseline="0" noProof="0" dirty="0" smtClean="0">
                <a:ln>
                  <a:solidFill>
                    <a:srgbClr val="147B0F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tvN 즐거운이야기 Bold" panose="02020603020101020101" pitchFamily="18" charset="-127"/>
                <a:ea typeface="tvN 즐거운이야기 Bold" panose="02020603020101020101" pitchFamily="18" charset="-127"/>
                <a:cs typeface="+mn-cs"/>
              </a:rPr>
              <a:t>프로세스 흐름도</a:t>
            </a:r>
            <a:endParaRPr kumimoji="0" lang="ko-KR" altLang="en-US" sz="7200" b="0" i="0" u="none" strike="noStrike" kern="1200" cap="none" spc="0" normalizeH="0" baseline="0" noProof="0" dirty="0">
              <a:ln>
                <a:solidFill>
                  <a:srgbClr val="147B0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tvN 즐거운이야기 Bold" panose="02020603020101020101" pitchFamily="18" charset="-127"/>
              <a:ea typeface="tvN 즐거운이야기 Bold" panose="02020603020101020101" pitchFamily="18" charset="-127"/>
              <a:cs typeface="+mn-cs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657600" y="2164080"/>
            <a:ext cx="4953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657600" y="3632925"/>
            <a:ext cx="4953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60520" y="3800566"/>
            <a:ext cx="3947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멜론플레이트 </a:t>
            </a:r>
            <a:r>
              <a:rPr kumimoji="0" lang="en-US" altLang="ko-KR" sz="16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-</a:t>
            </a:r>
            <a:endParaRPr kumimoji="0" lang="ko-KR" altLang="en-US" sz="16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7799705" y="5255260"/>
          <a:ext cx="3887470" cy="11074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943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문서관리번호</a:t>
                      </a: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    성    일</a:t>
                      </a: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2019. 03. 28</a:t>
                      </a: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보           안</a:t>
                      </a: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일     반     본</a:t>
                      </a: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1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*</a:t>
              </a:r>
              <a:endParaRPr kumimoji="0" lang="ko-KR" altLang="en-US" sz="36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60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PROCESS</a:t>
              </a:r>
              <a:endParaRPr kumimoji="0" lang="ko-KR" altLang="en-US" sz="1600" b="0" i="0" u="none" strike="noStrike" kern="1200" cap="none" spc="60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PS-031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챗봇</a:t>
                      </a: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문의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이은혜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*</a:t>
              </a:r>
              <a:endParaRPr kumimoji="0" lang="ko-KR" altLang="en-US" sz="24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60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ACTOR : </a:t>
              </a:r>
              <a:endParaRPr kumimoji="0" lang="ko-KR" altLang="en-US" sz="1100" b="0" i="0" u="none" strike="noStrike" kern="1200" cap="none" spc="60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일반회원</a:t>
            </a:r>
            <a:r>
              <a:rPr kumimoji="0" lang="en-US" altLang="ko-KR" sz="14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업체 회원</a:t>
            </a:r>
            <a:endParaRPr kumimoji="0" lang="ko-KR" altLang="en-US" sz="14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1934457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460063" y="3153967"/>
            <a:ext cx="1131013" cy="27360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1.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메인 화면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30" name="도형 43"/>
          <p:cNvSpPr>
            <a:spLocks/>
          </p:cNvSpPr>
          <p:nvPr/>
        </p:nvSpPr>
        <p:spPr>
          <a:xfrm>
            <a:off x="1343770" y="4081129"/>
            <a:ext cx="1424940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2.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고객센터 메뉴 클릭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60" name="도형 39"/>
          <p:cNvSpPr>
            <a:spLocks/>
          </p:cNvSpPr>
          <p:nvPr/>
        </p:nvSpPr>
        <p:spPr>
          <a:xfrm>
            <a:off x="5824196" y="4106064"/>
            <a:ext cx="1425575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4</a:t>
            </a: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. </a:t>
            </a:r>
            <a:r>
              <a:rPr kumimoji="0" lang="ko-KR" altLang="en-US" sz="1200" b="0" i="0" u="none" strike="noStrike" kern="1200" cap="none" spc="-90" normalizeH="0" baseline="0" noProof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챗봇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 문의 메뉴 클릭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cxnSp>
        <p:nvCxnSpPr>
          <p:cNvPr id="70" name="도형 58"/>
          <p:cNvCxnSpPr/>
          <p:nvPr/>
        </p:nvCxnSpPr>
        <p:spPr>
          <a:xfrm>
            <a:off x="2056240" y="3427866"/>
            <a:ext cx="0" cy="653263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도형 64"/>
          <p:cNvCxnSpPr>
            <a:stCxn id="53" idx="3"/>
            <a:endCxn id="60" idx="1"/>
          </p:cNvCxnSpPr>
          <p:nvPr/>
        </p:nvCxnSpPr>
        <p:spPr>
          <a:xfrm>
            <a:off x="5173676" y="4242864"/>
            <a:ext cx="650520" cy="0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도형 39"/>
          <p:cNvSpPr>
            <a:spLocks/>
          </p:cNvSpPr>
          <p:nvPr/>
        </p:nvSpPr>
        <p:spPr>
          <a:xfrm>
            <a:off x="7900291" y="4106064"/>
            <a:ext cx="1295977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5.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문의 키워드 입력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53" name="도형 43"/>
          <p:cNvSpPr>
            <a:spLocks/>
          </p:cNvSpPr>
          <p:nvPr/>
        </p:nvSpPr>
        <p:spPr>
          <a:xfrm>
            <a:off x="3419230" y="4033687"/>
            <a:ext cx="1754446" cy="418354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3.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 사이트 이용문의 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메뉴 클릭하여 목록 출력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54" name="도형 39"/>
          <p:cNvSpPr>
            <a:spLocks/>
          </p:cNvSpPr>
          <p:nvPr/>
        </p:nvSpPr>
        <p:spPr>
          <a:xfrm>
            <a:off x="9846788" y="4106064"/>
            <a:ext cx="1295977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6.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답변 화면 출력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7900291" y="4627626"/>
            <a:ext cx="2686983" cy="769441"/>
            <a:chOff x="7030925" y="2324873"/>
            <a:chExt cx="2686983" cy="769441"/>
          </a:xfrm>
        </p:grpSpPr>
        <p:sp>
          <p:nvSpPr>
            <p:cNvPr id="57" name="&quot;없음&quot; 기호 56"/>
            <p:cNvSpPr/>
            <p:nvPr/>
          </p:nvSpPr>
          <p:spPr>
            <a:xfrm>
              <a:off x="7030925" y="2527493"/>
              <a:ext cx="286631" cy="288000"/>
            </a:xfrm>
            <a:prstGeom prst="noSmoking">
              <a:avLst>
                <a:gd name="adj" fmla="val 10061"/>
              </a:avLst>
            </a:prstGeom>
            <a:solidFill>
              <a:srgbClr val="FF0000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329622" y="2324873"/>
              <a:ext cx="23882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답변 가능 하지 않은 키워드 </a:t>
              </a:r>
              <a:r>
                <a:rPr kumimoji="0" lang="ko-KR" altLang="en-US" sz="1100" b="0" i="0" u="none" strike="noStrike" kern="1200" cap="none" spc="-90" normalizeH="0" baseline="0" noProof="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입력시</a:t>
              </a:r>
              <a:endParaRPr kumimoji="0" lang="en-US" altLang="ko-KR" sz="11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답변 불가한 문의 안내 문구와</a:t>
              </a:r>
              <a:endParaRPr kumimoji="0" lang="en-US" altLang="ko-KR" sz="11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사이트 이용문의 게시판</a:t>
              </a:r>
              <a:r>
                <a:rPr kumimoji="0" lang="en-US" altLang="ko-KR" sz="11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, 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실시간 채팅 이용 권고 </a:t>
              </a:r>
              <a:r>
                <a:rPr kumimoji="0" lang="ko-KR" altLang="en-US" sz="1100" b="0" i="0" u="none" strike="noStrike" kern="1200" cap="none" spc="-90" normalizeH="0" baseline="0" noProof="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경고창</a:t>
              </a:r>
              <a:r>
                <a:rPr kumimoji="0" lang="ko-KR" altLang="en-US" sz="11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 출력</a:t>
              </a:r>
              <a:endParaRPr kumimoji="0" lang="ko-KR" altLang="en-US" sz="11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</p:grpSp>
      <p:cxnSp>
        <p:nvCxnSpPr>
          <p:cNvPr id="76" name="도형 64"/>
          <p:cNvCxnSpPr/>
          <p:nvPr/>
        </p:nvCxnSpPr>
        <p:spPr>
          <a:xfrm>
            <a:off x="7249771" y="4242864"/>
            <a:ext cx="650520" cy="0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도형 64"/>
          <p:cNvCxnSpPr/>
          <p:nvPr/>
        </p:nvCxnSpPr>
        <p:spPr>
          <a:xfrm>
            <a:off x="9196268" y="4242864"/>
            <a:ext cx="650520" cy="0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도형 64"/>
          <p:cNvCxnSpPr/>
          <p:nvPr/>
        </p:nvCxnSpPr>
        <p:spPr>
          <a:xfrm>
            <a:off x="2768710" y="4242864"/>
            <a:ext cx="650520" cy="0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93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*</a:t>
              </a:r>
              <a:endParaRPr kumimoji="0" lang="ko-KR" altLang="en-US" sz="36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60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PROCESS</a:t>
              </a:r>
              <a:endParaRPr kumimoji="0" lang="ko-KR" altLang="en-US" sz="1600" b="0" i="0" u="none" strike="noStrike" kern="1200" cap="none" spc="60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PS-032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챗봇</a:t>
                      </a: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문의 관리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관리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이은혜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*</a:t>
              </a:r>
              <a:endParaRPr kumimoji="0" lang="ko-KR" altLang="en-US" sz="24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60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ACTOR : </a:t>
              </a:r>
              <a:endParaRPr kumimoji="0" lang="ko-KR" altLang="en-US" sz="1100" b="0" i="0" u="none" strike="noStrike" kern="1200" cap="none" spc="60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관리자</a:t>
            </a:r>
            <a:endParaRPr kumimoji="0" lang="ko-KR" altLang="en-US" sz="14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1934457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187288" y="2301119"/>
            <a:ext cx="1131013" cy="27360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1.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메인 화면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30" name="도형 43"/>
          <p:cNvSpPr>
            <a:spLocks/>
          </p:cNvSpPr>
          <p:nvPr/>
        </p:nvSpPr>
        <p:spPr>
          <a:xfrm>
            <a:off x="1040325" y="2859695"/>
            <a:ext cx="1424940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2.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고객센터 메뉴 클릭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60" name="도형 39"/>
          <p:cNvSpPr>
            <a:spLocks/>
          </p:cNvSpPr>
          <p:nvPr/>
        </p:nvSpPr>
        <p:spPr>
          <a:xfrm>
            <a:off x="875572" y="4106064"/>
            <a:ext cx="1754446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4</a:t>
            </a: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. </a:t>
            </a:r>
            <a:r>
              <a:rPr kumimoji="0" lang="ko-KR" altLang="en-US" sz="1200" b="0" i="0" u="none" strike="noStrike" kern="1200" cap="none" spc="-90" normalizeH="0" baseline="0" noProof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챗봇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 문의 관리 메뉴 클릭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cxnSp>
        <p:nvCxnSpPr>
          <p:cNvPr id="70" name="도형 58"/>
          <p:cNvCxnSpPr>
            <a:stCxn id="3" idx="2"/>
            <a:endCxn id="30" idx="0"/>
          </p:cNvCxnSpPr>
          <p:nvPr/>
        </p:nvCxnSpPr>
        <p:spPr>
          <a:xfrm>
            <a:off x="1752795" y="2574719"/>
            <a:ext cx="0" cy="284976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도형 39"/>
          <p:cNvSpPr>
            <a:spLocks/>
          </p:cNvSpPr>
          <p:nvPr/>
        </p:nvSpPr>
        <p:spPr>
          <a:xfrm>
            <a:off x="2928586" y="4096575"/>
            <a:ext cx="2087185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5.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등록 키워드 및 답변 목록 출력</a:t>
            </a: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 </a:t>
            </a:r>
          </a:p>
        </p:txBody>
      </p:sp>
      <p:sp>
        <p:nvSpPr>
          <p:cNvPr id="53" name="도형 43"/>
          <p:cNvSpPr>
            <a:spLocks/>
          </p:cNvSpPr>
          <p:nvPr/>
        </p:nvSpPr>
        <p:spPr>
          <a:xfrm>
            <a:off x="875572" y="3410503"/>
            <a:ext cx="1754446" cy="418354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3.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 사이트 이용문의 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메뉴 클릭하여 목록 출력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cxnSp>
        <p:nvCxnSpPr>
          <p:cNvPr id="77" name="도형 64"/>
          <p:cNvCxnSpPr>
            <a:endCxn id="31" idx="1"/>
          </p:cNvCxnSpPr>
          <p:nvPr/>
        </p:nvCxnSpPr>
        <p:spPr>
          <a:xfrm>
            <a:off x="8544606" y="3251834"/>
            <a:ext cx="1787308" cy="4892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도형 64"/>
          <p:cNvCxnSpPr>
            <a:endCxn id="61" idx="1"/>
          </p:cNvCxnSpPr>
          <p:nvPr/>
        </p:nvCxnSpPr>
        <p:spPr>
          <a:xfrm flipV="1">
            <a:off x="2630018" y="4233375"/>
            <a:ext cx="298568" cy="9489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도형 39"/>
          <p:cNvSpPr>
            <a:spLocks/>
          </p:cNvSpPr>
          <p:nvPr/>
        </p:nvSpPr>
        <p:spPr>
          <a:xfrm>
            <a:off x="5273872" y="3115034"/>
            <a:ext cx="1724946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6.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키워드 등록 버튼 클릭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27" name="도형 39"/>
          <p:cNvSpPr>
            <a:spLocks/>
          </p:cNvSpPr>
          <p:nvPr/>
        </p:nvSpPr>
        <p:spPr>
          <a:xfrm>
            <a:off x="5265582" y="4096575"/>
            <a:ext cx="1724946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6.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수정할 키워드 클릭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28" name="도형 39"/>
          <p:cNvSpPr>
            <a:spLocks/>
          </p:cNvSpPr>
          <p:nvPr/>
        </p:nvSpPr>
        <p:spPr>
          <a:xfrm>
            <a:off x="5273872" y="5034339"/>
            <a:ext cx="1724946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6.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삭제할 키워드 클릭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29" name="도형 39"/>
          <p:cNvSpPr>
            <a:spLocks/>
          </p:cNvSpPr>
          <p:nvPr/>
        </p:nvSpPr>
        <p:spPr>
          <a:xfrm>
            <a:off x="7248629" y="3115034"/>
            <a:ext cx="1295977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7.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양식에 맞춰 입력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31" name="도형 39"/>
          <p:cNvSpPr>
            <a:spLocks/>
          </p:cNvSpPr>
          <p:nvPr/>
        </p:nvSpPr>
        <p:spPr>
          <a:xfrm>
            <a:off x="10331914" y="3119926"/>
            <a:ext cx="1233118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8.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등록 완료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32" name="도형 39"/>
          <p:cNvSpPr>
            <a:spLocks/>
          </p:cNvSpPr>
          <p:nvPr/>
        </p:nvSpPr>
        <p:spPr>
          <a:xfrm>
            <a:off x="7240339" y="4096575"/>
            <a:ext cx="1295977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7</a:t>
            </a: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수정 버튼 클릭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33" name="도형 39"/>
          <p:cNvSpPr>
            <a:spLocks/>
          </p:cNvSpPr>
          <p:nvPr/>
        </p:nvSpPr>
        <p:spPr>
          <a:xfrm>
            <a:off x="7224347" y="5035293"/>
            <a:ext cx="1295977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7</a:t>
            </a: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삭제 버튼 클릭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34" name="도형 39"/>
          <p:cNvSpPr>
            <a:spLocks/>
          </p:cNvSpPr>
          <p:nvPr/>
        </p:nvSpPr>
        <p:spPr>
          <a:xfrm>
            <a:off x="8786127" y="4096575"/>
            <a:ext cx="1295977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8.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양식에 맞춰 입력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35" name="도형 39"/>
          <p:cNvSpPr>
            <a:spLocks/>
          </p:cNvSpPr>
          <p:nvPr/>
        </p:nvSpPr>
        <p:spPr>
          <a:xfrm>
            <a:off x="8778130" y="5040066"/>
            <a:ext cx="1295977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8.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양식에 맞춰 입력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36" name="도형 39"/>
          <p:cNvSpPr>
            <a:spLocks/>
          </p:cNvSpPr>
          <p:nvPr/>
        </p:nvSpPr>
        <p:spPr>
          <a:xfrm>
            <a:off x="10331914" y="5038117"/>
            <a:ext cx="1233118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9.</a:t>
            </a: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삭제 완료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37" name="도형 39"/>
          <p:cNvSpPr>
            <a:spLocks/>
          </p:cNvSpPr>
          <p:nvPr/>
        </p:nvSpPr>
        <p:spPr>
          <a:xfrm>
            <a:off x="10331914" y="4096575"/>
            <a:ext cx="1233118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9.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수정 완료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cxnSp>
        <p:nvCxnSpPr>
          <p:cNvPr id="40" name="도형 58"/>
          <p:cNvCxnSpPr/>
          <p:nvPr/>
        </p:nvCxnSpPr>
        <p:spPr>
          <a:xfrm>
            <a:off x="1752795" y="3133295"/>
            <a:ext cx="0" cy="284976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58"/>
          <p:cNvCxnSpPr/>
          <p:nvPr/>
        </p:nvCxnSpPr>
        <p:spPr>
          <a:xfrm>
            <a:off x="1752795" y="3828857"/>
            <a:ext cx="0" cy="284976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64"/>
          <p:cNvCxnSpPr>
            <a:endCxn id="27" idx="1"/>
          </p:cNvCxnSpPr>
          <p:nvPr/>
        </p:nvCxnSpPr>
        <p:spPr>
          <a:xfrm flipV="1">
            <a:off x="5015771" y="4233375"/>
            <a:ext cx="249811" cy="70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64"/>
          <p:cNvCxnSpPr/>
          <p:nvPr/>
        </p:nvCxnSpPr>
        <p:spPr>
          <a:xfrm flipV="1">
            <a:off x="6998818" y="4233375"/>
            <a:ext cx="249811" cy="70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도형 64"/>
          <p:cNvCxnSpPr/>
          <p:nvPr/>
        </p:nvCxnSpPr>
        <p:spPr>
          <a:xfrm flipV="1">
            <a:off x="8536316" y="4233375"/>
            <a:ext cx="249811" cy="70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도형 64"/>
          <p:cNvCxnSpPr/>
          <p:nvPr/>
        </p:nvCxnSpPr>
        <p:spPr>
          <a:xfrm flipV="1">
            <a:off x="10081055" y="4233375"/>
            <a:ext cx="249811" cy="70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도형 64"/>
          <p:cNvCxnSpPr/>
          <p:nvPr/>
        </p:nvCxnSpPr>
        <p:spPr>
          <a:xfrm flipV="1">
            <a:off x="6995160" y="3251834"/>
            <a:ext cx="249811" cy="70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도형 62"/>
          <p:cNvSpPr>
            <a:spLocks/>
          </p:cNvSpPr>
          <p:nvPr/>
        </p:nvSpPr>
        <p:spPr>
          <a:xfrm rot="5400000" flipH="1" flipV="1">
            <a:off x="4688365" y="3665343"/>
            <a:ext cx="981541" cy="154521"/>
          </a:xfrm>
          <a:prstGeom prst="bentConnector2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2" name="도형 63"/>
          <p:cNvSpPr>
            <a:spLocks/>
          </p:cNvSpPr>
          <p:nvPr/>
        </p:nvSpPr>
        <p:spPr>
          <a:xfrm rot="16200000" flipH="1">
            <a:off x="4723513" y="4620142"/>
            <a:ext cx="918528" cy="147238"/>
          </a:xfrm>
          <a:prstGeom prst="bentConnector2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55" name="도형 64"/>
          <p:cNvCxnSpPr/>
          <p:nvPr/>
        </p:nvCxnSpPr>
        <p:spPr>
          <a:xfrm flipV="1">
            <a:off x="6998818" y="5170571"/>
            <a:ext cx="249811" cy="70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64"/>
          <p:cNvCxnSpPr/>
          <p:nvPr/>
        </p:nvCxnSpPr>
        <p:spPr>
          <a:xfrm flipV="1">
            <a:off x="8536316" y="5170571"/>
            <a:ext cx="249811" cy="70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64"/>
          <p:cNvCxnSpPr/>
          <p:nvPr/>
        </p:nvCxnSpPr>
        <p:spPr>
          <a:xfrm flipV="1">
            <a:off x="10081055" y="5170571"/>
            <a:ext cx="249811" cy="70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/>
          <p:cNvGrpSpPr/>
          <p:nvPr/>
        </p:nvGrpSpPr>
        <p:grpSpPr>
          <a:xfrm>
            <a:off x="8347039" y="3542065"/>
            <a:ext cx="2686983" cy="288000"/>
            <a:chOff x="7030925" y="2303269"/>
            <a:chExt cx="2686983" cy="288000"/>
          </a:xfrm>
        </p:grpSpPr>
        <p:sp>
          <p:nvSpPr>
            <p:cNvPr id="63" name="&quot;없음&quot; 기호 62"/>
            <p:cNvSpPr/>
            <p:nvPr/>
          </p:nvSpPr>
          <p:spPr>
            <a:xfrm>
              <a:off x="7030925" y="2303269"/>
              <a:ext cx="286631" cy="288000"/>
            </a:xfrm>
            <a:prstGeom prst="noSmoking">
              <a:avLst>
                <a:gd name="adj" fmla="val 10061"/>
              </a:avLst>
            </a:prstGeom>
            <a:solidFill>
              <a:srgbClr val="FF0000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329622" y="2324873"/>
              <a:ext cx="23882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양식과 다를 때 </a:t>
              </a:r>
              <a:r>
                <a:rPr kumimoji="0" lang="ko-KR" altLang="en-US" sz="1100" b="0" i="0" u="none" strike="noStrike" kern="1200" cap="none" spc="-90" normalizeH="0" baseline="0" noProof="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경고창</a:t>
              </a:r>
              <a:r>
                <a:rPr kumimoji="0" lang="ko-KR" altLang="en-US" sz="11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 출력</a:t>
              </a:r>
              <a:endParaRPr kumimoji="0" lang="ko-KR" altLang="en-US" sz="11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40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*</a:t>
              </a:r>
              <a:endParaRPr kumimoji="0" lang="ko-KR" altLang="en-US" sz="36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60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PROCESS</a:t>
              </a:r>
              <a:endParaRPr kumimoji="0" lang="ko-KR" altLang="en-US" sz="1600" b="0" i="0" u="none" strike="noStrike" kern="1200" cap="none" spc="60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768756"/>
              </p:ext>
            </p:extLst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PS-033 ~ 034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실시간 채팅 이력 관리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관리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이은혜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*</a:t>
              </a:r>
              <a:endParaRPr kumimoji="0" lang="ko-KR" altLang="en-US" sz="24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60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ACTOR : </a:t>
              </a:r>
              <a:endParaRPr kumimoji="0" lang="ko-KR" altLang="en-US" sz="1100" b="0" i="0" u="none" strike="noStrike" kern="1200" cap="none" spc="60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관리자</a:t>
            </a:r>
            <a:endParaRPr kumimoji="0" lang="ko-KR" altLang="en-US" sz="14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1934457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187288" y="2301119"/>
            <a:ext cx="1131013" cy="27360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1.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메인 화면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30" name="도형 43"/>
          <p:cNvSpPr>
            <a:spLocks/>
          </p:cNvSpPr>
          <p:nvPr/>
        </p:nvSpPr>
        <p:spPr>
          <a:xfrm>
            <a:off x="1040325" y="2859695"/>
            <a:ext cx="1424940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2.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고객센터 메뉴 클릭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60" name="도형 39"/>
          <p:cNvSpPr>
            <a:spLocks/>
          </p:cNvSpPr>
          <p:nvPr/>
        </p:nvSpPr>
        <p:spPr>
          <a:xfrm>
            <a:off x="866386" y="4040271"/>
            <a:ext cx="1754446" cy="418355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4</a:t>
            </a: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실시간 채팅 문의 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관리 메뉴 클릭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cxnSp>
        <p:nvCxnSpPr>
          <p:cNvPr id="70" name="도형 58"/>
          <p:cNvCxnSpPr>
            <a:stCxn id="3" idx="2"/>
            <a:endCxn id="30" idx="0"/>
          </p:cNvCxnSpPr>
          <p:nvPr/>
        </p:nvCxnSpPr>
        <p:spPr>
          <a:xfrm>
            <a:off x="1752795" y="2574719"/>
            <a:ext cx="0" cy="284976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도형 39"/>
          <p:cNvSpPr>
            <a:spLocks/>
          </p:cNvSpPr>
          <p:nvPr/>
        </p:nvSpPr>
        <p:spPr>
          <a:xfrm>
            <a:off x="2928586" y="4096575"/>
            <a:ext cx="2087185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5.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실시간 채팅 이력관리 메뉴 클릭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53" name="도형 43"/>
          <p:cNvSpPr>
            <a:spLocks/>
          </p:cNvSpPr>
          <p:nvPr/>
        </p:nvSpPr>
        <p:spPr>
          <a:xfrm>
            <a:off x="875572" y="3410503"/>
            <a:ext cx="1754446" cy="418354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3.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 사이트 이용문의 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메뉴 클릭하여 목록 출력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cxnSp>
        <p:nvCxnSpPr>
          <p:cNvPr id="78" name="도형 64"/>
          <p:cNvCxnSpPr>
            <a:endCxn id="61" idx="1"/>
          </p:cNvCxnSpPr>
          <p:nvPr/>
        </p:nvCxnSpPr>
        <p:spPr>
          <a:xfrm flipV="1">
            <a:off x="2630018" y="4233375"/>
            <a:ext cx="298568" cy="9489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도형 39"/>
          <p:cNvSpPr>
            <a:spLocks/>
          </p:cNvSpPr>
          <p:nvPr/>
        </p:nvSpPr>
        <p:spPr>
          <a:xfrm>
            <a:off x="5273872" y="3115034"/>
            <a:ext cx="1724946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6.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이력 목록 출력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28" name="도형 39"/>
          <p:cNvSpPr>
            <a:spLocks/>
          </p:cNvSpPr>
          <p:nvPr/>
        </p:nvSpPr>
        <p:spPr>
          <a:xfrm>
            <a:off x="5273872" y="5034339"/>
            <a:ext cx="1724946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6.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삭제할 이력 클릭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33" name="도형 39"/>
          <p:cNvSpPr>
            <a:spLocks/>
          </p:cNvSpPr>
          <p:nvPr/>
        </p:nvSpPr>
        <p:spPr>
          <a:xfrm>
            <a:off x="7224347" y="5035293"/>
            <a:ext cx="1295977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7</a:t>
            </a: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삭제 버튼 클릭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35" name="도형 39"/>
          <p:cNvSpPr>
            <a:spLocks/>
          </p:cNvSpPr>
          <p:nvPr/>
        </p:nvSpPr>
        <p:spPr>
          <a:xfrm>
            <a:off x="8778130" y="5040066"/>
            <a:ext cx="1295977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8.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삭제 확인 창 출력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36" name="도형 39"/>
          <p:cNvSpPr>
            <a:spLocks/>
          </p:cNvSpPr>
          <p:nvPr/>
        </p:nvSpPr>
        <p:spPr>
          <a:xfrm>
            <a:off x="10331914" y="5038117"/>
            <a:ext cx="1233118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9.</a:t>
            </a: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삭제 완료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cxnSp>
        <p:nvCxnSpPr>
          <p:cNvPr id="40" name="도형 58"/>
          <p:cNvCxnSpPr/>
          <p:nvPr/>
        </p:nvCxnSpPr>
        <p:spPr>
          <a:xfrm>
            <a:off x="1752795" y="3133295"/>
            <a:ext cx="0" cy="284976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58"/>
          <p:cNvCxnSpPr/>
          <p:nvPr/>
        </p:nvCxnSpPr>
        <p:spPr>
          <a:xfrm>
            <a:off x="1752795" y="3828857"/>
            <a:ext cx="0" cy="190693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도형 62"/>
          <p:cNvSpPr>
            <a:spLocks/>
          </p:cNvSpPr>
          <p:nvPr/>
        </p:nvSpPr>
        <p:spPr>
          <a:xfrm rot="5400000" flipH="1" flipV="1">
            <a:off x="4667623" y="3693367"/>
            <a:ext cx="1037592" cy="154521"/>
          </a:xfrm>
          <a:prstGeom prst="bentConnector2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2" name="도형 63"/>
          <p:cNvSpPr>
            <a:spLocks/>
          </p:cNvSpPr>
          <p:nvPr/>
        </p:nvSpPr>
        <p:spPr>
          <a:xfrm rot="16200000" flipH="1">
            <a:off x="4723513" y="4620142"/>
            <a:ext cx="918528" cy="147238"/>
          </a:xfrm>
          <a:prstGeom prst="bentConnector2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55" name="도형 64"/>
          <p:cNvCxnSpPr>
            <a:endCxn id="33" idx="1"/>
          </p:cNvCxnSpPr>
          <p:nvPr/>
        </p:nvCxnSpPr>
        <p:spPr>
          <a:xfrm>
            <a:off x="6998818" y="5170641"/>
            <a:ext cx="225529" cy="1452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64"/>
          <p:cNvCxnSpPr/>
          <p:nvPr/>
        </p:nvCxnSpPr>
        <p:spPr>
          <a:xfrm flipV="1">
            <a:off x="8536316" y="5170571"/>
            <a:ext cx="249811" cy="70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64"/>
          <p:cNvCxnSpPr/>
          <p:nvPr/>
        </p:nvCxnSpPr>
        <p:spPr>
          <a:xfrm flipV="1">
            <a:off x="10081055" y="5170571"/>
            <a:ext cx="249811" cy="70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5022121" y="4233374"/>
            <a:ext cx="86104" cy="1"/>
          </a:xfrm>
          <a:prstGeom prst="line">
            <a:avLst/>
          </a:prstGeom>
          <a:ln w="9525">
            <a:solidFill>
              <a:srgbClr val="366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32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*</a:t>
              </a:r>
              <a:endParaRPr kumimoji="0" lang="ko-KR" altLang="en-US" sz="36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60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PROCESS</a:t>
              </a:r>
              <a:endParaRPr kumimoji="0" lang="ko-KR" altLang="en-US" sz="1600" b="0" i="0" u="none" strike="noStrike" kern="1200" cap="none" spc="60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720735"/>
              </p:ext>
            </p:extLst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PS-035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실시간 채팅 문의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관리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이은혜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*</a:t>
              </a:r>
              <a:endParaRPr kumimoji="0" lang="ko-KR" altLang="en-US" sz="24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60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ACTOR : </a:t>
              </a:r>
              <a:endParaRPr kumimoji="0" lang="ko-KR" altLang="en-US" sz="1100" b="0" i="0" u="none" strike="noStrike" kern="1200" cap="none" spc="60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일반회원</a:t>
            </a:r>
            <a:r>
              <a:rPr kumimoji="0" lang="en-US" altLang="ko-KR" sz="14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업체 회원</a:t>
            </a:r>
            <a:endParaRPr kumimoji="0" lang="ko-KR" altLang="en-US" sz="14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1934457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29003" y="2334426"/>
            <a:ext cx="1131013" cy="27360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1.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메인 화면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30" name="도형 43"/>
          <p:cNvSpPr>
            <a:spLocks/>
          </p:cNvSpPr>
          <p:nvPr/>
        </p:nvSpPr>
        <p:spPr>
          <a:xfrm>
            <a:off x="1082040" y="3107177"/>
            <a:ext cx="1424940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2.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고객센터 메뉴 클릭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60" name="도형 39"/>
          <p:cNvSpPr>
            <a:spLocks/>
          </p:cNvSpPr>
          <p:nvPr/>
        </p:nvSpPr>
        <p:spPr>
          <a:xfrm>
            <a:off x="3829806" y="3980801"/>
            <a:ext cx="1754446" cy="418355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4</a:t>
            </a: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실시간 채팅 문의 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메뉴 클릭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cxnSp>
        <p:nvCxnSpPr>
          <p:cNvPr id="70" name="도형 58"/>
          <p:cNvCxnSpPr>
            <a:stCxn id="3" idx="2"/>
            <a:endCxn id="30" idx="0"/>
          </p:cNvCxnSpPr>
          <p:nvPr/>
        </p:nvCxnSpPr>
        <p:spPr>
          <a:xfrm>
            <a:off x="1794510" y="2608026"/>
            <a:ext cx="0" cy="499151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도형 39"/>
          <p:cNvSpPr>
            <a:spLocks/>
          </p:cNvSpPr>
          <p:nvPr/>
        </p:nvSpPr>
        <p:spPr>
          <a:xfrm>
            <a:off x="6740402" y="4053178"/>
            <a:ext cx="2087185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5.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실시간 채팅 화면 출력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53" name="도형 43"/>
          <p:cNvSpPr>
            <a:spLocks/>
          </p:cNvSpPr>
          <p:nvPr/>
        </p:nvSpPr>
        <p:spPr>
          <a:xfrm>
            <a:off x="919210" y="3980801"/>
            <a:ext cx="1754446" cy="418354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3.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 사이트 이용문의 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메뉴 클릭하여 목록 출력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cxnSp>
        <p:nvCxnSpPr>
          <p:cNvPr id="78" name="도형 64"/>
          <p:cNvCxnSpPr>
            <a:stCxn id="60" idx="3"/>
            <a:endCxn id="61" idx="1"/>
          </p:cNvCxnSpPr>
          <p:nvPr/>
        </p:nvCxnSpPr>
        <p:spPr>
          <a:xfrm flipV="1">
            <a:off x="5584252" y="4189978"/>
            <a:ext cx="1156150" cy="1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도형 39"/>
          <p:cNvSpPr>
            <a:spLocks/>
          </p:cNvSpPr>
          <p:nvPr/>
        </p:nvSpPr>
        <p:spPr>
          <a:xfrm>
            <a:off x="9983737" y="4054883"/>
            <a:ext cx="1379761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6.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관리자와 대화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cxnSp>
        <p:nvCxnSpPr>
          <p:cNvPr id="40" name="도형 58"/>
          <p:cNvCxnSpPr>
            <a:stCxn id="30" idx="2"/>
            <a:endCxn id="53" idx="0"/>
          </p:cNvCxnSpPr>
          <p:nvPr/>
        </p:nvCxnSpPr>
        <p:spPr>
          <a:xfrm>
            <a:off x="1794510" y="3380777"/>
            <a:ext cx="1923" cy="600024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58"/>
          <p:cNvCxnSpPr>
            <a:stCxn id="53" idx="3"/>
            <a:endCxn id="60" idx="1"/>
          </p:cNvCxnSpPr>
          <p:nvPr/>
        </p:nvCxnSpPr>
        <p:spPr>
          <a:xfrm>
            <a:off x="2673656" y="4189978"/>
            <a:ext cx="1156150" cy="1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64"/>
          <p:cNvCxnSpPr>
            <a:stCxn id="61" idx="3"/>
            <a:endCxn id="28" idx="1"/>
          </p:cNvCxnSpPr>
          <p:nvPr/>
        </p:nvCxnSpPr>
        <p:spPr>
          <a:xfrm>
            <a:off x="8827587" y="4189978"/>
            <a:ext cx="1156150" cy="1705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6892311" y="3359033"/>
            <a:ext cx="2686983" cy="621768"/>
            <a:chOff x="7030925" y="2303269"/>
            <a:chExt cx="2686983" cy="621768"/>
          </a:xfrm>
        </p:grpSpPr>
        <p:sp>
          <p:nvSpPr>
            <p:cNvPr id="56" name="&quot;없음&quot; 기호 55"/>
            <p:cNvSpPr/>
            <p:nvPr/>
          </p:nvSpPr>
          <p:spPr>
            <a:xfrm>
              <a:off x="7030925" y="2303269"/>
              <a:ext cx="286631" cy="288000"/>
            </a:xfrm>
            <a:prstGeom prst="noSmoking">
              <a:avLst>
                <a:gd name="adj" fmla="val 10061"/>
              </a:avLst>
            </a:prstGeom>
            <a:solidFill>
              <a:srgbClr val="FF0000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329622" y="2324873"/>
              <a:ext cx="23882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대화 불가일 경우 대기자 수와</a:t>
              </a:r>
              <a:endParaRPr kumimoji="0" lang="en-US" altLang="ko-KR" sz="11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사이트 이용문의 게시판</a:t>
              </a:r>
              <a:r>
                <a:rPr kumimoji="0" lang="en-US" altLang="ko-KR" sz="11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, </a:t>
              </a:r>
              <a:r>
                <a:rPr kumimoji="0" lang="ko-KR" altLang="en-US" sz="1100" b="0" i="0" u="none" strike="noStrike" kern="1200" cap="none" spc="-90" normalizeH="0" baseline="0" noProof="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챗봇</a:t>
              </a:r>
              <a:r>
                <a:rPr kumimoji="0" lang="ko-KR" altLang="en-US" sz="11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 이용 권고 </a:t>
              </a:r>
              <a:r>
                <a:rPr kumimoji="0" lang="ko-KR" altLang="en-US" sz="1100" b="0" i="0" u="none" strike="noStrike" kern="1200" cap="none" spc="-90" normalizeH="0" baseline="0" noProof="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경고창</a:t>
              </a:r>
              <a:r>
                <a:rPr kumimoji="0" lang="ko-KR" altLang="en-US" sz="11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 출력</a:t>
              </a:r>
              <a:endParaRPr kumimoji="0" lang="ko-KR" altLang="en-US" sz="11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022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*</a:t>
              </a:r>
              <a:endParaRPr kumimoji="0" lang="ko-KR" altLang="en-US" sz="36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60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PROCESS</a:t>
              </a:r>
              <a:endParaRPr kumimoji="0" lang="ko-KR" altLang="en-US" sz="1600" b="0" i="0" u="none" strike="noStrike" kern="1200" cap="none" spc="60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610020"/>
              </p:ext>
            </p:extLst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PS-035</a:t>
                      </a:r>
                      <a:r>
                        <a:rPr lang="en-US" altLang="ko-KR" sz="1200" kern="1200" spc="-9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~ 036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실시간 채팅 답변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관리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이은혜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*</a:t>
              </a:r>
              <a:endParaRPr kumimoji="0" lang="ko-KR" altLang="en-US" sz="24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60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ACTOR : </a:t>
              </a:r>
              <a:endParaRPr kumimoji="0" lang="ko-KR" altLang="en-US" sz="1100" b="0" i="0" u="none" strike="noStrike" kern="1200" cap="none" spc="60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관리자</a:t>
            </a:r>
            <a:endParaRPr kumimoji="0" lang="ko-KR" altLang="en-US" sz="14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1934457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29003" y="2334426"/>
            <a:ext cx="1131013" cy="27360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1.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메인 화면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30" name="도형 43"/>
          <p:cNvSpPr>
            <a:spLocks/>
          </p:cNvSpPr>
          <p:nvPr/>
        </p:nvSpPr>
        <p:spPr>
          <a:xfrm>
            <a:off x="1082040" y="3107177"/>
            <a:ext cx="1424940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2.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고객센터 메뉴 클릭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60" name="도형 39"/>
          <p:cNvSpPr>
            <a:spLocks/>
          </p:cNvSpPr>
          <p:nvPr/>
        </p:nvSpPr>
        <p:spPr>
          <a:xfrm>
            <a:off x="3063804" y="3980801"/>
            <a:ext cx="1754446" cy="418355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4</a:t>
            </a: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실시간 채팅 관리 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메뉴 클릭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cxnSp>
        <p:nvCxnSpPr>
          <p:cNvPr id="70" name="도형 58"/>
          <p:cNvCxnSpPr>
            <a:stCxn id="3" idx="2"/>
            <a:endCxn id="30" idx="0"/>
          </p:cNvCxnSpPr>
          <p:nvPr/>
        </p:nvCxnSpPr>
        <p:spPr>
          <a:xfrm>
            <a:off x="1794510" y="2608026"/>
            <a:ext cx="0" cy="499151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도형 39"/>
          <p:cNvSpPr>
            <a:spLocks/>
          </p:cNvSpPr>
          <p:nvPr/>
        </p:nvSpPr>
        <p:spPr>
          <a:xfrm>
            <a:off x="7685731" y="4053178"/>
            <a:ext cx="1907857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6.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채팅 시작할 대기자 클릭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53" name="도형 43"/>
          <p:cNvSpPr>
            <a:spLocks/>
          </p:cNvSpPr>
          <p:nvPr/>
        </p:nvSpPr>
        <p:spPr>
          <a:xfrm>
            <a:off x="919210" y="3980801"/>
            <a:ext cx="1754446" cy="418354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3.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 사이트 이용문의 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메뉴 클릭하여 목록 출력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28" name="도형 39"/>
          <p:cNvSpPr>
            <a:spLocks/>
          </p:cNvSpPr>
          <p:nvPr/>
        </p:nvSpPr>
        <p:spPr>
          <a:xfrm>
            <a:off x="9983737" y="4054883"/>
            <a:ext cx="1130379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7.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대화 시작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cxnSp>
        <p:nvCxnSpPr>
          <p:cNvPr id="40" name="도형 58"/>
          <p:cNvCxnSpPr>
            <a:stCxn id="30" idx="2"/>
            <a:endCxn id="53" idx="0"/>
          </p:cNvCxnSpPr>
          <p:nvPr/>
        </p:nvCxnSpPr>
        <p:spPr>
          <a:xfrm>
            <a:off x="1794510" y="3380777"/>
            <a:ext cx="1923" cy="600024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58"/>
          <p:cNvCxnSpPr>
            <a:stCxn id="53" idx="3"/>
            <a:endCxn id="60" idx="1"/>
          </p:cNvCxnSpPr>
          <p:nvPr/>
        </p:nvCxnSpPr>
        <p:spPr>
          <a:xfrm>
            <a:off x="2673656" y="4189978"/>
            <a:ext cx="390148" cy="1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64"/>
          <p:cNvCxnSpPr>
            <a:stCxn id="61" idx="3"/>
            <a:endCxn id="28" idx="1"/>
          </p:cNvCxnSpPr>
          <p:nvPr/>
        </p:nvCxnSpPr>
        <p:spPr>
          <a:xfrm>
            <a:off x="9593588" y="4189978"/>
            <a:ext cx="390149" cy="1705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도형 39"/>
          <p:cNvSpPr>
            <a:spLocks/>
          </p:cNvSpPr>
          <p:nvPr/>
        </p:nvSpPr>
        <p:spPr>
          <a:xfrm>
            <a:off x="5208398" y="4053178"/>
            <a:ext cx="2087185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5.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채팅 대기자 목록 출력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cxnSp>
        <p:nvCxnSpPr>
          <p:cNvPr id="29" name="도형 58"/>
          <p:cNvCxnSpPr/>
          <p:nvPr/>
        </p:nvCxnSpPr>
        <p:spPr>
          <a:xfrm>
            <a:off x="4818250" y="4189978"/>
            <a:ext cx="390148" cy="1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58"/>
          <p:cNvCxnSpPr/>
          <p:nvPr/>
        </p:nvCxnSpPr>
        <p:spPr>
          <a:xfrm>
            <a:off x="7295583" y="4189978"/>
            <a:ext cx="390148" cy="1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25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36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PROCESS</a:t>
              </a:r>
              <a:endParaRPr lang="ko-KR" altLang="en-US" sz="16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978619"/>
              </p:ext>
            </p:extLst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PS-037 ~ 039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회원정보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최우석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24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ACTOR : </a:t>
              </a:r>
              <a:endParaRPr lang="ko-KR" altLang="en-US" sz="11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일반회원</a:t>
            </a:r>
            <a:r>
              <a:rPr lang="en-US" altLang="ko-KR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업체회원</a:t>
            </a:r>
            <a:endParaRPr lang="ko-KR" altLang="en-US" sz="14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1934457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>
            <a:stCxn id="3" idx="3"/>
            <a:endCxn id="17" idx="1"/>
          </p:cNvCxnSpPr>
          <p:nvPr/>
        </p:nvCxnSpPr>
        <p:spPr>
          <a:xfrm>
            <a:off x="5074474" y="3370372"/>
            <a:ext cx="3412819" cy="0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3652812" y="3230392"/>
            <a:ext cx="1421662" cy="27996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회원 정보 확인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7293" y="3230392"/>
            <a:ext cx="2010251" cy="27996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회원정보 수정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4356181" y="4269399"/>
            <a:ext cx="4131112" cy="0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356181" y="3510352"/>
            <a:ext cx="0" cy="759047"/>
          </a:xfrm>
          <a:prstGeom prst="line">
            <a:avLst/>
          </a:prstGeom>
          <a:ln>
            <a:solidFill>
              <a:srgbClr val="366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8487292" y="4129419"/>
            <a:ext cx="2010251" cy="27996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회원 탈퇴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984166" y="3230392"/>
            <a:ext cx="1305210" cy="27996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12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마이페이지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49" name="직선 화살표 연결선 48"/>
          <p:cNvCxnSpPr>
            <a:endCxn id="3" idx="1"/>
          </p:cNvCxnSpPr>
          <p:nvPr/>
        </p:nvCxnSpPr>
        <p:spPr>
          <a:xfrm>
            <a:off x="2289376" y="3370372"/>
            <a:ext cx="1363436" cy="0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0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36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PROCESS</a:t>
              </a:r>
              <a:endParaRPr lang="ko-KR" altLang="en-US" sz="16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916170"/>
              </p:ext>
            </p:extLst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PS-040 ~ 043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업체정보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최우석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24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ACTOR : </a:t>
              </a:r>
              <a:endParaRPr lang="ko-KR" altLang="en-US" sz="11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업체회원</a:t>
            </a:r>
            <a:endParaRPr lang="ko-KR" altLang="en-US" sz="14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1934457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>
            <a:endCxn id="17" idx="1"/>
          </p:cNvCxnSpPr>
          <p:nvPr/>
        </p:nvCxnSpPr>
        <p:spPr>
          <a:xfrm>
            <a:off x="5544457" y="3631869"/>
            <a:ext cx="3494378" cy="0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4122795" y="3491889"/>
            <a:ext cx="1421662" cy="27996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업체 정보 확인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038835" y="3491889"/>
            <a:ext cx="2010251" cy="27996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업체정보 수정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4933519" y="4267777"/>
            <a:ext cx="4112778" cy="12357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918591" y="3771849"/>
            <a:ext cx="14928" cy="1123810"/>
          </a:xfrm>
          <a:prstGeom prst="line">
            <a:avLst/>
          </a:prstGeom>
          <a:ln>
            <a:solidFill>
              <a:srgbClr val="366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9038833" y="4123784"/>
            <a:ext cx="2010251" cy="27996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.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업체 정보 키워드 등록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038832" y="4755679"/>
            <a:ext cx="2010251" cy="27996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업체 정보 키워드 수정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4933519" y="4895659"/>
            <a:ext cx="4105316" cy="16370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1454149" y="3491889"/>
            <a:ext cx="1305210" cy="27996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12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마이페이지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2758621" y="3631869"/>
            <a:ext cx="1363436" cy="0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9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36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PROCESS</a:t>
              </a:r>
              <a:endParaRPr lang="ko-KR" altLang="en-US" sz="16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943403"/>
              </p:ext>
            </p:extLst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PS-044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우수맛집</a:t>
                      </a: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 달성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최우석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24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ACTOR : </a:t>
              </a:r>
              <a:endParaRPr lang="ko-KR" altLang="en-US" sz="11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업체회원</a:t>
            </a:r>
            <a:endParaRPr lang="ko-KR" altLang="en-US" sz="14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1934457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021196" y="3883534"/>
            <a:ext cx="1421662" cy="27996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우수 맛집 달성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06294" y="3883534"/>
            <a:ext cx="2010251" cy="27996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우수 맛집 선정 증서 출력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352550" y="3883534"/>
            <a:ext cx="1305210" cy="27996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12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마이페이지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657760" y="4023514"/>
            <a:ext cx="1363436" cy="0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442858" y="4023514"/>
            <a:ext cx="1363436" cy="0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52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36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PROCESS</a:t>
              </a:r>
              <a:endParaRPr lang="ko-KR" altLang="en-US" sz="16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802967"/>
              </p:ext>
            </p:extLst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PS-045 ~ 048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예약 내역 확인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최우석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24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ACTOR : </a:t>
              </a:r>
              <a:endParaRPr lang="ko-KR" altLang="en-US" sz="11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일반회원</a:t>
            </a:r>
            <a:endParaRPr lang="ko-KR" altLang="en-US" sz="14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1934457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>
            <a:stCxn id="3" idx="3"/>
          </p:cNvCxnSpPr>
          <p:nvPr/>
        </p:nvCxnSpPr>
        <p:spPr>
          <a:xfrm>
            <a:off x="2424223" y="3733229"/>
            <a:ext cx="2056337" cy="0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002561" y="3593249"/>
            <a:ext cx="1421662" cy="27996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예약 내역 확인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1705930" y="4632256"/>
            <a:ext cx="2774630" cy="0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05930" y="3873209"/>
            <a:ext cx="0" cy="759047"/>
          </a:xfrm>
          <a:prstGeom prst="line">
            <a:avLst/>
          </a:prstGeom>
          <a:ln>
            <a:solidFill>
              <a:srgbClr val="366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4456368" y="3612855"/>
            <a:ext cx="2010251" cy="27996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과거 예약 내역 확인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456367" y="4511882"/>
            <a:ext cx="2010251" cy="27996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현재 예약  상태 확인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6464000" y="4648969"/>
            <a:ext cx="2839657" cy="0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5540022" y="5553914"/>
            <a:ext cx="3763635" cy="0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540022" y="4794867"/>
            <a:ext cx="0" cy="759047"/>
          </a:xfrm>
          <a:prstGeom prst="line">
            <a:avLst/>
          </a:prstGeom>
          <a:ln>
            <a:solidFill>
              <a:srgbClr val="366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9303656" y="5429882"/>
            <a:ext cx="2010251" cy="27996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예약 삭제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9303657" y="4511882"/>
            <a:ext cx="2010251" cy="27996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예약 변경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053325" y="2756986"/>
            <a:ext cx="1305210" cy="27996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12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마이페이지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44" name="직선 화살표 연결선 43"/>
          <p:cNvCxnSpPr>
            <a:stCxn id="41" idx="2"/>
            <a:endCxn id="3" idx="0"/>
          </p:cNvCxnSpPr>
          <p:nvPr/>
        </p:nvCxnSpPr>
        <p:spPr>
          <a:xfrm>
            <a:off x="1705930" y="3036946"/>
            <a:ext cx="7462" cy="556303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83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36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PROCESS</a:t>
              </a:r>
              <a:endParaRPr lang="ko-KR" altLang="en-US" sz="16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067578"/>
              </p:ext>
            </p:extLst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PS-049</a:t>
                      </a:r>
                      <a:r>
                        <a:rPr lang="en-US" altLang="ko-KR" sz="1200" kern="1200" spc="-9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~ 051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</a:t>
                      </a:r>
                      <a:r>
                        <a:rPr lang="ko-KR" altLang="en-US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 리뷰 관리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최우석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24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ACTOR : </a:t>
              </a:r>
              <a:endParaRPr lang="ko-KR" altLang="en-US" sz="11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일반회원</a:t>
            </a:r>
            <a:endParaRPr lang="ko-KR" altLang="en-US" sz="14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1934457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>
            <a:stCxn id="3" idx="3"/>
          </p:cNvCxnSpPr>
          <p:nvPr/>
        </p:nvCxnSpPr>
        <p:spPr>
          <a:xfrm>
            <a:off x="4902949" y="2847856"/>
            <a:ext cx="2056337" cy="0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3481287" y="2707876"/>
            <a:ext cx="1421662" cy="27996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작성 리뷰 관리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4184656" y="3746883"/>
            <a:ext cx="2774630" cy="0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184656" y="2987836"/>
            <a:ext cx="0" cy="759047"/>
          </a:xfrm>
          <a:prstGeom prst="line">
            <a:avLst/>
          </a:prstGeom>
          <a:ln>
            <a:solidFill>
              <a:srgbClr val="366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6935094" y="2727482"/>
            <a:ext cx="2010251" cy="27996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작성 리뷰 수정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935093" y="3626509"/>
            <a:ext cx="2010251" cy="27996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작성 리뷰 삭제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641" y="2707876"/>
            <a:ext cx="1305210" cy="27996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12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마이페이지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117851" y="2847856"/>
            <a:ext cx="1363436" cy="0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82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*</a:t>
              </a:r>
              <a:endParaRPr kumimoji="0" lang="ko-KR" altLang="en-US" sz="36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60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INDEX</a:t>
              </a:r>
              <a:endParaRPr kumimoji="0" lang="ko-KR" altLang="en-US" sz="1600" b="0" i="0" u="none" strike="noStrike" kern="1200" cap="none" spc="60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47741"/>
              </p:ext>
            </p:extLst>
          </p:nvPr>
        </p:nvGraphicFramePr>
        <p:xfrm>
          <a:off x="533400" y="737771"/>
          <a:ext cx="10807235" cy="5566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1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1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1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22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6189">
                <a:tc gridSpan="5"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문서개정이력표</a:t>
                      </a: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88">
                <a:tc gridSpan="2"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문서명</a:t>
                      </a: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 흐름도</a:t>
                      </a: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148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버전</a:t>
                      </a: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날짜</a:t>
                      </a: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내용</a:t>
                      </a: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승인자</a:t>
                      </a: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148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최초 제정 및 내용 작성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이은혜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148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내용 작성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이은혜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148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내용 수정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이은혜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148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내용</a:t>
                      </a:r>
                      <a:r>
                        <a:rPr lang="en-US" altLang="ko-KR" sz="1200" kern="1200" spc="-9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spc="-9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최우석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148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2019.03.29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 완료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최우석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148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148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148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0148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0148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0148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0148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0148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4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36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PROCESS</a:t>
              </a:r>
              <a:endParaRPr lang="ko-KR" altLang="en-US" sz="16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757895"/>
              </p:ext>
            </p:extLst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PS-052</a:t>
                      </a:r>
                      <a:r>
                        <a:rPr lang="en-US" altLang="ko-KR" sz="1200" kern="1200" spc="-9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~ 053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</a:t>
                      </a:r>
                      <a:r>
                        <a:rPr lang="ko-KR" altLang="en-US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가고싶은</a:t>
                      </a: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식당 관리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최우석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24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ACTOR : </a:t>
              </a:r>
              <a:endParaRPr lang="ko-KR" altLang="en-US" sz="11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일반회원</a:t>
            </a:r>
            <a:endParaRPr lang="ko-KR" altLang="en-US" sz="14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1934457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03704" y="3535193"/>
            <a:ext cx="1421662" cy="27996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가고 싶은 식당 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458820" y="3535193"/>
            <a:ext cx="2010251" cy="27996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가고싶은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식당 삭제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065040" y="3554799"/>
            <a:ext cx="1305210" cy="27996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12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마이페이지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3370250" y="3694779"/>
            <a:ext cx="1363436" cy="0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6125366" y="3694779"/>
            <a:ext cx="1363436" cy="0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37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36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PROCESS</a:t>
              </a:r>
              <a:endParaRPr lang="ko-KR" altLang="en-US" sz="16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315724"/>
              </p:ext>
            </p:extLst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PS-054</a:t>
                      </a:r>
                      <a:r>
                        <a:rPr lang="en-US" altLang="ko-KR" sz="1200" kern="1200" spc="-9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~ 060, 089 ~ 090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</a:t>
                      </a:r>
                      <a:r>
                        <a:rPr lang="ko-KR" altLang="en-US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내 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EAT</a:t>
                      </a: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딜 관리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최우석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24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ACTOR : </a:t>
              </a:r>
              <a:endParaRPr lang="ko-KR" altLang="en-US" sz="11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일반회원</a:t>
            </a:r>
            <a:endParaRPr lang="ko-KR" altLang="en-US" sz="14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1934457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>
            <a:stCxn id="3" idx="3"/>
          </p:cNvCxnSpPr>
          <p:nvPr/>
        </p:nvCxnSpPr>
        <p:spPr>
          <a:xfrm>
            <a:off x="4340109" y="3022029"/>
            <a:ext cx="1393034" cy="0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2918447" y="2882049"/>
            <a:ext cx="1421662" cy="27996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내 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관리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733143" y="2882049"/>
            <a:ext cx="2010251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장바구니 내 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구매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7743394" y="3032344"/>
            <a:ext cx="1393034" cy="0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9136428" y="2890385"/>
            <a:ext cx="2010251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메로니지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사용 여부 결정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0205495" y="3205488"/>
            <a:ext cx="1" cy="715228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9088079" y="3929566"/>
            <a:ext cx="2234831" cy="249351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5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카카오 페이 </a:t>
            </a:r>
            <a:r>
              <a:rPr lang="en-US" altLang="ko-KR" sz="12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api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로 결제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624580" y="3163032"/>
            <a:ext cx="0" cy="2964235"/>
          </a:xfrm>
          <a:prstGeom prst="line">
            <a:avLst/>
          </a:prstGeom>
          <a:ln>
            <a:solidFill>
              <a:srgbClr val="366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3617653" y="3792997"/>
            <a:ext cx="2115490" cy="9032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5727263" y="3631738"/>
            <a:ext cx="2010251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장바구니 </a:t>
            </a:r>
            <a:r>
              <a:rPr lang="ko-KR" altLang="en-US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내 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수정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733143" y="4531723"/>
            <a:ext cx="2010251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장바구니 내 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삭제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3617653" y="4678401"/>
            <a:ext cx="2115490" cy="9032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10205494" y="4196598"/>
            <a:ext cx="1" cy="715228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9136428" y="4921128"/>
            <a:ext cx="2234831" cy="249351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6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구매금액의 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2% </a:t>
            </a:r>
            <a:r>
              <a:rPr lang="ko-KR" altLang="en-US" sz="12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메로니지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적립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733143" y="5275998"/>
            <a:ext cx="2010251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구매한  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결제 취소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3617653" y="5422676"/>
            <a:ext cx="2115490" cy="9032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712058" y="2882049"/>
            <a:ext cx="1305210" cy="27996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12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마이페이지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2017268" y="3022029"/>
            <a:ext cx="890703" cy="0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5740070" y="5980589"/>
            <a:ext cx="2010251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구매한  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확인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 flipV="1">
            <a:off x="3624580" y="6127267"/>
            <a:ext cx="2115490" cy="9032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44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36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PROCESS</a:t>
              </a:r>
              <a:endParaRPr lang="ko-KR" altLang="en-US" sz="16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886445"/>
              </p:ext>
            </p:extLst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PS-061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</a:t>
                      </a:r>
                      <a:r>
                        <a:rPr lang="ko-KR" altLang="en-US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메로니지</a:t>
                      </a: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최우석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24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ACTOR : </a:t>
              </a:r>
              <a:endParaRPr lang="ko-KR" altLang="en-US" sz="11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일반회원</a:t>
            </a:r>
            <a:endParaRPr lang="ko-KR" altLang="en-US" sz="14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1934457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414868" y="3816057"/>
            <a:ext cx="1305210" cy="27996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12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마이페이지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720078" y="3956037"/>
            <a:ext cx="1363436" cy="0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6083514" y="3816057"/>
            <a:ext cx="3292714" cy="27996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2. . </a:t>
            </a:r>
            <a:r>
              <a:rPr lang="ko-KR" altLang="en-US" sz="1200" spc="-9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메로니지</a:t>
            </a:r>
            <a:r>
              <a:rPr lang="ko-KR" altLang="en-US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 확인</a:t>
            </a:r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 </a:t>
            </a:r>
            <a:r>
              <a:rPr lang="ko-KR" altLang="en-US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사용내역</a:t>
            </a:r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결제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내역 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06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36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PROCESS</a:t>
              </a:r>
              <a:endParaRPr lang="ko-KR" altLang="en-US" sz="16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904790"/>
              </p:ext>
            </p:extLst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PS-062</a:t>
                      </a:r>
                      <a:r>
                        <a:rPr lang="en-US" altLang="ko-KR" sz="1200" kern="1200" spc="-9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~ 063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</a:t>
                      </a:r>
                      <a:r>
                        <a:rPr lang="ko-KR" altLang="en-US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작성한 문의 확인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최우석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24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ACTOR : </a:t>
              </a:r>
              <a:endParaRPr lang="ko-KR" altLang="en-US" sz="11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일반회원</a:t>
            </a:r>
            <a:r>
              <a:rPr lang="en-US" altLang="ko-KR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업체회원</a:t>
            </a:r>
            <a:endParaRPr lang="ko-KR" altLang="en-US" sz="14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1934457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>
            <a:stCxn id="3" idx="3"/>
          </p:cNvCxnSpPr>
          <p:nvPr/>
        </p:nvCxnSpPr>
        <p:spPr>
          <a:xfrm>
            <a:off x="5607537" y="3776772"/>
            <a:ext cx="2140768" cy="9803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4185875" y="3636792"/>
            <a:ext cx="1421662" cy="27996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작성한 문의 확인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748305" y="3649723"/>
            <a:ext cx="2010251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작성한 이용 문의 확인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H="1">
            <a:off x="4899595" y="3917775"/>
            <a:ext cx="6927" cy="638997"/>
          </a:xfrm>
          <a:prstGeom prst="line">
            <a:avLst/>
          </a:prstGeom>
          <a:ln>
            <a:solidFill>
              <a:srgbClr val="366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4899595" y="4556772"/>
            <a:ext cx="2848710" cy="0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7748305" y="4374598"/>
            <a:ext cx="2010251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작성한 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Q&amp;A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확인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48305" y="3057931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업체회원은</a:t>
            </a:r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작성한 이용 문의만 확인 가능하다</a:t>
            </a:r>
            <a:r>
              <a:rPr lang="en-US" altLang="ko-KR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  <a:endParaRPr lang="ko-KR" altLang="en-US" sz="14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545717" y="3646595"/>
            <a:ext cx="1305210" cy="27996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12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마이페이지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2850927" y="3786575"/>
            <a:ext cx="1363436" cy="0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51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36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PROCESS</a:t>
              </a:r>
              <a:endParaRPr lang="ko-KR" altLang="en-US" sz="16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081959"/>
              </p:ext>
            </p:extLst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PS-064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</a:t>
                      </a:r>
                      <a:r>
                        <a:rPr lang="ko-KR" altLang="en-US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홀릭</a:t>
                      </a: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달성 페이지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최우석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24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ACTOR : </a:t>
              </a:r>
              <a:endParaRPr lang="ko-KR" altLang="en-US" sz="11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일반회원</a:t>
            </a:r>
            <a:endParaRPr lang="ko-KR" altLang="en-US" sz="14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1934457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688108" y="3752950"/>
            <a:ext cx="1305210" cy="27996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12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마이페이지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993318" y="3892930"/>
            <a:ext cx="1363436" cy="0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6350690" y="3751296"/>
            <a:ext cx="2204692" cy="281614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2 . </a:t>
            </a:r>
            <a:r>
              <a:rPr lang="ko-KR" altLang="en-US" sz="1200" spc="-9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홀릭</a:t>
            </a:r>
            <a:r>
              <a:rPr lang="ko-KR" altLang="en-US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달성 현황 확인</a:t>
            </a:r>
          </a:p>
        </p:txBody>
      </p:sp>
    </p:spTree>
    <p:extLst>
      <p:ext uri="{BB962C8B-B14F-4D97-AF65-F5344CB8AC3E}">
        <p14:creationId xmlns:p14="http://schemas.microsoft.com/office/powerpoint/2010/main" val="293066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36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PROCESS</a:t>
              </a:r>
              <a:endParaRPr lang="ko-KR" altLang="en-US" sz="16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963676"/>
              </p:ext>
            </p:extLst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PS-065</a:t>
                      </a:r>
                      <a:r>
                        <a:rPr lang="en-US" altLang="ko-KR" sz="1200" kern="1200" spc="-9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~ 066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</a:t>
                      </a:r>
                      <a:r>
                        <a:rPr lang="ko-KR" altLang="en-US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맛집  홈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최우석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24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ACTOR : </a:t>
              </a:r>
              <a:endParaRPr lang="ko-KR" altLang="en-US" sz="11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일반회원</a:t>
            </a:r>
            <a:r>
              <a:rPr lang="en-US" altLang="ko-KR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업체회원</a:t>
            </a:r>
            <a:r>
              <a:rPr lang="en-US" altLang="ko-KR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관리자</a:t>
            </a:r>
            <a:endParaRPr lang="ko-KR" altLang="en-US" sz="14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1934457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706256" y="3288449"/>
            <a:ext cx="2469504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메인 화면에서 맛집 클릭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698600" y="3588789"/>
            <a:ext cx="2010251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맛집 홈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706256" y="3888355"/>
            <a:ext cx="2469504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맛집 검색 리스트에서 맛집 클릭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822809" y="3438232"/>
            <a:ext cx="0" cy="599906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3" idx="3"/>
          </p:cNvCxnSpPr>
          <p:nvPr/>
        </p:nvCxnSpPr>
        <p:spPr>
          <a:xfrm>
            <a:off x="4175760" y="3438232"/>
            <a:ext cx="647049" cy="0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175760" y="4038138"/>
            <a:ext cx="647049" cy="0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4822809" y="3738185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7708851" y="3738185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703725" y="3888355"/>
            <a:ext cx="0" cy="704679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703725" y="4596381"/>
            <a:ext cx="1880917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8584642" y="3594487"/>
            <a:ext cx="2010251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리뷰 페이지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584642" y="4443251"/>
            <a:ext cx="2010251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3. </a:t>
            </a:r>
            <a:r>
              <a:rPr lang="ko-KR" altLang="en-US" sz="12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가고싶은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맛집  찜 페이지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89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36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PROCESS</a:t>
              </a:r>
              <a:endParaRPr lang="ko-KR" altLang="en-US" sz="16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086954"/>
              </p:ext>
            </p:extLst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PS-067</a:t>
                      </a:r>
                      <a:r>
                        <a:rPr lang="en-US" altLang="ko-KR" sz="1200" kern="1200" spc="-9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~ 069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</a:t>
                      </a:r>
                      <a:r>
                        <a:rPr lang="ko-KR" altLang="en-US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맛집 검색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최우석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24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ACTOR : </a:t>
              </a:r>
              <a:endParaRPr lang="ko-KR" altLang="en-US" sz="11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일반회원</a:t>
            </a:r>
            <a:r>
              <a:rPr lang="en-US" altLang="ko-KR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업체회원</a:t>
            </a:r>
            <a:r>
              <a:rPr lang="en-US" altLang="ko-KR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관리자</a:t>
            </a:r>
            <a:endParaRPr lang="ko-KR" altLang="en-US" sz="14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1934457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056240" y="3705961"/>
            <a:ext cx="2010251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12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검색어</a:t>
            </a:r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입력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6949320" y="3855357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4066491" y="3855357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4942282" y="3705574"/>
            <a:ext cx="2010251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검색 결과 페이지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821898" y="3721968"/>
            <a:ext cx="2010251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검색 </a:t>
            </a:r>
            <a:r>
              <a:rPr lang="ko-KR" altLang="en-US" sz="12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히스토리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출력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2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36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PROCESS</a:t>
              </a:r>
              <a:endParaRPr lang="ko-KR" altLang="en-US" sz="16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982588"/>
              </p:ext>
            </p:extLst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PS-070</a:t>
                      </a:r>
                      <a:r>
                        <a:rPr lang="en-US" altLang="ko-KR" sz="1200" kern="1200" spc="-9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~ 071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</a:t>
                      </a:r>
                      <a:r>
                        <a:rPr lang="ko-KR" altLang="en-US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맛집 출력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최우석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24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ACTOR : </a:t>
              </a:r>
              <a:endParaRPr lang="ko-KR" altLang="en-US" sz="11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일반회원</a:t>
            </a:r>
            <a:r>
              <a:rPr lang="en-US" altLang="ko-KR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업체회원</a:t>
            </a:r>
            <a:r>
              <a:rPr lang="en-US" altLang="ko-KR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관리자</a:t>
            </a:r>
            <a:endParaRPr lang="ko-KR" altLang="en-US" sz="14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1934457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828469" y="3502761"/>
            <a:ext cx="2010251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맛집 출력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833595" y="4538416"/>
            <a:ext cx="1884129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6838720" y="3652157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7714511" y="3502373"/>
            <a:ext cx="2851889" cy="299953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관심 지역내 리뷰 평점 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1~5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위의 맛집 출력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8" name="직선 연결선 7"/>
          <p:cNvCxnSpPr>
            <a:stCxn id="26" idx="2"/>
          </p:cNvCxnSpPr>
          <p:nvPr/>
        </p:nvCxnSpPr>
        <p:spPr>
          <a:xfrm>
            <a:off x="5833595" y="3802327"/>
            <a:ext cx="0" cy="736089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7740257" y="4388439"/>
            <a:ext cx="2851889" cy="299953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전체 지역내 리뷰 평점 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1~10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위의 맛집 출력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939216" y="3514835"/>
            <a:ext cx="2010251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메인 페이지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952678" y="3652157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90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36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PROCESS</a:t>
              </a:r>
              <a:endParaRPr lang="ko-KR" altLang="en-US" sz="16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53565"/>
              </p:ext>
            </p:extLst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PS-072</a:t>
                      </a:r>
                      <a:r>
                        <a:rPr lang="en-US" altLang="ko-KR" sz="1200" kern="1200" spc="-9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~ 073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</a:t>
                      </a:r>
                      <a:r>
                        <a:rPr lang="ko-KR" altLang="en-US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해시태그  검색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최우석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24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ACTOR : </a:t>
              </a:r>
              <a:endParaRPr lang="ko-KR" altLang="en-US" sz="11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일반회원</a:t>
            </a:r>
            <a:r>
              <a:rPr lang="en-US" altLang="ko-KR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업체회원</a:t>
            </a:r>
            <a:r>
              <a:rPr lang="en-US" altLang="ko-KR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관리자</a:t>
            </a:r>
            <a:endParaRPr lang="ko-KR" altLang="en-US" sz="14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1934457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828469" y="3502761"/>
            <a:ext cx="2010251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업체가 설정한 해시태그 클릭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838720" y="3652157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7714511" y="3502373"/>
            <a:ext cx="2851889" cy="299953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해당 해시태그 검색 결과 화면으로 이동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939216" y="3514835"/>
            <a:ext cx="2010251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맛집 홈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952678" y="3652157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5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36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PROCESS</a:t>
              </a:r>
              <a:endParaRPr lang="ko-KR" altLang="en-US" sz="16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697521"/>
              </p:ext>
            </p:extLst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PS-074</a:t>
                      </a:r>
                      <a:r>
                        <a:rPr lang="en-US" altLang="ko-KR" sz="1200" kern="1200" spc="-9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~ 075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</a:t>
                      </a:r>
                      <a:r>
                        <a:rPr lang="ko-KR" altLang="en-US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해시태그  검색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최우석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24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ACTOR : </a:t>
              </a:r>
              <a:endParaRPr lang="ko-KR" altLang="en-US" sz="11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일반회원</a:t>
            </a:r>
            <a:r>
              <a:rPr lang="en-US" altLang="ko-KR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업체회원</a:t>
            </a:r>
            <a:r>
              <a:rPr lang="en-US" altLang="ko-KR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관리자</a:t>
            </a:r>
            <a:endParaRPr lang="ko-KR" altLang="en-US" sz="14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1934457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706256" y="3288449"/>
            <a:ext cx="2469504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맛집 목록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698600" y="3588789"/>
            <a:ext cx="2010251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업체가 설정한 해시태그 클릭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06256" y="3888355"/>
            <a:ext cx="2469504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맛집 홈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822809" y="3438232"/>
            <a:ext cx="0" cy="599906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7" idx="3"/>
          </p:cNvCxnSpPr>
          <p:nvPr/>
        </p:nvCxnSpPr>
        <p:spPr>
          <a:xfrm>
            <a:off x="4175760" y="3438232"/>
            <a:ext cx="647049" cy="0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175760" y="4038138"/>
            <a:ext cx="647049" cy="0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4822809" y="3738185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7708851" y="3738185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8584642" y="3594487"/>
            <a:ext cx="2445308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해시태그 검색 결과 페이지로 이동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16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화살표 연결선 49"/>
          <p:cNvCxnSpPr>
            <a:endCxn id="17" idx="1"/>
          </p:cNvCxnSpPr>
          <p:nvPr/>
        </p:nvCxnSpPr>
        <p:spPr>
          <a:xfrm>
            <a:off x="655320" y="2460345"/>
            <a:ext cx="2363740" cy="0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*</a:t>
              </a:r>
              <a:endParaRPr kumimoji="0" lang="ko-KR" altLang="en-US" sz="36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60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PROCESS</a:t>
              </a:r>
              <a:endParaRPr kumimoji="0" lang="ko-KR" altLang="en-US" sz="1600" b="0" i="0" u="none" strike="noStrike" kern="1200" cap="none" spc="60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 프로세스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PS-001~4, 6~7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로그인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이은혜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*</a:t>
              </a:r>
              <a:endParaRPr kumimoji="0" lang="ko-KR" altLang="en-US" sz="24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60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ACTOR : </a:t>
              </a:r>
              <a:endParaRPr kumimoji="0" lang="ko-KR" altLang="en-US" sz="1100" b="0" i="0" u="none" strike="noStrike" kern="1200" cap="none" spc="60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일반회원</a:t>
            </a:r>
            <a:r>
              <a:rPr kumimoji="0" lang="en-US" altLang="ko-KR" sz="14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-90" normalizeH="0" baseline="0" noProof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업체회원</a:t>
            </a:r>
            <a:r>
              <a:rPr kumimoji="0" lang="en-US" altLang="ko-KR" sz="14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관리자</a:t>
            </a:r>
            <a:endParaRPr kumimoji="0" lang="ko-KR" altLang="en-US" sz="14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002561" y="2320365"/>
            <a:ext cx="1289899" cy="27996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1. </a:t>
            </a:r>
            <a:r>
              <a:rPr kumimoji="0" lang="ko-KR" altLang="en-US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로그인 화면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4298" y="1934457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02561" y="3967225"/>
            <a:ext cx="1289899" cy="27996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2.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아이디 찾기 선택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02561" y="5319536"/>
            <a:ext cx="1289899" cy="27996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2. </a:t>
            </a:r>
            <a:r>
              <a:rPr kumimoji="0" lang="ko-KR" altLang="en-US" sz="11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비밀번호 찾기 선택</a:t>
            </a:r>
            <a:endParaRPr kumimoji="0" lang="ko-KR" altLang="en-US" sz="11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019060" y="2320365"/>
            <a:ext cx="1289899" cy="27996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2.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소셜 로그인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019059" y="3219392"/>
            <a:ext cx="1289899" cy="27996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2.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이메일 로그인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035559" y="2320364"/>
            <a:ext cx="2270116" cy="279961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3. </a:t>
            </a:r>
            <a:r>
              <a:rPr kumimoji="0" lang="ko-KR" altLang="en-US" sz="11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소셜 아이디 </a:t>
            </a:r>
            <a:r>
              <a:rPr kumimoji="0" lang="en-US" altLang="ko-KR" sz="11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/ </a:t>
            </a:r>
            <a:r>
              <a:rPr kumimoji="0" lang="ko-KR" altLang="en-US" sz="11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비밀번호 입력</a:t>
            </a:r>
            <a:endParaRPr kumimoji="0" lang="ko-KR" altLang="en-US" sz="11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035558" y="3219391"/>
            <a:ext cx="2270117" cy="279961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3. </a:t>
            </a:r>
            <a:r>
              <a:rPr kumimoji="0" lang="ko-KR" altLang="en-US" sz="11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아이디 </a:t>
            </a:r>
            <a:r>
              <a:rPr kumimoji="0" lang="en-US" altLang="ko-KR" sz="11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/ </a:t>
            </a:r>
            <a:r>
              <a:rPr kumimoji="0" lang="ko-KR" altLang="en-US" sz="11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비밀번호 입력</a:t>
            </a:r>
            <a:endParaRPr kumimoji="0" lang="ko-KR" altLang="en-US" sz="11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135088" y="2320365"/>
            <a:ext cx="1289899" cy="27996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4.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로그인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0254401" y="2320365"/>
            <a:ext cx="1289899" cy="27996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5. </a:t>
            </a:r>
            <a:r>
              <a:rPr kumimoji="0" lang="ko-KR" altLang="en-US" sz="1200" b="0" i="0" u="none" strike="noStrike" kern="1200" cap="none" spc="-90" normalizeH="0" baseline="0" noProof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메인화면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 출력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135087" y="3219392"/>
            <a:ext cx="1289899" cy="27996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4.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로그인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254400" y="3219392"/>
            <a:ext cx="1289899" cy="27996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5. </a:t>
            </a:r>
            <a:r>
              <a:rPr kumimoji="0" lang="ko-KR" altLang="en-US" sz="1200" b="0" i="0" u="none" strike="noStrike" kern="1200" cap="none" spc="-90" normalizeH="0" baseline="0" noProof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메인화면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 출력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190810" y="3967224"/>
            <a:ext cx="2143492" cy="279961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3.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아이디 찾기 화면 출력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232652" y="3967224"/>
            <a:ext cx="2213023" cy="279961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4.</a:t>
            </a:r>
            <a:r>
              <a:rPr kumimoji="0" lang="ko-KR" altLang="en-US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이름 </a:t>
            </a: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/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전화번호 입력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9344025" y="3967224"/>
            <a:ext cx="2200273" cy="279961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5.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새 창으로 일부 아이디 출력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19058" y="5245105"/>
            <a:ext cx="1289899" cy="452375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3.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비밀번호 찾기 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화면 출력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035555" y="5245105"/>
            <a:ext cx="1289899" cy="452375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4.</a:t>
            </a:r>
            <a:r>
              <a:rPr kumimoji="0" lang="ko-KR" altLang="en-US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아이디</a:t>
            </a: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/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이름</a:t>
            </a: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/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전화번호 입력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052052" y="5245105"/>
            <a:ext cx="1289899" cy="452375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5.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이메일로 임시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비밀번호 발송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9068549" y="5245105"/>
            <a:ext cx="2475751" cy="452375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6.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임시 비밀번호 로그인시 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비밀번호 변경 화면 출력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4308957" y="2460345"/>
            <a:ext cx="726600" cy="0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9" idx="3"/>
            <a:endCxn id="21" idx="1"/>
          </p:cNvCxnSpPr>
          <p:nvPr/>
        </p:nvCxnSpPr>
        <p:spPr>
          <a:xfrm>
            <a:off x="7305675" y="2460345"/>
            <a:ext cx="829413" cy="0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1" idx="3"/>
          </p:cNvCxnSpPr>
          <p:nvPr/>
        </p:nvCxnSpPr>
        <p:spPr>
          <a:xfrm>
            <a:off x="9424987" y="2460345"/>
            <a:ext cx="829414" cy="0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3" idx="3"/>
          </p:cNvCxnSpPr>
          <p:nvPr/>
        </p:nvCxnSpPr>
        <p:spPr>
          <a:xfrm flipV="1">
            <a:off x="9424986" y="3359371"/>
            <a:ext cx="829415" cy="1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0" idx="3"/>
            <a:endCxn id="23" idx="1"/>
          </p:cNvCxnSpPr>
          <p:nvPr/>
        </p:nvCxnSpPr>
        <p:spPr>
          <a:xfrm>
            <a:off x="7305675" y="3359372"/>
            <a:ext cx="829412" cy="0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4308955" y="3359371"/>
            <a:ext cx="726600" cy="0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1647510" y="3359371"/>
            <a:ext cx="1371548" cy="0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25" idx="1"/>
          </p:cNvCxnSpPr>
          <p:nvPr/>
        </p:nvCxnSpPr>
        <p:spPr>
          <a:xfrm>
            <a:off x="2292458" y="4107204"/>
            <a:ext cx="898352" cy="1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2292458" y="5459516"/>
            <a:ext cx="726600" cy="0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4308955" y="5459516"/>
            <a:ext cx="726600" cy="0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6325454" y="5471292"/>
            <a:ext cx="726600" cy="0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8341951" y="5471292"/>
            <a:ext cx="726598" cy="0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27" idx="1"/>
          </p:cNvCxnSpPr>
          <p:nvPr/>
        </p:nvCxnSpPr>
        <p:spPr>
          <a:xfrm>
            <a:off x="8445675" y="4107204"/>
            <a:ext cx="898350" cy="1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26" idx="1"/>
          </p:cNvCxnSpPr>
          <p:nvPr/>
        </p:nvCxnSpPr>
        <p:spPr>
          <a:xfrm>
            <a:off x="5334302" y="4107204"/>
            <a:ext cx="898350" cy="1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55320" y="2460344"/>
            <a:ext cx="0" cy="2999172"/>
          </a:xfrm>
          <a:prstGeom prst="line">
            <a:avLst/>
          </a:prstGeom>
          <a:ln>
            <a:solidFill>
              <a:srgbClr val="366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647510" y="2600324"/>
            <a:ext cx="0" cy="759047"/>
          </a:xfrm>
          <a:prstGeom prst="line">
            <a:avLst/>
          </a:prstGeom>
          <a:ln>
            <a:solidFill>
              <a:srgbClr val="366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15" idx="1"/>
          </p:cNvCxnSpPr>
          <p:nvPr/>
        </p:nvCxnSpPr>
        <p:spPr>
          <a:xfrm>
            <a:off x="655320" y="4107204"/>
            <a:ext cx="347241" cy="1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16" idx="1"/>
          </p:cNvCxnSpPr>
          <p:nvPr/>
        </p:nvCxnSpPr>
        <p:spPr>
          <a:xfrm>
            <a:off x="655320" y="5459516"/>
            <a:ext cx="347241" cy="0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&quot;없음&quot; 기호 72"/>
          <p:cNvSpPr/>
          <p:nvPr/>
        </p:nvSpPr>
        <p:spPr>
          <a:xfrm>
            <a:off x="5352575" y="2752725"/>
            <a:ext cx="286631" cy="288000"/>
          </a:xfrm>
          <a:prstGeom prst="noSmoking">
            <a:avLst>
              <a:gd name="adj" fmla="val 10061"/>
            </a:avLst>
          </a:prstGeom>
          <a:solidFill>
            <a:srgbClr val="FF0000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651272" y="2774329"/>
            <a:ext cx="2388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아이디</a:t>
            </a:r>
            <a:r>
              <a:rPr kumimoji="0" lang="en-US" altLang="ko-KR" sz="11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, </a:t>
            </a:r>
            <a:r>
              <a:rPr kumimoji="0" lang="ko-KR" altLang="en-US" sz="11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비밀번호 입력 </a:t>
            </a:r>
            <a:r>
              <a:rPr kumimoji="0" lang="ko-KR" altLang="en-US" sz="1100" b="0" i="0" u="none" strike="noStrike" kern="1200" cap="none" spc="-90" normalizeH="0" baseline="0" noProof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오류시</a:t>
            </a:r>
            <a:r>
              <a:rPr kumimoji="0" lang="ko-KR" altLang="en-US" sz="11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 </a:t>
            </a:r>
            <a:r>
              <a:rPr kumimoji="0" lang="ko-KR" altLang="en-US" sz="1100" b="0" i="0" u="none" strike="noStrike" kern="1200" cap="none" spc="-90" normalizeH="0" baseline="0" noProof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경고창</a:t>
            </a:r>
            <a:r>
              <a:rPr kumimoji="0" lang="ko-KR" altLang="en-US" sz="11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 출력</a:t>
            </a:r>
            <a:endParaRPr kumimoji="0" lang="ko-KR" altLang="en-US" sz="11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C00000"/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75" name="&quot;없음&quot; 기호 74"/>
          <p:cNvSpPr/>
          <p:nvPr/>
        </p:nvSpPr>
        <p:spPr>
          <a:xfrm>
            <a:off x="5758692" y="4561876"/>
            <a:ext cx="286631" cy="288000"/>
          </a:xfrm>
          <a:prstGeom prst="noSmoking">
            <a:avLst>
              <a:gd name="adj" fmla="val 10061"/>
            </a:avLst>
          </a:prstGeom>
          <a:solidFill>
            <a:srgbClr val="FF0000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057389" y="4583480"/>
            <a:ext cx="2388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입력 정보 </a:t>
            </a:r>
            <a:r>
              <a:rPr kumimoji="0" lang="ko-KR" altLang="en-US" sz="1100" b="0" i="0" u="none" strike="noStrike" kern="1200" cap="none" spc="-90" normalizeH="0" baseline="0" noProof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오류시</a:t>
            </a:r>
            <a:r>
              <a:rPr kumimoji="0" lang="ko-KR" altLang="en-US" sz="11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 </a:t>
            </a:r>
            <a:r>
              <a:rPr kumimoji="0" lang="ko-KR" altLang="en-US" sz="1100" b="0" i="0" u="none" strike="noStrike" kern="1200" cap="none" spc="-90" normalizeH="0" baseline="0" noProof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경고창</a:t>
            </a:r>
            <a:r>
              <a:rPr kumimoji="0" lang="ko-KR" altLang="en-US" sz="11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 출력</a:t>
            </a:r>
            <a:endParaRPr kumimoji="0" lang="ko-KR" altLang="en-US" sz="11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C00000"/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651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36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PROCESS</a:t>
              </a:r>
              <a:endParaRPr lang="ko-KR" altLang="en-US" sz="16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324712"/>
              </p:ext>
            </p:extLst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PS-076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</a:t>
                      </a:r>
                      <a:r>
                        <a:rPr lang="ko-KR" altLang="en-US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가는 길 보기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최우석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24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ACTOR : </a:t>
              </a:r>
              <a:endParaRPr lang="ko-KR" altLang="en-US" sz="11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일반회원</a:t>
            </a:r>
            <a:r>
              <a:rPr lang="en-US" altLang="ko-KR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업체회원</a:t>
            </a:r>
            <a:r>
              <a:rPr lang="en-US" altLang="ko-KR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관리자</a:t>
            </a:r>
            <a:endParaRPr lang="ko-KR" altLang="en-US" sz="14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1934457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97370" y="3824855"/>
            <a:ext cx="3740430" cy="3122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en-US" altLang="ko-KR" sz="12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Daum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map </a:t>
            </a:r>
            <a:r>
              <a:rPr lang="ko-KR" altLang="en-US" sz="12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길찾기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2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apl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를 이용하여 식당까지 오는 길 제공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45808" y="3837555"/>
            <a:ext cx="2469504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맛집 홈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5715312" y="3963706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60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36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PROCESS</a:t>
              </a:r>
              <a:endParaRPr lang="ko-KR" altLang="en-US" sz="16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568267"/>
              </p:ext>
            </p:extLst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PS-077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</a:t>
                      </a:r>
                      <a:r>
                        <a:rPr lang="ko-KR" altLang="en-US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날씨 정보 조회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최우석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24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ACTOR : </a:t>
              </a:r>
              <a:endParaRPr lang="ko-KR" altLang="en-US" sz="11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일반회원</a:t>
            </a:r>
            <a:r>
              <a:rPr lang="en-US" altLang="ko-KR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업체회원</a:t>
            </a:r>
            <a:r>
              <a:rPr lang="en-US" altLang="ko-KR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관리자</a:t>
            </a:r>
            <a:endParaRPr lang="ko-KR" altLang="en-US" sz="14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1934457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97730" y="3816059"/>
            <a:ext cx="5702497" cy="36460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한국환경공단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미세먼지 경보 발령 현황 </a:t>
            </a:r>
            <a:r>
              <a:rPr lang="en-US" altLang="ko-KR" sz="12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api</a:t>
            </a:r>
            <a:r>
              <a:rPr lang="ko-KR" altLang="en-US" sz="12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를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이용하여 가게 지역 날씨 및 미세먼지 현황 제공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852436" y="3881098"/>
            <a:ext cx="2469504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맛집 홈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321940" y="4007249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09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36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PROCESS</a:t>
              </a:r>
              <a:endParaRPr lang="ko-KR" altLang="en-US" sz="16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854733"/>
              </p:ext>
            </p:extLst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PS-078 ~ 079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</a:t>
                      </a:r>
                      <a:r>
                        <a:rPr lang="ko-KR" altLang="en-US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전체 리뷰 조회 및 평점 별 리뷰 조회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최우석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24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ACTOR : </a:t>
              </a:r>
              <a:endParaRPr lang="ko-KR" altLang="en-US" sz="11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일반회원</a:t>
            </a:r>
            <a:r>
              <a:rPr lang="en-US" altLang="ko-KR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  <a:r>
              <a:rPr lang="ko-KR" altLang="en-US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4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업체회원</a:t>
            </a:r>
            <a:r>
              <a:rPr lang="en-US" altLang="ko-KR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관리자</a:t>
            </a:r>
            <a:endParaRPr lang="ko-KR" altLang="en-US" sz="14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1934457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591103" y="3837555"/>
            <a:ext cx="1965719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해당 가게 전체 리뷰 조회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245808" y="3837555"/>
            <a:ext cx="2469504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맛집 홈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715312" y="3963706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6591103" y="4701155"/>
            <a:ext cx="1965719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평점 별 가게 리뷰 조회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480560" y="4827306"/>
            <a:ext cx="2110543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6" idx="2"/>
          </p:cNvCxnSpPr>
          <p:nvPr/>
        </p:nvCxnSpPr>
        <p:spPr>
          <a:xfrm>
            <a:off x="4480560" y="4137121"/>
            <a:ext cx="0" cy="690185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95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36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PROCESS</a:t>
              </a:r>
              <a:endParaRPr lang="ko-KR" altLang="en-US" sz="16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355806"/>
              </p:ext>
            </p:extLst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PS-080</a:t>
                      </a:r>
                      <a:r>
                        <a:rPr lang="en-US" altLang="ko-KR" sz="1200" kern="1200" spc="-9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~ 082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</a:t>
                      </a:r>
                      <a:r>
                        <a:rPr lang="ko-KR" altLang="en-US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리뷰 작성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수정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삭제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최우석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24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ACTOR : </a:t>
              </a:r>
              <a:endParaRPr lang="ko-KR" altLang="en-US" sz="11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일반회원</a:t>
            </a:r>
            <a:r>
              <a:rPr lang="en-US" altLang="ko-KR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  <a:r>
              <a:rPr lang="ko-KR" altLang="en-US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관리자</a:t>
            </a:r>
            <a:endParaRPr lang="ko-KR" altLang="en-US" sz="14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1934457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591103" y="2897755"/>
            <a:ext cx="1965719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리뷰 작성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245808" y="2897755"/>
            <a:ext cx="2469504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맛집 홈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715312" y="3023906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6591103" y="3861053"/>
            <a:ext cx="1965719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리뷰 수정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480560" y="3987204"/>
            <a:ext cx="2110543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6591103" y="4906596"/>
            <a:ext cx="1965719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리뷰 삭제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480560" y="5032747"/>
            <a:ext cx="2110543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>
            <a:stCxn id="16" idx="2"/>
          </p:cNvCxnSpPr>
          <p:nvPr/>
        </p:nvCxnSpPr>
        <p:spPr>
          <a:xfrm>
            <a:off x="4480560" y="3197321"/>
            <a:ext cx="0" cy="1835426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84338" y="4482115"/>
            <a:ext cx="4742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관리자는 리뷰 삭제만 가능하다</a:t>
            </a:r>
            <a:r>
              <a:rPr lang="en-US" altLang="ko-KR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.(</a:t>
            </a:r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삭제 조건</a:t>
            </a:r>
            <a:r>
              <a:rPr lang="en-US" altLang="ko-KR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신고 누적 </a:t>
            </a:r>
            <a:r>
              <a:rPr lang="en-US" altLang="ko-KR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10</a:t>
            </a:r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회 이상 </a:t>
            </a:r>
            <a:r>
              <a:rPr lang="en-US" altLang="ko-KR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endParaRPr lang="ko-KR" altLang="en-US" sz="14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339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36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PROCESS</a:t>
              </a:r>
              <a:endParaRPr lang="ko-KR" altLang="en-US" sz="16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878297"/>
              </p:ext>
            </p:extLst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PS-083 ~ 084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</a:t>
                      </a:r>
                      <a:r>
                        <a:rPr lang="ko-KR" altLang="en-US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리뷰 신고 및 추천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최우석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24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ACTOR : </a:t>
              </a:r>
              <a:endParaRPr lang="ko-KR" altLang="en-US" sz="11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일반회원</a:t>
            </a:r>
            <a:endParaRPr lang="ko-KR" altLang="en-US" sz="14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1934457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591103" y="3837555"/>
            <a:ext cx="1965719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리뷰 신고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245808" y="3837555"/>
            <a:ext cx="2469504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맛집 홈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715312" y="3963706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6591103" y="4701155"/>
            <a:ext cx="1965719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리뷰 추천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480560" y="4827306"/>
            <a:ext cx="2110543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6" idx="2"/>
          </p:cNvCxnSpPr>
          <p:nvPr/>
        </p:nvCxnSpPr>
        <p:spPr>
          <a:xfrm>
            <a:off x="4480560" y="4137121"/>
            <a:ext cx="0" cy="690185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5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36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PROCESS</a:t>
              </a:r>
              <a:endParaRPr lang="ko-KR" altLang="en-US" sz="16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032738"/>
              </p:ext>
            </p:extLst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PS-085 ~ 087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</a:t>
                      </a:r>
                      <a:r>
                        <a:rPr lang="ko-KR" altLang="en-US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EAT</a:t>
                      </a: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딜 검색 및 </a:t>
                      </a:r>
                      <a:r>
                        <a:rPr lang="ko-KR" altLang="en-US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찜하기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최우석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24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ACTOR : </a:t>
              </a:r>
              <a:endParaRPr lang="ko-KR" altLang="en-US" sz="11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일반회원</a:t>
            </a:r>
            <a:r>
              <a:rPr lang="en-US" altLang="ko-KR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업체회원</a:t>
            </a:r>
            <a:r>
              <a:rPr lang="en-US" altLang="ko-KR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관리자</a:t>
            </a:r>
            <a:endParaRPr lang="ko-KR" altLang="en-US" sz="14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1934457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611100" y="3746734"/>
            <a:ext cx="1440987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홈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21488" y="3140003"/>
            <a:ext cx="2469504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메인 페이지 화면 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더 보기 클릭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735309" y="3896517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6922630" y="3756565"/>
            <a:ext cx="1440987" cy="289735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3. 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검색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21488" y="4465575"/>
            <a:ext cx="2469504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메인 페이지 우측 상단 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클릭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>
            <a:stCxn id="20" idx="3"/>
          </p:cNvCxnSpPr>
          <p:nvPr/>
        </p:nvCxnSpPr>
        <p:spPr>
          <a:xfrm>
            <a:off x="3290992" y="4615358"/>
            <a:ext cx="444317" cy="0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3290991" y="3320017"/>
            <a:ext cx="444318" cy="4772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735309" y="3320017"/>
            <a:ext cx="0" cy="1295341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033996" y="3906348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8358369" y="3916179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9234160" y="3746734"/>
            <a:ext cx="1965719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3. 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검색 결과 페이지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10248900" y="4046300"/>
            <a:ext cx="9525" cy="569058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9537931" y="4630895"/>
            <a:ext cx="1440987" cy="289735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찜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55567" y="4630895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EAT</a:t>
            </a:r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</a:t>
            </a:r>
            <a:r>
              <a:rPr lang="ko-KR" altLang="en-US" sz="14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찜하기는</a:t>
            </a:r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4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일반회원만</a:t>
            </a:r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가능한다</a:t>
            </a:r>
            <a:r>
              <a:rPr lang="en-US" altLang="ko-KR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  <a:endParaRPr lang="ko-KR" altLang="en-US" sz="14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677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36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PROCESS</a:t>
              </a:r>
              <a:endParaRPr lang="ko-KR" altLang="en-US" sz="16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9222"/>
              </p:ext>
            </p:extLst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PS-088, PS-056</a:t>
                      </a:r>
                      <a:r>
                        <a:rPr lang="en-US" altLang="ko-KR" sz="1200" kern="1200" spc="-9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~ 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058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</a:t>
                      </a:r>
                      <a:r>
                        <a:rPr lang="ko-KR" altLang="en-US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EAT</a:t>
                      </a: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딜 검색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최우석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24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ACTOR : </a:t>
              </a:r>
              <a:endParaRPr lang="ko-KR" altLang="en-US" sz="11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일반회원</a:t>
            </a:r>
            <a:r>
              <a:rPr lang="en-US" altLang="ko-KR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업체회원</a:t>
            </a:r>
            <a:r>
              <a:rPr lang="en-US" altLang="ko-KR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관리자</a:t>
            </a:r>
            <a:endParaRPr lang="ko-KR" altLang="en-US" sz="14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1934457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611100" y="3746734"/>
            <a:ext cx="1440987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홈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21488" y="3140003"/>
            <a:ext cx="2469504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메인 페이지 화면 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더 보기 클릭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735309" y="3896517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6922630" y="3756565"/>
            <a:ext cx="1440987" cy="289735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해당 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구매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21488" y="4465575"/>
            <a:ext cx="2469504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메인 페이지 우측 상단 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클릭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>
            <a:stCxn id="20" idx="3"/>
          </p:cNvCxnSpPr>
          <p:nvPr/>
        </p:nvCxnSpPr>
        <p:spPr>
          <a:xfrm>
            <a:off x="3290992" y="4615358"/>
            <a:ext cx="444317" cy="0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3290991" y="3320017"/>
            <a:ext cx="444318" cy="4772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735309" y="3320017"/>
            <a:ext cx="0" cy="1295341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033996" y="3906348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9234160" y="3756565"/>
            <a:ext cx="2010251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메로니지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사용 여부 결정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10303228" y="4043398"/>
            <a:ext cx="1" cy="715228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9234160" y="4767928"/>
            <a:ext cx="2234831" cy="249351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5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카카오 페이 </a:t>
            </a:r>
            <a:r>
              <a:rPr lang="en-US" altLang="ko-KR" sz="12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api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로 결제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0303227" y="5034508"/>
            <a:ext cx="1" cy="715228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9234161" y="5759038"/>
            <a:ext cx="2234831" cy="249351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6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구매금액의 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2% </a:t>
            </a:r>
            <a:r>
              <a:rPr lang="ko-KR" altLang="en-US" sz="12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메로니지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적립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8363617" y="3896517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05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36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PROCESS</a:t>
              </a:r>
              <a:endParaRPr lang="ko-KR" altLang="en-US" sz="16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116516"/>
              </p:ext>
            </p:extLst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PS-091 ~ 094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</a:t>
                      </a:r>
                      <a:r>
                        <a:rPr lang="ko-KR" altLang="en-US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EAT</a:t>
                      </a: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딜 보기 및 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EAT</a:t>
                      </a:r>
                      <a:r>
                        <a:rPr lang="en-US" altLang="ko-KR" sz="1200" kern="1200" spc="-9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spc="-9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관련 신청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최우석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24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ACTOR : </a:t>
              </a:r>
              <a:endParaRPr lang="ko-KR" altLang="en-US" sz="11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업체회원</a:t>
            </a:r>
            <a:endParaRPr lang="ko-KR" altLang="en-US" sz="14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1934457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873842" y="3079076"/>
            <a:ext cx="1440987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내 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보기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514999" y="3079076"/>
            <a:ext cx="1471630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관리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999472" y="3219028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8185372" y="3088907"/>
            <a:ext cx="1440987" cy="289735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3.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매출 확인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7296738" y="3238690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4243697" y="3368284"/>
            <a:ext cx="7117" cy="721923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4243697" y="4090968"/>
            <a:ext cx="1600200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8185371" y="3945339"/>
            <a:ext cx="1440987" cy="289735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3.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등록 요청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223973" y="4753310"/>
            <a:ext cx="1440987" cy="289735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3.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수정 요청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8250733" y="5461671"/>
            <a:ext cx="1440987" cy="289735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3.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삭제 요청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172826" y="3088907"/>
            <a:ext cx="1471630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12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마이페이지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2657299" y="3228859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5851016" y="3927328"/>
            <a:ext cx="1440987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관련 신청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7284190" y="4077111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6623773" y="4217463"/>
            <a:ext cx="0" cy="1389076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6623773" y="4940147"/>
            <a:ext cx="1600200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6623773" y="4883855"/>
            <a:ext cx="0" cy="722684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6623773" y="5606539"/>
            <a:ext cx="1600200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12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36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PROCESS</a:t>
              </a:r>
              <a:endParaRPr lang="ko-KR" altLang="en-US" sz="16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128555"/>
              </p:ext>
            </p:extLst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PS-095 ~ 096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</a:t>
                      </a:r>
                      <a:r>
                        <a:rPr lang="ko-KR" altLang="en-US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EAT</a:t>
                      </a: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딜 신청 승인 및 반려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최우석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24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ACTOR : </a:t>
              </a:r>
              <a:endParaRPr lang="ko-KR" altLang="en-US" sz="11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관리자</a:t>
            </a:r>
            <a:endParaRPr lang="ko-KR" altLang="en-US" sz="14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1934457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514999" y="3079076"/>
            <a:ext cx="1471630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관리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191527" y="3106918"/>
            <a:ext cx="1440987" cy="289735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4. 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승인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230129" y="3914889"/>
            <a:ext cx="1440987" cy="289735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4.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반려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172826" y="3088907"/>
            <a:ext cx="1471630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관리자 페이지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2657299" y="3228859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5857172" y="3088907"/>
            <a:ext cx="1440987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3. 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신청 현황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7290346" y="3238690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986629" y="3228859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6629929" y="4051838"/>
            <a:ext cx="1600200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6629929" y="3396654"/>
            <a:ext cx="0" cy="655184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6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36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PROCESS</a:t>
              </a:r>
              <a:endParaRPr lang="ko-KR" altLang="en-US" sz="16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783665"/>
              </p:ext>
            </p:extLst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PS-097 ~ 099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</a:t>
                      </a:r>
                      <a:r>
                        <a:rPr lang="ko-KR" altLang="en-US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EAT</a:t>
                      </a: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딜</a:t>
                      </a:r>
                      <a:r>
                        <a:rPr lang="ko-KR" altLang="en-US" sz="1200" kern="1200" spc="-9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출력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최우석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24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ACTOR : </a:t>
              </a:r>
              <a:endParaRPr lang="ko-KR" altLang="en-US" sz="11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일반회원</a:t>
            </a:r>
            <a:r>
              <a:rPr lang="en-US" altLang="ko-KR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업체회원</a:t>
            </a:r>
            <a:r>
              <a:rPr lang="en-US" altLang="ko-KR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관리자</a:t>
            </a:r>
            <a:endParaRPr lang="ko-KR" altLang="en-US" sz="14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1934457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035420" y="3302234"/>
            <a:ext cx="1440987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3. 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홈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45808" y="2695503"/>
            <a:ext cx="2469504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메인 페이지 화면 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더 보기 클릭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6159629" y="3452017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245808" y="4021075"/>
            <a:ext cx="2469504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메인 페이지 우측 상단 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클릭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7" name="직선 연결선 26"/>
          <p:cNvCxnSpPr>
            <a:stCxn id="26" idx="3"/>
          </p:cNvCxnSpPr>
          <p:nvPr/>
        </p:nvCxnSpPr>
        <p:spPr>
          <a:xfrm>
            <a:off x="5715312" y="4170858"/>
            <a:ext cx="444317" cy="0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5715311" y="2875517"/>
            <a:ext cx="444318" cy="4772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159629" y="2875517"/>
            <a:ext cx="0" cy="1295341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8476407" y="3452017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801491" y="4139159"/>
            <a:ext cx="444317" cy="0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2801490" y="2843818"/>
            <a:ext cx="444318" cy="4772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801490" y="2854889"/>
            <a:ext cx="0" cy="1295341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2056240" y="3425543"/>
            <a:ext cx="745250" cy="6903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615253" y="3289989"/>
            <a:ext cx="1440987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메인 페이지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9352197" y="3302234"/>
            <a:ext cx="2001603" cy="287321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선택한 지역의 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출력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7755913" y="3589555"/>
            <a:ext cx="0" cy="932100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7755913" y="4521655"/>
            <a:ext cx="1596284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9366487" y="4371872"/>
            <a:ext cx="1987313" cy="314428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판매되고 있는 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출력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1293859" y="3589555"/>
            <a:ext cx="0" cy="1617900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1293859" y="5207455"/>
            <a:ext cx="1596284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2890143" y="5095715"/>
            <a:ext cx="2001603" cy="287321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주변 순위 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출력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6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*</a:t>
              </a:r>
              <a:endParaRPr kumimoji="0" lang="ko-KR" altLang="en-US" sz="36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60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PROCESS</a:t>
              </a:r>
              <a:endParaRPr kumimoji="0" lang="ko-KR" altLang="en-US" sz="1600" b="0" i="0" u="none" strike="noStrike" kern="1200" cap="none" spc="60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 프로세스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PS-005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로그</a:t>
                      </a: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아웃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이은혜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*</a:t>
              </a:r>
              <a:endParaRPr kumimoji="0" lang="ko-KR" altLang="en-US" sz="24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60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ACTOR : </a:t>
              </a:r>
              <a:endParaRPr kumimoji="0" lang="ko-KR" altLang="en-US" sz="1100" b="0" i="0" u="none" strike="noStrike" kern="1200" cap="none" spc="60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일반회원</a:t>
            </a:r>
            <a:r>
              <a:rPr kumimoji="0" lang="en-US" altLang="ko-KR" sz="14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-90" normalizeH="0" baseline="0" noProof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업체회원</a:t>
            </a:r>
            <a:r>
              <a:rPr kumimoji="0" lang="en-US" altLang="ko-KR" sz="14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관리자</a:t>
            </a:r>
            <a:endParaRPr kumimoji="0" lang="ko-KR" altLang="en-US" sz="14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1934457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1212112" y="3885115"/>
            <a:ext cx="3561320" cy="0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002561" y="3745135"/>
            <a:ext cx="1421662" cy="27996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1.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로그아웃 버튼 클릭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773432" y="3745135"/>
            <a:ext cx="2010251" cy="27996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2.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로그아웃 확인 경고 창 출력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487938" y="3745134"/>
            <a:ext cx="1652578" cy="279961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3. </a:t>
            </a:r>
            <a:r>
              <a:rPr kumimoji="0" lang="ko-KR" altLang="en-US" sz="11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로그인 화면 출력</a:t>
            </a:r>
            <a:endParaRPr kumimoji="0" lang="ko-KR" altLang="en-US" sz="11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cxnSp>
        <p:nvCxnSpPr>
          <p:cNvPr id="33" name="직선 화살표 연결선 32"/>
          <p:cNvCxnSpPr>
            <a:endCxn id="19" idx="1"/>
          </p:cNvCxnSpPr>
          <p:nvPr/>
        </p:nvCxnSpPr>
        <p:spPr>
          <a:xfrm>
            <a:off x="6783683" y="3885115"/>
            <a:ext cx="2704255" cy="0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78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36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PROCESS</a:t>
              </a:r>
              <a:endParaRPr lang="ko-KR" altLang="en-US" sz="16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016995"/>
              </p:ext>
            </p:extLst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PS-100 ~ 103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</a:t>
                      </a:r>
                      <a:r>
                        <a:rPr lang="ko-KR" altLang="en-US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EAT</a:t>
                      </a: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딜</a:t>
                      </a:r>
                      <a:r>
                        <a:rPr lang="ko-KR" altLang="en-US" sz="1200" kern="1200" spc="-9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Q&amp;A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최우석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24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ACTOR : </a:t>
              </a:r>
              <a:endParaRPr lang="ko-KR" altLang="en-US" sz="11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일반회원</a:t>
            </a:r>
            <a:r>
              <a:rPr lang="en-US" altLang="ko-KR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업체회원</a:t>
            </a:r>
            <a:r>
              <a:rPr lang="en-US" altLang="ko-KR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관리자</a:t>
            </a:r>
            <a:endParaRPr lang="ko-KR" altLang="en-US" sz="14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1934457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066920" y="3111734"/>
            <a:ext cx="1440987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홈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277308" y="2505003"/>
            <a:ext cx="2469504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메인 페이지 화면 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더 보기 클릭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4191129" y="3261517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277308" y="3830575"/>
            <a:ext cx="2469504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메인 페이지 우측 상단 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클릭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7" name="직선 연결선 26"/>
          <p:cNvCxnSpPr>
            <a:stCxn id="26" idx="3"/>
          </p:cNvCxnSpPr>
          <p:nvPr/>
        </p:nvCxnSpPr>
        <p:spPr>
          <a:xfrm>
            <a:off x="3746812" y="3980358"/>
            <a:ext cx="444317" cy="0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746811" y="2685017"/>
            <a:ext cx="444318" cy="4772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191129" y="2685017"/>
            <a:ext cx="0" cy="1295341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6507907" y="3261517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7383697" y="3111734"/>
            <a:ext cx="2001603" cy="287321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3. 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Q&amp;A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확인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5787413" y="3399055"/>
            <a:ext cx="0" cy="2357046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5787413" y="4081982"/>
            <a:ext cx="1596284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7397987" y="3932199"/>
            <a:ext cx="1987313" cy="314428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3. EAT</a:t>
            </a:r>
            <a:r>
              <a:rPr lang="ko-KR" altLang="en-US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</a:t>
            </a:r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Q&amp;A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작성</a:t>
            </a:r>
            <a:endParaRPr lang="en-US" altLang="ko-KR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773123" y="4929554"/>
            <a:ext cx="1596284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7383697" y="4779771"/>
            <a:ext cx="1987313" cy="314428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3. EAT</a:t>
            </a:r>
            <a:r>
              <a:rPr lang="ko-KR" altLang="en-US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</a:t>
            </a:r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Q&amp;A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수정</a:t>
            </a:r>
            <a:endParaRPr lang="en-US" altLang="ko-KR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5773123" y="5756101"/>
            <a:ext cx="1596284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7369407" y="5606318"/>
            <a:ext cx="1987313" cy="314428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3. EAT</a:t>
            </a:r>
            <a:r>
              <a:rPr lang="ko-KR" altLang="en-US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</a:t>
            </a:r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Q&amp;A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삭제</a:t>
            </a:r>
            <a:endParaRPr lang="en-US" altLang="ko-KR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11826" y="2403758"/>
            <a:ext cx="4865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업체회원은</a:t>
            </a:r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확인</a:t>
            </a:r>
            <a:r>
              <a:rPr lang="en-US" altLang="ko-KR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및 작성</a:t>
            </a:r>
            <a:r>
              <a:rPr lang="en-US" altLang="ko-KR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관리자는 확인</a:t>
            </a:r>
            <a:r>
              <a:rPr lang="en-US" altLang="ko-KR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수정</a:t>
            </a:r>
            <a:r>
              <a:rPr lang="en-US" altLang="ko-KR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삭제만 가능하다</a:t>
            </a:r>
            <a:r>
              <a:rPr lang="en-US" altLang="ko-KR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  <a:endParaRPr lang="ko-KR" altLang="en-US" sz="14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411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36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PROCESS</a:t>
              </a:r>
              <a:endParaRPr lang="ko-KR" altLang="en-US" sz="16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160390"/>
              </p:ext>
            </p:extLst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PS-104 ~ 106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</a:t>
                      </a:r>
                      <a:r>
                        <a:rPr lang="ko-KR" altLang="en-US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EAT</a:t>
                      </a: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딜</a:t>
                      </a:r>
                      <a:r>
                        <a:rPr lang="ko-KR" altLang="en-US" sz="1200" kern="1200" spc="-9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Q&amp;A </a:t>
                      </a:r>
                      <a:r>
                        <a:rPr lang="ko-KR" altLang="en-US" sz="1200" kern="1200" spc="-9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관리</a:t>
                      </a:r>
                      <a:r>
                        <a:rPr lang="en-US" altLang="ko-KR" sz="1200" kern="1200" spc="-9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200" kern="1200" spc="-9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관리자</a:t>
                      </a:r>
                      <a:r>
                        <a:rPr lang="en-US" altLang="ko-KR" sz="1200" kern="1200" spc="-9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) - </a:t>
                      </a:r>
                      <a:r>
                        <a:rPr lang="ko-KR" altLang="en-US" sz="1200" kern="1200" spc="-9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관리자페이지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최우석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24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ACTOR : </a:t>
              </a:r>
              <a:endParaRPr lang="ko-KR" altLang="en-US" sz="11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관리자</a:t>
            </a:r>
            <a:endParaRPr lang="ko-KR" altLang="en-US" sz="14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1934457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999" y="3079076"/>
            <a:ext cx="1471630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Q&amp;A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관리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8191527" y="3106918"/>
            <a:ext cx="1440987" cy="289735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4. 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답변 작성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44643" y="3914889"/>
            <a:ext cx="1440987" cy="289735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4. EAT</a:t>
            </a:r>
            <a:r>
              <a:rPr lang="ko-KR" altLang="en-US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답변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삭제</a:t>
            </a:r>
            <a:endParaRPr lang="en-US" altLang="ko-KR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172826" y="3088907"/>
            <a:ext cx="1471630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관리자 페이지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2657299" y="3228859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5857172" y="3088907"/>
            <a:ext cx="1440987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3. 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Q&amp;A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확인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7290346" y="3238690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4986629" y="3228859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6629929" y="4051838"/>
            <a:ext cx="1600200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6629929" y="3396654"/>
            <a:ext cx="0" cy="655184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0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36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PROCESS</a:t>
              </a:r>
              <a:endParaRPr lang="ko-KR" altLang="en-US" sz="16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173599"/>
              </p:ext>
            </p:extLst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PS-107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</a:t>
                      </a:r>
                      <a:r>
                        <a:rPr lang="ko-KR" altLang="en-US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EAT</a:t>
                      </a: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딜</a:t>
                      </a:r>
                      <a:r>
                        <a:rPr lang="ko-KR" altLang="en-US" sz="1200" kern="1200" spc="-9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Q&amp;A </a:t>
                      </a:r>
                      <a:r>
                        <a:rPr lang="ko-KR" altLang="en-US" sz="1200" kern="1200" spc="-9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관리</a:t>
                      </a:r>
                      <a:r>
                        <a:rPr lang="en-US" altLang="ko-KR" sz="1200" kern="1200" spc="-9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- EAT</a:t>
                      </a:r>
                      <a:r>
                        <a:rPr lang="ko-KR" altLang="en-US" sz="1200" kern="1200" spc="-9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딜 홈</a:t>
                      </a:r>
                      <a:r>
                        <a:rPr lang="en-US" altLang="ko-KR" sz="1200" kern="1200" spc="-9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최우석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24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ACTOR : </a:t>
              </a:r>
              <a:endParaRPr lang="ko-KR" altLang="en-US" sz="11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관리자</a:t>
            </a:r>
            <a:r>
              <a:rPr lang="en-US" altLang="ko-KR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업체회원</a:t>
            </a:r>
            <a:endParaRPr lang="ko-KR" altLang="en-US" sz="14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1934457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149615" y="3833820"/>
            <a:ext cx="1440987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홈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360003" y="3227089"/>
            <a:ext cx="2469504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메인 페이지 화면 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더 보기 클릭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273824" y="3983603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8461145" y="3843651"/>
            <a:ext cx="1974627" cy="289735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3. 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Q&amp;A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답변 작성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360003" y="4552661"/>
            <a:ext cx="2469504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메인 페이지 우측 상단 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클릭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>
            <a:stCxn id="20" idx="3"/>
          </p:cNvCxnSpPr>
          <p:nvPr/>
        </p:nvCxnSpPr>
        <p:spPr>
          <a:xfrm>
            <a:off x="4829507" y="4702444"/>
            <a:ext cx="444317" cy="0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4829506" y="3407103"/>
            <a:ext cx="444318" cy="4772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273824" y="3407103"/>
            <a:ext cx="0" cy="1295341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7572511" y="3993434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58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36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PROCESS</a:t>
              </a:r>
              <a:endParaRPr lang="ko-KR" altLang="en-US" sz="16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780814"/>
              </p:ext>
            </p:extLst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PS-108 ~ 109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</a:t>
                      </a:r>
                      <a:r>
                        <a:rPr lang="ko-KR" altLang="en-US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EAT</a:t>
                      </a: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딜</a:t>
                      </a:r>
                      <a:r>
                        <a:rPr lang="ko-KR" altLang="en-US" sz="1200" kern="1200" spc="-9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Q&amp;A </a:t>
                      </a:r>
                      <a:r>
                        <a:rPr lang="ko-KR" altLang="en-US" sz="1200" kern="1200" spc="-9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관리</a:t>
                      </a:r>
                      <a:r>
                        <a:rPr lang="en-US" altLang="ko-KR" sz="1200" kern="1200" spc="-9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200" kern="1200" spc="-90" baseline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업체회원</a:t>
                      </a:r>
                      <a:r>
                        <a:rPr lang="en-US" altLang="ko-KR" sz="1200" kern="1200" spc="-9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) – </a:t>
                      </a:r>
                      <a:r>
                        <a:rPr lang="ko-KR" altLang="en-US" sz="1200" kern="1200" spc="-90" baseline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마이페이지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최우석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24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ACTOR : </a:t>
              </a:r>
              <a:endParaRPr lang="ko-KR" altLang="en-US" sz="11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업체회원</a:t>
            </a:r>
            <a:endParaRPr lang="ko-KR" altLang="en-US" sz="14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1934457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398413" y="3609428"/>
            <a:ext cx="1471630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관리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074941" y="3637270"/>
            <a:ext cx="1440987" cy="289735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4. 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Q&amp;A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확인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128057" y="4445241"/>
            <a:ext cx="1741186" cy="308768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4. EAT</a:t>
            </a:r>
            <a:r>
              <a:rPr lang="ko-KR" altLang="en-US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</a:t>
            </a:r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Q&amp;A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답변 작성</a:t>
            </a:r>
            <a:endParaRPr lang="en-US" altLang="ko-KR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056240" y="3619259"/>
            <a:ext cx="1471630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12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마이페이지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3540713" y="3759211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6740586" y="3619259"/>
            <a:ext cx="1440987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3. Q&amp;A 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8173760" y="3769042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5870043" y="3759211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7513343" y="4582190"/>
            <a:ext cx="1600200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7513343" y="3927006"/>
            <a:ext cx="0" cy="655184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06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36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PROCESS</a:t>
              </a:r>
              <a:endParaRPr lang="ko-KR" altLang="en-US" sz="16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519206"/>
              </p:ext>
            </p:extLst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PS-110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</a:t>
                      </a:r>
                      <a:r>
                        <a:rPr lang="ko-KR" altLang="en-US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예약</a:t>
                      </a:r>
                      <a:r>
                        <a:rPr lang="ko-KR" altLang="en-US" sz="1200" kern="1200" spc="-9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진행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최우석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24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ACTOR : </a:t>
              </a:r>
              <a:endParaRPr lang="ko-KR" altLang="en-US" sz="11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일반회원</a:t>
            </a:r>
            <a:endParaRPr lang="en-US" altLang="ko-KR" sz="14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ko-KR" altLang="en-US" sz="14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1934457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706256" y="3288449"/>
            <a:ext cx="2469504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메인 화면에서 맛집 클릭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698600" y="3588789"/>
            <a:ext cx="2010251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맛집 홈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706256" y="3888355"/>
            <a:ext cx="2469504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맛집 검색 리스트에서 맛집 클릭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822809" y="3438232"/>
            <a:ext cx="0" cy="599906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3" idx="3"/>
          </p:cNvCxnSpPr>
          <p:nvPr/>
        </p:nvCxnSpPr>
        <p:spPr>
          <a:xfrm>
            <a:off x="4175760" y="3438232"/>
            <a:ext cx="647049" cy="0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175760" y="4038138"/>
            <a:ext cx="647049" cy="0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4822809" y="3738185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7708851" y="3738185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8602930" y="3594487"/>
            <a:ext cx="2010251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예약 진행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905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36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PROCESS</a:t>
              </a:r>
              <a:endParaRPr lang="ko-KR" altLang="en-US" sz="16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272136"/>
              </p:ext>
            </p:extLst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PS-111 ~ 112,115,119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</a:t>
                      </a:r>
                      <a:r>
                        <a:rPr lang="ko-KR" altLang="en-US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업체 정보 설정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( </a:t>
                      </a: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관리자 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) 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최우석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24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ACTOR : </a:t>
              </a:r>
              <a:endParaRPr lang="ko-KR" altLang="en-US" sz="11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관리자</a:t>
            </a:r>
            <a:endParaRPr lang="ko-KR" altLang="en-US" sz="14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1934457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183834" y="2402124"/>
            <a:ext cx="1471630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3. </a:t>
            </a:r>
            <a:r>
              <a:rPr lang="ko-KR" altLang="en-US" sz="12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전체회원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조회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079792" y="3717674"/>
            <a:ext cx="1774779" cy="281554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5.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해당 </a:t>
            </a:r>
            <a:r>
              <a:rPr lang="ko-KR" altLang="en-US" sz="12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업체회원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라인 클릭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747939" y="3699662"/>
            <a:ext cx="2187068" cy="25521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6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12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업체회원의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예약 관련 정보 설정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09862" y="2414093"/>
            <a:ext cx="1200900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관리자 페이지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4293535" y="2554045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7480565" y="2414093"/>
            <a:ext cx="1004187" cy="267263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업체회원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6622865" y="2554045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8784197" y="4421825"/>
            <a:ext cx="2172425" cy="286593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7.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12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업체회원의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예약 관련 정보 수정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4854571" y="3839614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3" idx="2"/>
          </p:cNvCxnSpPr>
          <p:nvPr/>
        </p:nvCxnSpPr>
        <p:spPr>
          <a:xfrm flipH="1">
            <a:off x="3960286" y="3999228"/>
            <a:ext cx="6896" cy="1389111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6853071" y="4562343"/>
            <a:ext cx="1937105" cy="12212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5730362" y="5267639"/>
            <a:ext cx="2172425" cy="24140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6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예약 현황 관리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3948688" y="5388339"/>
            <a:ext cx="1770075" cy="838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endCxn id="43" idx="0"/>
          </p:cNvCxnSpPr>
          <p:nvPr/>
        </p:nvCxnSpPr>
        <p:spPr>
          <a:xfrm>
            <a:off x="3967182" y="3082049"/>
            <a:ext cx="0" cy="635625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967182" y="3082049"/>
            <a:ext cx="4049839" cy="0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V="1">
            <a:off x="8017021" y="2681358"/>
            <a:ext cx="907" cy="400691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7914385" y="3808934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8784197" y="3665637"/>
            <a:ext cx="2172425" cy="286593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7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12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업체회원의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예약 관련 정보 확인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64" name="직선 연결선 63"/>
          <p:cNvCxnSpPr>
            <a:stCxn id="44" idx="2"/>
          </p:cNvCxnSpPr>
          <p:nvPr/>
        </p:nvCxnSpPr>
        <p:spPr>
          <a:xfrm>
            <a:off x="6841473" y="3954872"/>
            <a:ext cx="0" cy="619683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8790176" y="5969197"/>
            <a:ext cx="2172425" cy="286593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7.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 예약 강제 취소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6847452" y="6057445"/>
            <a:ext cx="1937105" cy="12212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6847452" y="5502244"/>
            <a:ext cx="0" cy="567412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8778578" y="5218528"/>
            <a:ext cx="2172425" cy="286593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7.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 예약 정보 확인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7902787" y="5377083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2835863" y="2414093"/>
            <a:ext cx="1471630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회원관리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71" name="직선 화살표 연결선 70"/>
          <p:cNvCxnSpPr>
            <a:stCxn id="45" idx="3"/>
          </p:cNvCxnSpPr>
          <p:nvPr/>
        </p:nvCxnSpPr>
        <p:spPr>
          <a:xfrm>
            <a:off x="2010762" y="2563876"/>
            <a:ext cx="844293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4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36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PROCESS</a:t>
              </a:r>
              <a:endParaRPr lang="ko-KR" altLang="en-US" sz="16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65540"/>
              </p:ext>
            </p:extLst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PS-113 ~ 114,116 ~ 118,120 ~ 122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</a:t>
                      </a:r>
                      <a:r>
                        <a:rPr lang="ko-KR" altLang="en-US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업체 정보 설정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( </a:t>
                      </a:r>
                      <a:r>
                        <a:rPr lang="ko-KR" altLang="en-US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업체회원</a:t>
                      </a: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)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최우석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24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ACTOR : </a:t>
              </a:r>
              <a:endParaRPr lang="ko-KR" altLang="en-US" sz="11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업체회원</a:t>
            </a:r>
            <a:endParaRPr lang="ko-KR" altLang="en-US" sz="14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1934457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888771" y="2350406"/>
            <a:ext cx="1471630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업체정보 확인 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236192" y="3083213"/>
            <a:ext cx="1774779" cy="281554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3..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예약 관련 정보 수정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546598" y="2360237"/>
            <a:ext cx="1471630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12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마이페이지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3031071" y="2500189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6216430" y="2360237"/>
            <a:ext cx="1794541" cy="285588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3. </a:t>
            </a:r>
            <a:r>
              <a:rPr lang="ko-KR" altLang="en-US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예약 관련 정보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확인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5360401" y="2500189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24586" y="3215021"/>
            <a:ext cx="1591844" cy="8969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>
            <a:stCxn id="16" idx="2"/>
          </p:cNvCxnSpPr>
          <p:nvPr/>
        </p:nvCxnSpPr>
        <p:spPr>
          <a:xfrm>
            <a:off x="4624586" y="2649972"/>
            <a:ext cx="0" cy="574018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2282413" y="3789039"/>
            <a:ext cx="1591844" cy="8969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284838" y="2663484"/>
            <a:ext cx="6278" cy="1134524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3904438" y="3648225"/>
            <a:ext cx="1471630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예약 관리 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233768" y="3662203"/>
            <a:ext cx="1794541" cy="285588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예약 정보 확인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377739" y="3802155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8028309" y="3798008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7312256" y="4356152"/>
            <a:ext cx="1591844" cy="8969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312256" y="3947791"/>
            <a:ext cx="0" cy="2090153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8925579" y="3662203"/>
            <a:ext cx="1794541" cy="285588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예약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신청 승인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925579" y="4222327"/>
            <a:ext cx="1794541" cy="285588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4. </a:t>
            </a:r>
            <a:r>
              <a:rPr lang="ko-KR" altLang="en-US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예약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신청 반려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7312256" y="4920007"/>
            <a:ext cx="1591844" cy="8969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8925579" y="4786182"/>
            <a:ext cx="1794541" cy="285588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예약 취소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V="1">
            <a:off x="7312256" y="5504574"/>
            <a:ext cx="1591844" cy="8969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8912879" y="5370749"/>
            <a:ext cx="1794541" cy="285588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4. </a:t>
            </a:r>
            <a:r>
              <a:rPr lang="ko-KR" altLang="en-US" sz="12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노쇼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여부 체크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7312256" y="5999984"/>
            <a:ext cx="1591844" cy="8969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8912879" y="5866159"/>
            <a:ext cx="1794541" cy="285588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기간별 예약 수 차트 출력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867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36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PROCESS</a:t>
              </a:r>
              <a:endParaRPr lang="ko-KR" altLang="en-US" sz="16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4118"/>
              </p:ext>
            </p:extLst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PS-123 ~ 130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</a:t>
                      </a:r>
                      <a:r>
                        <a:rPr lang="ko-KR" altLang="en-US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일반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,</a:t>
                      </a:r>
                      <a:r>
                        <a:rPr lang="ko-KR" altLang="en-US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업체회원</a:t>
                      </a: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조회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최우석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24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ACTOR : </a:t>
              </a:r>
              <a:endParaRPr lang="ko-KR" altLang="en-US" sz="11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관리자</a:t>
            </a:r>
            <a:endParaRPr lang="ko-KR" altLang="en-US" sz="14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2011370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5356901" y="2426801"/>
            <a:ext cx="1471630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3. </a:t>
            </a:r>
            <a:r>
              <a:rPr lang="ko-KR" altLang="en-US" sz="12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전체회원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조회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982929" y="2438770"/>
            <a:ext cx="1200900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관리자 페이지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4466602" y="2578722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65"/>
          <p:cNvSpPr/>
          <p:nvPr/>
        </p:nvSpPr>
        <p:spPr>
          <a:xfrm>
            <a:off x="7653632" y="2438770"/>
            <a:ext cx="1457122" cy="287597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업체회원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조회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6795932" y="2578722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/>
          <p:nvPr/>
        </p:nvSpPr>
        <p:spPr>
          <a:xfrm>
            <a:off x="3008930" y="2438770"/>
            <a:ext cx="1471630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회원관리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86" name="직선 화살표 연결선 85"/>
          <p:cNvCxnSpPr>
            <a:stCxn id="64" idx="3"/>
            <a:endCxn id="85" idx="1"/>
          </p:cNvCxnSpPr>
          <p:nvPr/>
        </p:nvCxnSpPr>
        <p:spPr>
          <a:xfrm>
            <a:off x="2183829" y="2588553"/>
            <a:ext cx="82510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6196099" y="4432300"/>
            <a:ext cx="1495256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V="1">
            <a:off x="6196099" y="2738336"/>
            <a:ext cx="0" cy="1693964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97"/>
          <p:cNvSpPr/>
          <p:nvPr/>
        </p:nvSpPr>
        <p:spPr>
          <a:xfrm>
            <a:off x="7691355" y="4298668"/>
            <a:ext cx="1439031" cy="311432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일반회원 조회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9130386" y="4432300"/>
            <a:ext cx="808869" cy="10166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8443999" y="4946021"/>
            <a:ext cx="1495256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V="1">
            <a:off x="8443999" y="4610100"/>
            <a:ext cx="0" cy="827032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8443999" y="5437132"/>
            <a:ext cx="1495256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104"/>
          <p:cNvSpPr/>
          <p:nvPr/>
        </p:nvSpPr>
        <p:spPr>
          <a:xfrm>
            <a:off x="9945215" y="4293584"/>
            <a:ext cx="1457122" cy="287597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5.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일반회원 </a:t>
            </a:r>
            <a:r>
              <a:rPr lang="ko-KR" altLang="en-US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정보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조회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9945215" y="4784695"/>
            <a:ext cx="1457122" cy="287597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5.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일반회원</a:t>
            </a:r>
            <a:r>
              <a:rPr lang="ko-KR" altLang="en-US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정보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수정</a:t>
            </a:r>
            <a:endParaRPr lang="en-US" altLang="ko-KR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9945215" y="5293333"/>
            <a:ext cx="1457122" cy="287597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5. </a:t>
            </a:r>
            <a:r>
              <a:rPr lang="ko-KR" altLang="en-US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일반회원 정보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삭제</a:t>
            </a:r>
            <a:endParaRPr lang="en-US" altLang="ko-KR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13" name="직선 화살표 연결선 112"/>
          <p:cNvCxnSpPr/>
          <p:nvPr/>
        </p:nvCxnSpPr>
        <p:spPr>
          <a:xfrm>
            <a:off x="9110754" y="2557358"/>
            <a:ext cx="808869" cy="10166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8424367" y="3071079"/>
            <a:ext cx="1495256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V="1">
            <a:off x="8424367" y="2735158"/>
            <a:ext cx="0" cy="827032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>
            <a:off x="8424367" y="3562190"/>
            <a:ext cx="1495256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모서리가 둥근 직사각형 116"/>
          <p:cNvSpPr/>
          <p:nvPr/>
        </p:nvSpPr>
        <p:spPr>
          <a:xfrm>
            <a:off x="9925583" y="2418642"/>
            <a:ext cx="1457122" cy="287597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5. </a:t>
            </a:r>
            <a:r>
              <a:rPr lang="ko-KR" altLang="en-US" sz="12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업체회원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 정보 추가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9925583" y="2909753"/>
            <a:ext cx="1457122" cy="287597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5. </a:t>
            </a:r>
            <a:r>
              <a:rPr lang="ko-KR" altLang="en-US" sz="12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업체회원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정보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수정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9925583" y="3418391"/>
            <a:ext cx="1457122" cy="287597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5. </a:t>
            </a:r>
            <a:r>
              <a:rPr lang="ko-KR" altLang="en-US" sz="12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업체회원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정보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삭제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297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36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PROCESS</a:t>
              </a:r>
              <a:endParaRPr lang="ko-KR" altLang="en-US" sz="16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48474"/>
              </p:ext>
            </p:extLst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PS-131 ~ 132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</a:t>
                      </a:r>
                      <a:r>
                        <a:rPr lang="ko-KR" altLang="en-US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업체회원</a:t>
                      </a: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spc="-9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가입 승인 및 반려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최우석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24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ACTOR : </a:t>
              </a:r>
              <a:endParaRPr lang="ko-KR" altLang="en-US" sz="11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관리자</a:t>
            </a:r>
            <a:endParaRPr lang="ko-KR" altLang="en-US" sz="14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2011370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6081963" y="3703151"/>
            <a:ext cx="1471630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가입 신청 현황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707991" y="3715120"/>
            <a:ext cx="1200900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관리자 페이지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5191664" y="3855072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65"/>
          <p:cNvSpPr/>
          <p:nvPr/>
        </p:nvSpPr>
        <p:spPr>
          <a:xfrm>
            <a:off x="8378693" y="3715120"/>
            <a:ext cx="2110599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.. </a:t>
            </a:r>
            <a:r>
              <a:rPr lang="ko-KR" altLang="en-US" sz="12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업체회원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가입 승인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7520994" y="3855072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/>
          <p:nvPr/>
        </p:nvSpPr>
        <p:spPr>
          <a:xfrm>
            <a:off x="3733992" y="3715120"/>
            <a:ext cx="1471630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회원관리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86" name="직선 화살표 연결선 85"/>
          <p:cNvCxnSpPr>
            <a:stCxn id="64" idx="3"/>
            <a:endCxn id="85" idx="1"/>
          </p:cNvCxnSpPr>
          <p:nvPr/>
        </p:nvCxnSpPr>
        <p:spPr>
          <a:xfrm>
            <a:off x="2908891" y="3864903"/>
            <a:ext cx="82510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6872429" y="4002717"/>
            <a:ext cx="0" cy="827032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38" idx="1"/>
          </p:cNvCxnSpPr>
          <p:nvPr/>
        </p:nvCxnSpPr>
        <p:spPr>
          <a:xfrm>
            <a:off x="6872429" y="4829749"/>
            <a:ext cx="1530856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8403285" y="4679966"/>
            <a:ext cx="2110599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업체회원</a:t>
            </a:r>
            <a:r>
              <a:rPr lang="ko-KR" altLang="en-US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가입 반려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18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36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PROCESS</a:t>
              </a:r>
              <a:endParaRPr lang="ko-KR" altLang="en-US" sz="16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725804"/>
              </p:ext>
            </p:extLst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PS-133 ~ 135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</a:t>
                      </a:r>
                      <a:r>
                        <a:rPr lang="ko-KR" altLang="en-US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baseline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블랙리트스트</a:t>
                      </a:r>
                      <a:r>
                        <a:rPr lang="ko-KR" altLang="en-US" sz="1200" kern="1200" spc="-9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관리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최우석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24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ACTOR : </a:t>
              </a:r>
              <a:endParaRPr lang="ko-KR" altLang="en-US" sz="11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관리자</a:t>
            </a:r>
            <a:endParaRPr lang="ko-KR" altLang="en-US" sz="14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2011370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5922282" y="3206923"/>
            <a:ext cx="1471630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블랙리스트 관리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548310" y="3218892"/>
            <a:ext cx="1200900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관리자 페이지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5031983" y="3358844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/>
          <p:nvPr/>
        </p:nvSpPr>
        <p:spPr>
          <a:xfrm>
            <a:off x="3574311" y="3218892"/>
            <a:ext cx="1471630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회원관리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86" name="직선 화살표 연결선 85"/>
          <p:cNvCxnSpPr>
            <a:stCxn id="64" idx="3"/>
            <a:endCxn id="85" idx="1"/>
          </p:cNvCxnSpPr>
          <p:nvPr/>
        </p:nvCxnSpPr>
        <p:spPr>
          <a:xfrm>
            <a:off x="2749210" y="3368675"/>
            <a:ext cx="82510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6534262" y="3509535"/>
            <a:ext cx="0" cy="1787674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6534262" y="4385840"/>
            <a:ext cx="177454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7408420" y="3368675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8308803" y="3195042"/>
            <a:ext cx="1848913" cy="32700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업체회원</a:t>
            </a:r>
            <a:r>
              <a:rPr lang="ko-KR" altLang="en-US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블랙리스트 조회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308803" y="4242315"/>
            <a:ext cx="1848913" cy="32700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업체회원</a:t>
            </a:r>
            <a:r>
              <a:rPr lang="ko-KR" altLang="en-US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블랙리스트 수정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6521149" y="5297209"/>
            <a:ext cx="177454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8295690" y="5153684"/>
            <a:ext cx="1848913" cy="32700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업체회원</a:t>
            </a:r>
            <a:r>
              <a:rPr lang="ko-KR" altLang="en-US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블랙리스트 삭제</a:t>
            </a:r>
            <a:endParaRPr lang="en-US" altLang="ko-KR" sz="1200" spc="-9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885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원호 42"/>
          <p:cNvSpPr/>
          <p:nvPr/>
        </p:nvSpPr>
        <p:spPr>
          <a:xfrm rot="5400000">
            <a:off x="4812022" y="3382044"/>
            <a:ext cx="3304779" cy="1509698"/>
          </a:xfrm>
          <a:prstGeom prst="arc">
            <a:avLst>
              <a:gd name="adj1" fmla="val 10909695"/>
              <a:gd name="adj2" fmla="val 21449371"/>
            </a:avLst>
          </a:prstGeom>
          <a:ln>
            <a:solidFill>
              <a:srgbClr val="366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원호 28"/>
          <p:cNvSpPr/>
          <p:nvPr/>
        </p:nvSpPr>
        <p:spPr>
          <a:xfrm rot="16200000">
            <a:off x="3297355" y="3382043"/>
            <a:ext cx="3304779" cy="1509698"/>
          </a:xfrm>
          <a:prstGeom prst="arc">
            <a:avLst>
              <a:gd name="adj1" fmla="val 10909695"/>
              <a:gd name="adj2" fmla="val 21449371"/>
            </a:avLst>
          </a:prstGeom>
          <a:ln>
            <a:solidFill>
              <a:srgbClr val="366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*</a:t>
              </a:r>
              <a:endParaRPr kumimoji="0" lang="ko-KR" altLang="en-US" sz="36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60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PROCESS</a:t>
              </a:r>
              <a:endParaRPr kumimoji="0" lang="ko-KR" altLang="en-US" sz="1600" b="0" i="0" u="none" strike="noStrike" kern="1200" cap="none" spc="60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PS-008</a:t>
                      </a:r>
                      <a:r>
                        <a:rPr lang="en-US" altLang="ko-KR" sz="1200" kern="1200" spc="-9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~ 17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회원가입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이은혜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*</a:t>
              </a:r>
              <a:endParaRPr kumimoji="0" lang="ko-KR" altLang="en-US" sz="24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60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ACTOR : </a:t>
              </a:r>
              <a:endParaRPr kumimoji="0" lang="ko-KR" altLang="en-US" sz="1100" b="0" i="0" u="none" strike="noStrike" kern="1200" cap="none" spc="60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일반회원</a:t>
            </a:r>
            <a:r>
              <a:rPr kumimoji="0" lang="en-US" altLang="ko-KR" sz="14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-90" normalizeH="0" baseline="0" noProof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업체회원</a:t>
            </a:r>
            <a:endParaRPr kumimoji="0" lang="ko-KR" altLang="en-US" sz="14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1934457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55320" y="2764308"/>
            <a:ext cx="1131013" cy="264004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1</a:t>
            </a:r>
            <a:r>
              <a:rPr kumimoji="0" lang="en-US" altLang="ko-KR" sz="1200" b="0" i="0" u="none" strike="noStrike" kern="1200" cap="none" spc="-9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로그인 화면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533676" y="4630381"/>
            <a:ext cx="2010251" cy="27996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2.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로그아웃 확인 경고 창 출력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cxnSp>
        <p:nvCxnSpPr>
          <p:cNvPr id="33" name="직선 화살표 연결선 32"/>
          <p:cNvCxnSpPr>
            <a:endCxn id="38" idx="1"/>
          </p:cNvCxnSpPr>
          <p:nvPr/>
        </p:nvCxnSpPr>
        <p:spPr>
          <a:xfrm flipV="1">
            <a:off x="7219261" y="3704382"/>
            <a:ext cx="2991381" cy="15537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655320" y="3669892"/>
            <a:ext cx="1131013" cy="27996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2.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회원가입 클릭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617366" y="3452651"/>
            <a:ext cx="976112" cy="292483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3.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일반 회원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617366" y="4863397"/>
            <a:ext cx="976112" cy="292483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3.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업체 회원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887070" y="2240254"/>
            <a:ext cx="1729243" cy="292483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4.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아이디 입력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cxnSp>
        <p:nvCxnSpPr>
          <p:cNvPr id="23" name="직선 화살표 연결선 22"/>
          <p:cNvCxnSpPr>
            <a:stCxn id="3" idx="2"/>
            <a:endCxn id="18" idx="0"/>
          </p:cNvCxnSpPr>
          <p:nvPr/>
        </p:nvCxnSpPr>
        <p:spPr>
          <a:xfrm>
            <a:off x="1220827" y="3028312"/>
            <a:ext cx="0" cy="641580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8" idx="3"/>
            <a:endCxn id="20" idx="1"/>
          </p:cNvCxnSpPr>
          <p:nvPr/>
        </p:nvCxnSpPr>
        <p:spPr>
          <a:xfrm flipV="1">
            <a:off x="1786333" y="3598893"/>
            <a:ext cx="831033" cy="210979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8" idx="3"/>
            <a:endCxn id="21" idx="1"/>
          </p:cNvCxnSpPr>
          <p:nvPr/>
        </p:nvCxnSpPr>
        <p:spPr>
          <a:xfrm>
            <a:off x="1786333" y="3809872"/>
            <a:ext cx="831033" cy="1199767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887070" y="2805276"/>
            <a:ext cx="1729243" cy="292483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4</a:t>
            </a:r>
            <a:r>
              <a:rPr kumimoji="0" lang="en-US" altLang="ko-KR" sz="1200" b="0" i="0" u="none" strike="noStrike" kern="1200" cap="none" spc="-9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비밀번호 입력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887070" y="4500342"/>
            <a:ext cx="1729243" cy="292483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4.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생년월일 입력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887070" y="5065364"/>
            <a:ext cx="1729243" cy="292483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4.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전화번호 입력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887070" y="5630386"/>
            <a:ext cx="1729243" cy="292483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4.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보안 문자 입력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887070" y="3370298"/>
            <a:ext cx="1729243" cy="292483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4.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이름 입력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887070" y="3935320"/>
            <a:ext cx="1729243" cy="292483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4.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닉네임 입력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210642" y="3567054"/>
            <a:ext cx="1222573" cy="274655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5.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가입 완료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39" name="&quot;없음&quot; 기호 38"/>
          <p:cNvSpPr/>
          <p:nvPr/>
        </p:nvSpPr>
        <p:spPr>
          <a:xfrm>
            <a:off x="7018224" y="2252284"/>
            <a:ext cx="286631" cy="288000"/>
          </a:xfrm>
          <a:prstGeom prst="noSmoking">
            <a:avLst>
              <a:gd name="adj" fmla="val 10061"/>
            </a:avLst>
          </a:prstGeom>
          <a:solidFill>
            <a:srgbClr val="FF0000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16921" y="2273888"/>
            <a:ext cx="2388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아이디</a:t>
            </a:r>
            <a:r>
              <a:rPr kumimoji="0" lang="en-US" altLang="ko-KR" sz="11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, </a:t>
            </a:r>
            <a:r>
              <a:rPr kumimoji="0" lang="ko-KR" altLang="en-US" sz="11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닉네임 </a:t>
            </a:r>
            <a:r>
              <a:rPr kumimoji="0" lang="ko-KR" altLang="en-US" sz="1100" b="0" i="0" u="none" strike="noStrike" kern="1200" cap="none" spc="-90" normalizeH="0" baseline="0" noProof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중복시</a:t>
            </a:r>
            <a:r>
              <a:rPr kumimoji="0" lang="ko-KR" altLang="en-US" sz="11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 </a:t>
            </a:r>
            <a:r>
              <a:rPr kumimoji="0" lang="ko-KR" altLang="en-US" sz="1100" b="0" i="0" u="none" strike="noStrike" kern="1200" cap="none" spc="-90" normalizeH="0" baseline="0" noProof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경고창</a:t>
            </a:r>
            <a:r>
              <a:rPr kumimoji="0" lang="ko-KR" altLang="en-US" sz="11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 출력</a:t>
            </a:r>
            <a:endParaRPr kumimoji="0" lang="ko-KR" altLang="en-US" sz="11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C00000"/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41" name="&quot;없음&quot; 기호 40"/>
          <p:cNvSpPr/>
          <p:nvPr/>
        </p:nvSpPr>
        <p:spPr>
          <a:xfrm>
            <a:off x="7018225" y="5796409"/>
            <a:ext cx="286631" cy="288000"/>
          </a:xfrm>
          <a:prstGeom prst="noSmoking">
            <a:avLst>
              <a:gd name="adj" fmla="val 10061"/>
            </a:avLst>
          </a:prstGeom>
          <a:solidFill>
            <a:srgbClr val="FF0000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04855" y="5352023"/>
            <a:ext cx="3130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빈칸 </a:t>
            </a:r>
            <a:r>
              <a:rPr kumimoji="0" lang="ko-KR" altLang="en-US" sz="1100" b="0" i="0" u="none" strike="noStrike" kern="1200" cap="none" spc="-90" normalizeH="0" baseline="0" noProof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존재시</a:t>
            </a:r>
            <a:r>
              <a:rPr kumimoji="0" lang="ko-KR" altLang="en-US" sz="11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 </a:t>
            </a:r>
            <a:r>
              <a:rPr kumimoji="0" lang="ko-KR" altLang="en-US" sz="1100" b="0" i="0" u="none" strike="noStrike" kern="1200" cap="none" spc="-90" normalizeH="0" baseline="0" noProof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경고창</a:t>
            </a:r>
            <a:r>
              <a:rPr kumimoji="0" lang="ko-KR" altLang="en-US" sz="11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 출력</a:t>
            </a:r>
            <a:endParaRPr kumimoji="0" lang="ko-KR" altLang="en-US" sz="11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C00000"/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3601540" y="3525337"/>
            <a:ext cx="586126" cy="179045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3600464" y="3719919"/>
            <a:ext cx="570381" cy="1289720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316921" y="5796409"/>
            <a:ext cx="3209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-90" normalizeH="0" baseline="0" noProof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보안문자</a:t>
            </a:r>
            <a:r>
              <a:rPr kumimoji="0" lang="ko-KR" altLang="en-US" sz="11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 </a:t>
            </a:r>
            <a:r>
              <a:rPr kumimoji="0" lang="ko-KR" altLang="en-US" sz="1100" b="0" i="0" u="none" strike="noStrike" kern="1200" cap="none" spc="-90" normalizeH="0" baseline="0" noProof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불일치시</a:t>
            </a:r>
            <a:r>
              <a:rPr kumimoji="0" lang="ko-KR" altLang="en-US" sz="11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 </a:t>
            </a:r>
            <a:r>
              <a:rPr kumimoji="0" lang="ko-KR" altLang="en-US" sz="1100" b="0" i="0" u="none" strike="noStrike" kern="1200" cap="none" spc="-90" normalizeH="0" baseline="0" noProof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경고창</a:t>
            </a:r>
            <a:r>
              <a:rPr kumimoji="0" lang="ko-KR" altLang="en-US" sz="11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 출력 및 새 보안 이미지 출력</a:t>
            </a:r>
            <a:endParaRPr kumimoji="0" lang="ko-KR" altLang="en-US" sz="11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C00000"/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53" name="&quot;없음&quot; 기호 52"/>
          <p:cNvSpPr/>
          <p:nvPr/>
        </p:nvSpPr>
        <p:spPr>
          <a:xfrm>
            <a:off x="7018225" y="5342386"/>
            <a:ext cx="286631" cy="288000"/>
          </a:xfrm>
          <a:prstGeom prst="noSmoking">
            <a:avLst>
              <a:gd name="adj" fmla="val 10061"/>
            </a:avLst>
          </a:prstGeom>
          <a:solidFill>
            <a:srgbClr val="FF0000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23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36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PROCESS</a:t>
              </a:r>
              <a:endParaRPr lang="ko-KR" altLang="en-US" sz="16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323138"/>
              </p:ext>
            </p:extLst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PS-136 ~ 138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</a:t>
                      </a:r>
                      <a:r>
                        <a:rPr lang="ko-KR" altLang="en-US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우수 맛집 리스트 관리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최우석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24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ACTOR : </a:t>
              </a:r>
              <a:endParaRPr lang="ko-KR" altLang="en-US" sz="11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관리자</a:t>
            </a:r>
            <a:endParaRPr lang="ko-KR" altLang="en-US" sz="14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2011370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6092716" y="3149773"/>
            <a:ext cx="1471630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우수 맛집 관리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718744" y="3161742"/>
            <a:ext cx="1200900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관리자 페이지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5202417" y="3301694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/>
          <p:nvPr/>
        </p:nvSpPr>
        <p:spPr>
          <a:xfrm>
            <a:off x="3744745" y="3161742"/>
            <a:ext cx="1471630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회원관리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86" name="직선 화살표 연결선 85"/>
          <p:cNvCxnSpPr>
            <a:stCxn id="64" idx="3"/>
            <a:endCxn id="85" idx="1"/>
          </p:cNvCxnSpPr>
          <p:nvPr/>
        </p:nvCxnSpPr>
        <p:spPr>
          <a:xfrm>
            <a:off x="2919644" y="3311525"/>
            <a:ext cx="82510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6679259" y="3452385"/>
            <a:ext cx="0" cy="1787674"/>
          </a:xfrm>
          <a:prstGeom prst="line">
            <a:avLst/>
          </a:prstGeom>
          <a:ln>
            <a:solidFill>
              <a:srgbClr val="14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6679259" y="4328690"/>
            <a:ext cx="177454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7553417" y="3311525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8453800" y="3137892"/>
            <a:ext cx="1848913" cy="32700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4. </a:t>
            </a:r>
            <a:r>
              <a:rPr lang="ko-KR" altLang="en-US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우수 맛집 리스트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조회</a:t>
            </a:r>
            <a:endParaRPr lang="en-US" altLang="ko-KR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453800" y="4185165"/>
            <a:ext cx="1848913" cy="32700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우수 맛집 리스트 수정 </a:t>
            </a:r>
            <a:endParaRPr lang="en-US" altLang="ko-KR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6666146" y="5240059"/>
            <a:ext cx="177454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8440687" y="5096534"/>
            <a:ext cx="1848913" cy="32700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4. </a:t>
            </a:r>
            <a:r>
              <a:rPr lang="ko-KR" altLang="en-US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우수 맛집 리스트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삭제</a:t>
            </a:r>
            <a:endParaRPr lang="en-US" altLang="ko-KR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53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36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PROCESS</a:t>
              </a:r>
              <a:endParaRPr lang="ko-KR" altLang="en-US" sz="16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880562"/>
              </p:ext>
            </p:extLst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PS-139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</a:t>
                      </a:r>
                      <a:r>
                        <a:rPr lang="ko-KR" altLang="en-US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EAT</a:t>
                      </a: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딜 매출 확인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최우석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9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*</a:t>
              </a:r>
              <a:endParaRPr lang="ko-KR" altLang="en-US" sz="24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pc="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ACTOR : </a:t>
              </a:r>
              <a:endParaRPr lang="ko-KR" altLang="en-US" sz="1100" spc="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관리자</a:t>
            </a:r>
            <a:endParaRPr lang="ko-KR" altLang="en-US" sz="14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2011370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6586202" y="4107716"/>
            <a:ext cx="1471630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3. 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전체 매출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212230" y="4119685"/>
            <a:ext cx="1200900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관리자 페이지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5695903" y="4259637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/>
          <p:nvPr/>
        </p:nvSpPr>
        <p:spPr>
          <a:xfrm>
            <a:off x="4238231" y="4119685"/>
            <a:ext cx="1471630" cy="29956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관리</a:t>
            </a:r>
            <a:endParaRPr lang="ko-KR" altLang="en-US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86" name="직선 화살표 연결선 85"/>
          <p:cNvCxnSpPr>
            <a:stCxn id="64" idx="3"/>
            <a:endCxn id="85" idx="1"/>
          </p:cNvCxnSpPr>
          <p:nvPr/>
        </p:nvCxnSpPr>
        <p:spPr>
          <a:xfrm>
            <a:off x="3413130" y="4269468"/>
            <a:ext cx="82510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8046903" y="4269468"/>
            <a:ext cx="875791" cy="0"/>
          </a:xfrm>
          <a:prstGeom prst="straightConnector1">
            <a:avLst/>
          </a:prstGeom>
          <a:ln>
            <a:solidFill>
              <a:srgbClr val="147B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8947286" y="4095835"/>
            <a:ext cx="1848913" cy="327006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4. </a:t>
            </a:r>
            <a:r>
              <a:rPr lang="en-US" altLang="ko-KR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EAT</a:t>
            </a:r>
            <a:r>
              <a:rPr lang="ko-KR" altLang="en-US" sz="1200" spc="-9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딜 </a:t>
            </a:r>
            <a:r>
              <a:rPr lang="ko-KR" altLang="en-US" sz="1200" spc="-9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매출조회</a:t>
            </a:r>
            <a:endParaRPr lang="en-US" altLang="ko-KR" sz="1200" spc="-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064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화살표 연결선 32"/>
          <p:cNvCxnSpPr>
            <a:stCxn id="3" idx="3"/>
            <a:endCxn id="18" idx="1"/>
          </p:cNvCxnSpPr>
          <p:nvPr/>
        </p:nvCxnSpPr>
        <p:spPr>
          <a:xfrm>
            <a:off x="1943654" y="3974715"/>
            <a:ext cx="720993" cy="0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4284623" y="3974715"/>
            <a:ext cx="889151" cy="1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7064711" y="3974715"/>
            <a:ext cx="695695" cy="1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9502298" y="3974715"/>
            <a:ext cx="695695" cy="1"/>
          </a:xfrm>
          <a:prstGeom prst="straightConnector1">
            <a:avLst/>
          </a:prstGeom>
          <a:ln>
            <a:solidFill>
              <a:srgbClr val="366E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*</a:t>
              </a:r>
              <a:endParaRPr kumimoji="0" lang="ko-KR" altLang="en-US" sz="36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60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PROCESS</a:t>
              </a:r>
              <a:endParaRPr kumimoji="0" lang="ko-KR" altLang="en-US" sz="1600" b="0" i="0" u="none" strike="noStrike" kern="1200" cap="none" spc="60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PS-018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관심지역 설정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이은혜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*</a:t>
              </a:r>
              <a:endParaRPr kumimoji="0" lang="ko-KR" altLang="en-US" sz="24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60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ACTOR : </a:t>
              </a:r>
              <a:endParaRPr kumimoji="0" lang="ko-KR" altLang="en-US" sz="1100" b="0" i="0" u="none" strike="noStrike" kern="1200" cap="none" spc="60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일반회원</a:t>
            </a:r>
            <a:endParaRPr kumimoji="0" lang="ko-KR" altLang="en-US" sz="14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1934457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812641" y="3842713"/>
            <a:ext cx="1131013" cy="264004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1. </a:t>
            </a:r>
            <a:r>
              <a:rPr kumimoji="0" lang="ko-KR" altLang="en-US" sz="1200" b="0" i="0" u="none" strike="noStrike" kern="1200" cap="none" spc="-90" normalizeH="0" baseline="0" noProof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메인화면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664647" y="3837915"/>
            <a:ext cx="1790580" cy="27360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2.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관심지역 설정 메뉴 클릭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76220" y="3837915"/>
            <a:ext cx="1863194" cy="27360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3.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지역 </a:t>
            </a:r>
            <a:r>
              <a:rPr kumimoji="0" lang="ko-KR" altLang="en-US" sz="1200" b="0" i="0" u="none" strike="noStrike" kern="1200" cap="none" spc="-90" normalizeH="0" baseline="0" noProof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동단위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 검색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760407" y="3837915"/>
            <a:ext cx="1729243" cy="27360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4.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원하는 지역 클릭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210642" y="3837388"/>
            <a:ext cx="1222573" cy="274655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5.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지역 설정 완료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7523659" y="4248315"/>
            <a:ext cx="2686983" cy="288000"/>
            <a:chOff x="7018224" y="2252284"/>
            <a:chExt cx="2686983" cy="288000"/>
          </a:xfrm>
        </p:grpSpPr>
        <p:sp>
          <p:nvSpPr>
            <p:cNvPr id="39" name="&quot;없음&quot; 기호 38"/>
            <p:cNvSpPr/>
            <p:nvPr/>
          </p:nvSpPr>
          <p:spPr>
            <a:xfrm>
              <a:off x="7018224" y="2252284"/>
              <a:ext cx="286631" cy="288000"/>
            </a:xfrm>
            <a:prstGeom prst="noSmoking">
              <a:avLst>
                <a:gd name="adj" fmla="val 10061"/>
              </a:avLst>
            </a:prstGeom>
            <a:solidFill>
              <a:srgbClr val="FF0000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16921" y="2273888"/>
              <a:ext cx="23882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3</a:t>
              </a:r>
              <a:r>
                <a:rPr kumimoji="0" lang="ko-KR" altLang="en-US" sz="11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개 이상 </a:t>
              </a:r>
              <a:r>
                <a:rPr kumimoji="0" lang="ko-KR" altLang="en-US" sz="1100" b="0" i="0" u="none" strike="noStrike" kern="1200" cap="none" spc="-90" normalizeH="0" baseline="0" noProof="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설정시</a:t>
              </a:r>
              <a:r>
                <a:rPr kumimoji="0" lang="ko-KR" altLang="en-US" sz="11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 </a:t>
              </a:r>
              <a:r>
                <a:rPr kumimoji="0" lang="ko-KR" altLang="en-US" sz="1100" b="0" i="0" u="none" strike="noStrike" kern="1200" cap="none" spc="-90" normalizeH="0" baseline="0" noProof="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경고창</a:t>
              </a:r>
              <a:r>
                <a:rPr kumimoji="0" lang="ko-KR" altLang="en-US" sz="11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 출력</a:t>
              </a:r>
              <a:endParaRPr kumimoji="0" lang="ko-KR" altLang="en-US" sz="11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475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*</a:t>
              </a:r>
              <a:endParaRPr kumimoji="0" lang="ko-KR" altLang="en-US" sz="36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60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PROCESS</a:t>
              </a:r>
              <a:endParaRPr kumimoji="0" lang="ko-KR" altLang="en-US" sz="1600" b="0" i="0" u="none" strike="noStrike" kern="1200" cap="none" spc="60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PS-019~22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공지사항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이은혜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*</a:t>
              </a:r>
              <a:endParaRPr kumimoji="0" lang="ko-KR" altLang="en-US" sz="24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60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ACTOR : </a:t>
              </a:r>
              <a:endParaRPr kumimoji="0" lang="ko-KR" altLang="en-US" sz="1100" b="0" i="0" u="none" strike="noStrike" kern="1200" cap="none" spc="60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일반회원</a:t>
            </a:r>
            <a:r>
              <a:rPr kumimoji="0" lang="en-US" altLang="ko-KR" sz="14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업체 회원</a:t>
            </a:r>
            <a:r>
              <a:rPr kumimoji="0" lang="en-US" altLang="ko-KR" sz="14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관리자</a:t>
            </a:r>
            <a:endParaRPr kumimoji="0" lang="ko-KR" altLang="en-US" sz="14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1934457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130977" y="2683671"/>
            <a:ext cx="1131013" cy="27360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1.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메인 화면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24" name="도형 39"/>
          <p:cNvSpPr>
            <a:spLocks/>
          </p:cNvSpPr>
          <p:nvPr/>
        </p:nvSpPr>
        <p:spPr>
          <a:xfrm>
            <a:off x="3417569" y="3494155"/>
            <a:ext cx="1425575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3.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공지사항 </a:t>
            </a:r>
            <a:r>
              <a:rPr kumimoji="0" lang="en-US" altLang="ko-KR" sz="1200" b="0" i="0" u="none" strike="noStrike" kern="1200" cap="none" spc="-90" normalizeH="0" baseline="0" noProof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작성</a:t>
            </a: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선택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25" name="도형 39"/>
          <p:cNvSpPr>
            <a:spLocks/>
          </p:cNvSpPr>
          <p:nvPr/>
        </p:nvSpPr>
        <p:spPr>
          <a:xfrm>
            <a:off x="7961035" y="3494155"/>
            <a:ext cx="1347470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5.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양식에 맞게 </a:t>
            </a:r>
            <a:r>
              <a:rPr kumimoji="0" lang="en-US" altLang="ko-KR" sz="1200" b="0" i="0" u="none" strike="noStrike" kern="1200" cap="none" spc="-90" normalizeH="0" baseline="0" noProof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작성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26" name="도형 39"/>
          <p:cNvSpPr>
            <a:spLocks/>
          </p:cNvSpPr>
          <p:nvPr/>
        </p:nvSpPr>
        <p:spPr>
          <a:xfrm>
            <a:off x="10049889" y="3494155"/>
            <a:ext cx="920750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6. </a:t>
            </a: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작성 완료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30" name="도형 43"/>
          <p:cNvSpPr>
            <a:spLocks/>
          </p:cNvSpPr>
          <p:nvPr/>
        </p:nvSpPr>
        <p:spPr>
          <a:xfrm>
            <a:off x="984014" y="4452125"/>
            <a:ext cx="1424940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2. </a:t>
            </a:r>
            <a:r>
              <a:rPr kumimoji="0" lang="en-US" altLang="ko-KR" sz="1200" b="0" i="0" u="none" strike="noStrike" kern="1200" cap="none" spc="-90" normalizeH="0" baseline="0" noProof="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공지사항</a:t>
            </a: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메뉴 </a:t>
            </a: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선</a:t>
            </a:r>
            <a:r>
              <a:rPr kumimoji="0" lang="ko-KR" altLang="en-US" sz="1200" b="0" i="0" u="none" strike="noStrike" kern="1200" cap="none" spc="-90" normalizeH="0" baseline="0" noProof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택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31" name="도형 44"/>
          <p:cNvSpPr>
            <a:spLocks/>
          </p:cNvSpPr>
          <p:nvPr/>
        </p:nvSpPr>
        <p:spPr>
          <a:xfrm>
            <a:off x="3425189" y="4453395"/>
            <a:ext cx="1425575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3.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수정할 글 선택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32" name="도형 45"/>
          <p:cNvSpPr>
            <a:spLocks/>
          </p:cNvSpPr>
          <p:nvPr/>
        </p:nvSpPr>
        <p:spPr>
          <a:xfrm>
            <a:off x="5587491" y="4452125"/>
            <a:ext cx="1635125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4.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글 내용 출력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35" name="도형 49"/>
          <p:cNvSpPr>
            <a:spLocks/>
          </p:cNvSpPr>
          <p:nvPr/>
        </p:nvSpPr>
        <p:spPr>
          <a:xfrm>
            <a:off x="7959343" y="4452125"/>
            <a:ext cx="1353820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5. </a:t>
            </a: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양식에 맞게 수정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36" name="도형 50"/>
          <p:cNvSpPr>
            <a:spLocks/>
          </p:cNvSpPr>
          <p:nvPr/>
        </p:nvSpPr>
        <p:spPr>
          <a:xfrm>
            <a:off x="10049889" y="4454665"/>
            <a:ext cx="920750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6. </a:t>
            </a: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수정 완료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41" name="도형 53"/>
          <p:cNvSpPr>
            <a:spLocks/>
          </p:cNvSpPr>
          <p:nvPr/>
        </p:nvSpPr>
        <p:spPr>
          <a:xfrm>
            <a:off x="3417569" y="5501762"/>
            <a:ext cx="1425575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3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삭제할 글 선택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42" name="도형 54"/>
          <p:cNvSpPr>
            <a:spLocks/>
          </p:cNvSpPr>
          <p:nvPr/>
        </p:nvSpPr>
        <p:spPr>
          <a:xfrm>
            <a:off x="6628954" y="5497952"/>
            <a:ext cx="1635125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4.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삭제 확인 창 출력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43" name="도형 57"/>
          <p:cNvSpPr>
            <a:spLocks/>
          </p:cNvSpPr>
          <p:nvPr/>
        </p:nvSpPr>
        <p:spPr>
          <a:xfrm>
            <a:off x="10049889" y="5488427"/>
            <a:ext cx="920750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5. </a:t>
            </a: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삭제 완료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cxnSp>
        <p:nvCxnSpPr>
          <p:cNvPr id="44" name="도형 58"/>
          <p:cNvCxnSpPr>
            <a:stCxn id="30" idx="3"/>
            <a:endCxn id="31" idx="1"/>
          </p:cNvCxnSpPr>
          <p:nvPr/>
        </p:nvCxnSpPr>
        <p:spPr>
          <a:xfrm>
            <a:off x="2408954" y="4588925"/>
            <a:ext cx="1016235" cy="1270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도형 59"/>
          <p:cNvCxnSpPr>
            <a:stCxn id="31" idx="3"/>
            <a:endCxn id="32" idx="1"/>
          </p:cNvCxnSpPr>
          <p:nvPr/>
        </p:nvCxnSpPr>
        <p:spPr>
          <a:xfrm flipV="1">
            <a:off x="4850764" y="4588925"/>
            <a:ext cx="736727" cy="1270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도형 60"/>
          <p:cNvCxnSpPr>
            <a:stCxn id="32" idx="3"/>
            <a:endCxn id="35" idx="1"/>
          </p:cNvCxnSpPr>
          <p:nvPr/>
        </p:nvCxnSpPr>
        <p:spPr>
          <a:xfrm>
            <a:off x="7222616" y="4588925"/>
            <a:ext cx="736727" cy="0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도형 61"/>
          <p:cNvCxnSpPr>
            <a:stCxn id="35" idx="3"/>
            <a:endCxn id="36" idx="1"/>
          </p:cNvCxnSpPr>
          <p:nvPr/>
        </p:nvCxnSpPr>
        <p:spPr>
          <a:xfrm>
            <a:off x="9313163" y="4588925"/>
            <a:ext cx="736726" cy="2540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도형 62"/>
          <p:cNvSpPr>
            <a:spLocks/>
          </p:cNvSpPr>
          <p:nvPr/>
        </p:nvSpPr>
        <p:spPr>
          <a:xfrm rot="5400000" flipH="1" flipV="1">
            <a:off x="2802496" y="4060925"/>
            <a:ext cx="1006908" cy="146966"/>
          </a:xfrm>
          <a:prstGeom prst="bentConnector2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2" name="도형 63"/>
          <p:cNvSpPr>
            <a:spLocks/>
          </p:cNvSpPr>
          <p:nvPr/>
        </p:nvSpPr>
        <p:spPr>
          <a:xfrm rot="16200000" flipH="1">
            <a:off x="2820224" y="5049471"/>
            <a:ext cx="997842" cy="172720"/>
          </a:xfrm>
          <a:prstGeom prst="bentConnector2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53" name="도형 64"/>
          <p:cNvCxnSpPr>
            <a:stCxn id="65" idx="3"/>
            <a:endCxn id="25" idx="1"/>
          </p:cNvCxnSpPr>
          <p:nvPr/>
        </p:nvCxnSpPr>
        <p:spPr>
          <a:xfrm>
            <a:off x="7219652" y="3630955"/>
            <a:ext cx="741383" cy="0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도형 65"/>
          <p:cNvCxnSpPr>
            <a:stCxn id="25" idx="3"/>
          </p:cNvCxnSpPr>
          <p:nvPr/>
        </p:nvCxnSpPr>
        <p:spPr>
          <a:xfrm>
            <a:off x="9308505" y="3630955"/>
            <a:ext cx="741384" cy="0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도형 66"/>
          <p:cNvCxnSpPr>
            <a:stCxn id="41" idx="3"/>
            <a:endCxn id="42" idx="1"/>
          </p:cNvCxnSpPr>
          <p:nvPr/>
        </p:nvCxnSpPr>
        <p:spPr>
          <a:xfrm flipV="1">
            <a:off x="4843144" y="5634752"/>
            <a:ext cx="1785810" cy="3810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도형 67"/>
          <p:cNvCxnSpPr>
            <a:stCxn id="42" idx="3"/>
            <a:endCxn id="43" idx="1"/>
          </p:cNvCxnSpPr>
          <p:nvPr/>
        </p:nvCxnSpPr>
        <p:spPr>
          <a:xfrm flipV="1">
            <a:off x="8264079" y="5625227"/>
            <a:ext cx="1785810" cy="9525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도형 39"/>
          <p:cNvSpPr>
            <a:spLocks/>
          </p:cNvSpPr>
          <p:nvPr/>
        </p:nvSpPr>
        <p:spPr>
          <a:xfrm>
            <a:off x="3417569" y="2648588"/>
            <a:ext cx="1425575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3.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공지사항 목록 출력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05505" y="2337163"/>
            <a:ext cx="31525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일반회원</a:t>
            </a:r>
            <a:r>
              <a:rPr kumimoji="0" lang="en-US" altLang="ko-KR" sz="11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, </a:t>
            </a:r>
            <a:r>
              <a:rPr kumimoji="0" lang="ko-KR" altLang="en-US" sz="11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업체 회원은 공지사항 조회만 가능하다</a:t>
            </a:r>
            <a:r>
              <a:rPr kumimoji="0" lang="en-US" altLang="ko-KR" sz="11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.</a:t>
            </a:r>
            <a:endParaRPr kumimoji="0" lang="ko-KR" altLang="en-US" sz="11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65" name="도형 45"/>
          <p:cNvSpPr>
            <a:spLocks/>
          </p:cNvSpPr>
          <p:nvPr/>
        </p:nvSpPr>
        <p:spPr>
          <a:xfrm>
            <a:off x="5584527" y="3494155"/>
            <a:ext cx="1635125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4.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글 양식 출력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8042253" y="3952846"/>
            <a:ext cx="2686983" cy="288000"/>
            <a:chOff x="7030925" y="2303269"/>
            <a:chExt cx="2686983" cy="288000"/>
          </a:xfrm>
        </p:grpSpPr>
        <p:sp>
          <p:nvSpPr>
            <p:cNvPr id="67" name="&quot;없음&quot; 기호 66"/>
            <p:cNvSpPr/>
            <p:nvPr/>
          </p:nvSpPr>
          <p:spPr>
            <a:xfrm>
              <a:off x="7030925" y="2303269"/>
              <a:ext cx="286631" cy="288000"/>
            </a:xfrm>
            <a:prstGeom prst="noSmoking">
              <a:avLst>
                <a:gd name="adj" fmla="val 10061"/>
              </a:avLst>
            </a:prstGeom>
            <a:solidFill>
              <a:srgbClr val="FF0000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329622" y="2324873"/>
              <a:ext cx="23882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양식과 다를 때 </a:t>
              </a:r>
              <a:r>
                <a:rPr kumimoji="0" lang="ko-KR" altLang="en-US" sz="1100" b="0" i="0" u="none" strike="noStrike" kern="1200" cap="none" spc="-90" normalizeH="0" baseline="0" noProof="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경고창</a:t>
              </a:r>
              <a:r>
                <a:rPr kumimoji="0" lang="ko-KR" altLang="en-US" sz="11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 출력</a:t>
              </a:r>
              <a:endParaRPr kumimoji="0" lang="ko-KR" altLang="en-US" sz="11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</p:grpSp>
      <p:cxnSp>
        <p:nvCxnSpPr>
          <p:cNvPr id="70" name="도형 58"/>
          <p:cNvCxnSpPr>
            <a:stCxn id="3" idx="2"/>
            <a:endCxn id="30" idx="0"/>
          </p:cNvCxnSpPr>
          <p:nvPr/>
        </p:nvCxnSpPr>
        <p:spPr>
          <a:xfrm>
            <a:off x="1696484" y="2957271"/>
            <a:ext cx="0" cy="1494854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도형 62"/>
          <p:cNvSpPr>
            <a:spLocks/>
          </p:cNvSpPr>
          <p:nvPr/>
        </p:nvSpPr>
        <p:spPr>
          <a:xfrm rot="5400000" flipH="1" flipV="1">
            <a:off x="2743835" y="3243334"/>
            <a:ext cx="1162685" cy="185420"/>
          </a:xfrm>
          <a:prstGeom prst="bentConnector2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80" name="도형 64"/>
          <p:cNvCxnSpPr>
            <a:stCxn id="24" idx="3"/>
            <a:endCxn id="65" idx="1"/>
          </p:cNvCxnSpPr>
          <p:nvPr/>
        </p:nvCxnSpPr>
        <p:spPr>
          <a:xfrm>
            <a:off x="4843144" y="3630955"/>
            <a:ext cx="741383" cy="0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10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*</a:t>
              </a:r>
              <a:endParaRPr kumimoji="0" lang="ko-KR" altLang="en-US" sz="36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60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PROCESS</a:t>
              </a:r>
              <a:endParaRPr kumimoji="0" lang="ko-KR" altLang="en-US" sz="1600" b="0" i="0" u="none" strike="noStrike" kern="1200" cap="none" spc="60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PS-023~26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이용문의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이은혜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*</a:t>
              </a:r>
              <a:endParaRPr kumimoji="0" lang="ko-KR" altLang="en-US" sz="24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60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ACTOR : </a:t>
              </a:r>
              <a:endParaRPr kumimoji="0" lang="ko-KR" altLang="en-US" sz="1100" b="0" i="0" u="none" strike="noStrike" kern="1200" cap="none" spc="60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일반회원</a:t>
            </a:r>
            <a:r>
              <a:rPr kumimoji="0" lang="en-US" altLang="ko-KR" sz="14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업체 회원</a:t>
            </a:r>
            <a:endParaRPr kumimoji="0" lang="ko-KR" altLang="en-US" sz="14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1934457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130977" y="2683671"/>
            <a:ext cx="1131013" cy="27360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1.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메인 화면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24" name="도형 39"/>
          <p:cNvSpPr>
            <a:spLocks/>
          </p:cNvSpPr>
          <p:nvPr/>
        </p:nvSpPr>
        <p:spPr>
          <a:xfrm>
            <a:off x="3417569" y="3494155"/>
            <a:ext cx="1425575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4</a:t>
            </a: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이용문의 작성 선택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25" name="도형 39"/>
          <p:cNvSpPr>
            <a:spLocks/>
          </p:cNvSpPr>
          <p:nvPr/>
        </p:nvSpPr>
        <p:spPr>
          <a:xfrm>
            <a:off x="7961035" y="3494155"/>
            <a:ext cx="1347470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5.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양식에 맞게 </a:t>
            </a:r>
            <a:r>
              <a:rPr kumimoji="0" lang="en-US" altLang="ko-KR" sz="1200" b="0" i="0" u="none" strike="noStrike" kern="1200" cap="none" spc="-90" normalizeH="0" baseline="0" noProof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작성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26" name="도형 39"/>
          <p:cNvSpPr>
            <a:spLocks/>
          </p:cNvSpPr>
          <p:nvPr/>
        </p:nvSpPr>
        <p:spPr>
          <a:xfrm>
            <a:off x="10049889" y="3494155"/>
            <a:ext cx="920750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6. </a:t>
            </a: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작성 완료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30" name="도형 43"/>
          <p:cNvSpPr>
            <a:spLocks/>
          </p:cNvSpPr>
          <p:nvPr/>
        </p:nvSpPr>
        <p:spPr>
          <a:xfrm>
            <a:off x="984014" y="3610534"/>
            <a:ext cx="1424940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2.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고객센터 메뉴 클릭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31" name="도형 44"/>
          <p:cNvSpPr>
            <a:spLocks/>
          </p:cNvSpPr>
          <p:nvPr/>
        </p:nvSpPr>
        <p:spPr>
          <a:xfrm>
            <a:off x="3425189" y="4453395"/>
            <a:ext cx="1425575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4</a:t>
            </a: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수정할 글 선택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32" name="도형 45"/>
          <p:cNvSpPr>
            <a:spLocks/>
          </p:cNvSpPr>
          <p:nvPr/>
        </p:nvSpPr>
        <p:spPr>
          <a:xfrm>
            <a:off x="5587491" y="4452125"/>
            <a:ext cx="1635125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4.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글 내용 출력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35" name="도형 49"/>
          <p:cNvSpPr>
            <a:spLocks/>
          </p:cNvSpPr>
          <p:nvPr/>
        </p:nvSpPr>
        <p:spPr>
          <a:xfrm>
            <a:off x="7959343" y="4452125"/>
            <a:ext cx="1353820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5. </a:t>
            </a: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양식에 맞게 수정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36" name="도형 50"/>
          <p:cNvSpPr>
            <a:spLocks/>
          </p:cNvSpPr>
          <p:nvPr/>
        </p:nvSpPr>
        <p:spPr>
          <a:xfrm>
            <a:off x="10049889" y="4454665"/>
            <a:ext cx="920750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6. </a:t>
            </a: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수정 완료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41" name="도형 53"/>
          <p:cNvSpPr>
            <a:spLocks/>
          </p:cNvSpPr>
          <p:nvPr/>
        </p:nvSpPr>
        <p:spPr>
          <a:xfrm>
            <a:off x="3417569" y="5501762"/>
            <a:ext cx="1425575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4.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삭제할 글 선택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42" name="도형 54"/>
          <p:cNvSpPr>
            <a:spLocks/>
          </p:cNvSpPr>
          <p:nvPr/>
        </p:nvSpPr>
        <p:spPr>
          <a:xfrm>
            <a:off x="6628954" y="5497952"/>
            <a:ext cx="1635125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4.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삭제 확인 창 출력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43" name="도형 57"/>
          <p:cNvSpPr>
            <a:spLocks/>
          </p:cNvSpPr>
          <p:nvPr/>
        </p:nvSpPr>
        <p:spPr>
          <a:xfrm>
            <a:off x="10049889" y="5488427"/>
            <a:ext cx="920750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5. </a:t>
            </a: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삭제 완료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cxnSp>
        <p:nvCxnSpPr>
          <p:cNvPr id="44" name="도형 58"/>
          <p:cNvCxnSpPr>
            <a:stCxn id="30" idx="3"/>
            <a:endCxn id="31" idx="1"/>
          </p:cNvCxnSpPr>
          <p:nvPr/>
        </p:nvCxnSpPr>
        <p:spPr>
          <a:xfrm>
            <a:off x="2408954" y="4588925"/>
            <a:ext cx="1016235" cy="1270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도형 59"/>
          <p:cNvCxnSpPr>
            <a:stCxn id="31" idx="3"/>
            <a:endCxn id="32" idx="1"/>
          </p:cNvCxnSpPr>
          <p:nvPr/>
        </p:nvCxnSpPr>
        <p:spPr>
          <a:xfrm flipV="1">
            <a:off x="4850764" y="4588925"/>
            <a:ext cx="736727" cy="1270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도형 60"/>
          <p:cNvCxnSpPr>
            <a:stCxn id="32" idx="3"/>
            <a:endCxn id="35" idx="1"/>
          </p:cNvCxnSpPr>
          <p:nvPr/>
        </p:nvCxnSpPr>
        <p:spPr>
          <a:xfrm>
            <a:off x="7222616" y="4588925"/>
            <a:ext cx="736727" cy="0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도형 61"/>
          <p:cNvCxnSpPr>
            <a:stCxn id="35" idx="3"/>
            <a:endCxn id="36" idx="1"/>
          </p:cNvCxnSpPr>
          <p:nvPr/>
        </p:nvCxnSpPr>
        <p:spPr>
          <a:xfrm>
            <a:off x="9313163" y="4588925"/>
            <a:ext cx="736726" cy="2540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도형 62"/>
          <p:cNvSpPr>
            <a:spLocks/>
          </p:cNvSpPr>
          <p:nvPr/>
        </p:nvSpPr>
        <p:spPr>
          <a:xfrm rot="5400000" flipH="1" flipV="1">
            <a:off x="2815531" y="4047890"/>
            <a:ext cx="1006907" cy="173036"/>
          </a:xfrm>
          <a:prstGeom prst="bentConnector2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2" name="도형 63"/>
          <p:cNvSpPr>
            <a:spLocks/>
          </p:cNvSpPr>
          <p:nvPr/>
        </p:nvSpPr>
        <p:spPr>
          <a:xfrm rot="16200000" flipH="1">
            <a:off x="2820224" y="5049471"/>
            <a:ext cx="997842" cy="172720"/>
          </a:xfrm>
          <a:prstGeom prst="bentConnector2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53" name="도형 64"/>
          <p:cNvCxnSpPr>
            <a:stCxn id="65" idx="3"/>
            <a:endCxn id="25" idx="1"/>
          </p:cNvCxnSpPr>
          <p:nvPr/>
        </p:nvCxnSpPr>
        <p:spPr>
          <a:xfrm>
            <a:off x="7219652" y="3630955"/>
            <a:ext cx="741383" cy="0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도형 65"/>
          <p:cNvCxnSpPr>
            <a:stCxn id="25" idx="3"/>
          </p:cNvCxnSpPr>
          <p:nvPr/>
        </p:nvCxnSpPr>
        <p:spPr>
          <a:xfrm>
            <a:off x="9308505" y="3630955"/>
            <a:ext cx="741384" cy="0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도형 66"/>
          <p:cNvCxnSpPr>
            <a:stCxn id="41" idx="3"/>
            <a:endCxn id="42" idx="1"/>
          </p:cNvCxnSpPr>
          <p:nvPr/>
        </p:nvCxnSpPr>
        <p:spPr>
          <a:xfrm flipV="1">
            <a:off x="4843144" y="5634752"/>
            <a:ext cx="1785810" cy="3810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도형 67"/>
          <p:cNvCxnSpPr>
            <a:stCxn id="42" idx="3"/>
            <a:endCxn id="43" idx="1"/>
          </p:cNvCxnSpPr>
          <p:nvPr/>
        </p:nvCxnSpPr>
        <p:spPr>
          <a:xfrm flipV="1">
            <a:off x="8264079" y="5625227"/>
            <a:ext cx="1785810" cy="9525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도형 39"/>
          <p:cNvSpPr>
            <a:spLocks/>
          </p:cNvSpPr>
          <p:nvPr/>
        </p:nvSpPr>
        <p:spPr>
          <a:xfrm>
            <a:off x="3417569" y="2648588"/>
            <a:ext cx="1425575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4</a:t>
            </a: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이용문의 목록 출력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65" name="도형 45"/>
          <p:cNvSpPr>
            <a:spLocks/>
          </p:cNvSpPr>
          <p:nvPr/>
        </p:nvSpPr>
        <p:spPr>
          <a:xfrm>
            <a:off x="5584527" y="3494155"/>
            <a:ext cx="1635125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4.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글 양식 출력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8042253" y="3943321"/>
            <a:ext cx="2686983" cy="288000"/>
            <a:chOff x="7030925" y="2303269"/>
            <a:chExt cx="2686983" cy="288000"/>
          </a:xfrm>
        </p:grpSpPr>
        <p:sp>
          <p:nvSpPr>
            <p:cNvPr id="67" name="&quot;없음&quot; 기호 66"/>
            <p:cNvSpPr/>
            <p:nvPr/>
          </p:nvSpPr>
          <p:spPr>
            <a:xfrm>
              <a:off x="7030925" y="2303269"/>
              <a:ext cx="286631" cy="288000"/>
            </a:xfrm>
            <a:prstGeom prst="noSmoking">
              <a:avLst>
                <a:gd name="adj" fmla="val 10061"/>
              </a:avLst>
            </a:prstGeom>
            <a:solidFill>
              <a:srgbClr val="FF0000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329622" y="2324873"/>
              <a:ext cx="23882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양식과 다를 때 </a:t>
              </a:r>
              <a:r>
                <a:rPr kumimoji="0" lang="ko-KR" altLang="en-US" sz="1100" b="0" i="0" u="none" strike="noStrike" kern="1200" cap="none" spc="-90" normalizeH="0" baseline="0" noProof="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경고창</a:t>
              </a:r>
              <a:r>
                <a:rPr kumimoji="0" lang="ko-KR" altLang="en-US" sz="11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 출력</a:t>
              </a:r>
              <a:endParaRPr kumimoji="0" lang="ko-KR" altLang="en-US" sz="11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</p:grpSp>
      <p:cxnSp>
        <p:nvCxnSpPr>
          <p:cNvPr id="70" name="도형 58"/>
          <p:cNvCxnSpPr>
            <a:stCxn id="3" idx="2"/>
            <a:endCxn id="30" idx="0"/>
          </p:cNvCxnSpPr>
          <p:nvPr/>
        </p:nvCxnSpPr>
        <p:spPr>
          <a:xfrm>
            <a:off x="1696484" y="2957271"/>
            <a:ext cx="0" cy="653263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도형 62"/>
          <p:cNvSpPr>
            <a:spLocks/>
          </p:cNvSpPr>
          <p:nvPr/>
        </p:nvSpPr>
        <p:spPr>
          <a:xfrm rot="5400000" flipH="1" flipV="1">
            <a:off x="2743835" y="3243334"/>
            <a:ext cx="1162685" cy="185420"/>
          </a:xfrm>
          <a:prstGeom prst="bentConnector2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80" name="도형 64"/>
          <p:cNvCxnSpPr>
            <a:stCxn id="24" idx="3"/>
            <a:endCxn id="65" idx="1"/>
          </p:cNvCxnSpPr>
          <p:nvPr/>
        </p:nvCxnSpPr>
        <p:spPr>
          <a:xfrm>
            <a:off x="4843144" y="3630955"/>
            <a:ext cx="741383" cy="0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58"/>
          <p:cNvCxnSpPr>
            <a:stCxn id="30" idx="2"/>
            <a:endCxn id="48" idx="0"/>
          </p:cNvCxnSpPr>
          <p:nvPr/>
        </p:nvCxnSpPr>
        <p:spPr>
          <a:xfrm flipH="1">
            <a:off x="1689864" y="3884134"/>
            <a:ext cx="6620" cy="444086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도형 43"/>
          <p:cNvSpPr>
            <a:spLocks/>
          </p:cNvSpPr>
          <p:nvPr/>
        </p:nvSpPr>
        <p:spPr>
          <a:xfrm>
            <a:off x="812641" y="4328220"/>
            <a:ext cx="1754446" cy="418354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3.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 사이트 이용문의 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메뉴 클릭하여 목록 출력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214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도형 59"/>
          <p:cNvCxnSpPr/>
          <p:nvPr/>
        </p:nvCxnSpPr>
        <p:spPr>
          <a:xfrm flipV="1">
            <a:off x="6372988" y="4588925"/>
            <a:ext cx="170109" cy="1270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도형 59"/>
          <p:cNvCxnSpPr/>
          <p:nvPr/>
        </p:nvCxnSpPr>
        <p:spPr>
          <a:xfrm flipV="1">
            <a:off x="7890994" y="4588925"/>
            <a:ext cx="170109" cy="1270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도형 59"/>
          <p:cNvCxnSpPr/>
          <p:nvPr/>
        </p:nvCxnSpPr>
        <p:spPr>
          <a:xfrm flipV="1">
            <a:off x="10025532" y="4588925"/>
            <a:ext cx="170109" cy="1270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*</a:t>
              </a:r>
              <a:endParaRPr kumimoji="0" lang="ko-KR" altLang="en-US" sz="36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106978"/>
              <a:ext cx="3947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60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PROCESS</a:t>
              </a:r>
              <a:endParaRPr kumimoji="0" lang="ko-KR" altLang="en-US" sz="1600" b="0" i="0" u="none" strike="noStrike" kern="1200" cap="none" spc="60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04298" y="661896"/>
          <a:ext cx="11383404" cy="55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9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</a:t>
                      </a: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 ID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PS-027~30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프로세스명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이용문의 댓글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작성일자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2019.03.28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작성자</a:t>
                      </a:r>
                      <a:endParaRPr lang="ko-KR" altLang="en-US" sz="1200" kern="1200" spc="-9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kern="1200" spc="-9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이은혜</a:t>
                      </a:r>
                    </a:p>
                  </a:txBody>
                  <a:tcPr marL="90170" marR="90170" marT="46990" marB="469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82880" y="91440"/>
              <a:ext cx="47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*</a:t>
              </a:r>
              <a:endParaRPr kumimoji="0" lang="ko-KR" altLang="en-US" sz="24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60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ACTOR : </a:t>
              </a:r>
              <a:endParaRPr kumimoji="0" lang="ko-KR" altLang="en-US" sz="1100" b="0" i="0" u="none" strike="noStrike" kern="1200" cap="none" spc="60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56240" y="1445680"/>
            <a:ext cx="394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관리자</a:t>
            </a:r>
            <a:endParaRPr kumimoji="0" lang="ko-KR" altLang="en-US" sz="14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98" y="1934457"/>
            <a:ext cx="11383404" cy="4616814"/>
          </a:xfrm>
          <a:prstGeom prst="rect">
            <a:avLst/>
          </a:prstGeom>
          <a:noFill/>
          <a:ln>
            <a:solidFill>
              <a:srgbClr val="0C4B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130977" y="2683671"/>
            <a:ext cx="1131013" cy="273600"/>
          </a:xfrm>
          <a:prstGeom prst="roundRect">
            <a:avLst>
              <a:gd name="adj" fmla="val 102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1.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메인 화면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24" name="도형 39"/>
          <p:cNvSpPr>
            <a:spLocks/>
          </p:cNvSpPr>
          <p:nvPr/>
        </p:nvSpPr>
        <p:spPr>
          <a:xfrm>
            <a:off x="3417569" y="3494155"/>
            <a:ext cx="1425575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4</a:t>
            </a: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댓글 작성할 글 선택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25" name="도형 39"/>
          <p:cNvSpPr>
            <a:spLocks/>
          </p:cNvSpPr>
          <p:nvPr/>
        </p:nvSpPr>
        <p:spPr>
          <a:xfrm>
            <a:off x="7548990" y="3494155"/>
            <a:ext cx="1972831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6</a:t>
            </a: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댓글 창에 양식에 맞게 </a:t>
            </a:r>
            <a:r>
              <a:rPr kumimoji="0" lang="en-US" altLang="ko-KR" sz="1200" b="0" i="0" u="none" strike="noStrike" kern="1200" cap="none" spc="-90" normalizeH="0" baseline="0" noProof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작성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26" name="도형 39"/>
          <p:cNvSpPr>
            <a:spLocks/>
          </p:cNvSpPr>
          <p:nvPr/>
        </p:nvSpPr>
        <p:spPr>
          <a:xfrm>
            <a:off x="10201573" y="3494155"/>
            <a:ext cx="920750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7</a:t>
            </a: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. </a:t>
            </a: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작성 완료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30" name="도형 43"/>
          <p:cNvSpPr>
            <a:spLocks/>
          </p:cNvSpPr>
          <p:nvPr/>
        </p:nvSpPr>
        <p:spPr>
          <a:xfrm>
            <a:off x="984014" y="3610534"/>
            <a:ext cx="1424940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2.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고객센터 메뉴 클릭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31" name="도형 44"/>
          <p:cNvSpPr>
            <a:spLocks/>
          </p:cNvSpPr>
          <p:nvPr/>
        </p:nvSpPr>
        <p:spPr>
          <a:xfrm>
            <a:off x="3417569" y="4453395"/>
            <a:ext cx="1425575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4</a:t>
            </a: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댓글 수정할 글 선택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32" name="도형 45"/>
          <p:cNvSpPr>
            <a:spLocks/>
          </p:cNvSpPr>
          <p:nvPr/>
        </p:nvSpPr>
        <p:spPr>
          <a:xfrm>
            <a:off x="5013253" y="4452125"/>
            <a:ext cx="1351343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5</a:t>
            </a: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글과 댓글 출력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35" name="도형 49"/>
          <p:cNvSpPr>
            <a:spLocks/>
          </p:cNvSpPr>
          <p:nvPr/>
        </p:nvSpPr>
        <p:spPr>
          <a:xfrm>
            <a:off x="6534705" y="4452125"/>
            <a:ext cx="1353820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6</a:t>
            </a: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수정할 댓글 선택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36" name="도형 50"/>
          <p:cNvSpPr>
            <a:spLocks/>
          </p:cNvSpPr>
          <p:nvPr/>
        </p:nvSpPr>
        <p:spPr>
          <a:xfrm>
            <a:off x="10201573" y="4454665"/>
            <a:ext cx="920750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7</a:t>
            </a: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. </a:t>
            </a: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수정 완료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41" name="도형 53"/>
          <p:cNvSpPr>
            <a:spLocks/>
          </p:cNvSpPr>
          <p:nvPr/>
        </p:nvSpPr>
        <p:spPr>
          <a:xfrm>
            <a:off x="3417569" y="5501762"/>
            <a:ext cx="1425575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4.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댓글 삭제할 글 선택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42" name="도형 54"/>
          <p:cNvSpPr>
            <a:spLocks/>
          </p:cNvSpPr>
          <p:nvPr/>
        </p:nvSpPr>
        <p:spPr>
          <a:xfrm>
            <a:off x="8367042" y="5497952"/>
            <a:ext cx="1351343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6</a:t>
            </a: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삭제 확인 창 출력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43" name="도형 57"/>
          <p:cNvSpPr>
            <a:spLocks/>
          </p:cNvSpPr>
          <p:nvPr/>
        </p:nvSpPr>
        <p:spPr>
          <a:xfrm>
            <a:off x="10201573" y="5488427"/>
            <a:ext cx="920750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7. </a:t>
            </a: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삭제 완료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cxnSp>
        <p:nvCxnSpPr>
          <p:cNvPr id="44" name="도형 58"/>
          <p:cNvCxnSpPr>
            <a:stCxn id="30" idx="3"/>
            <a:endCxn id="31" idx="1"/>
          </p:cNvCxnSpPr>
          <p:nvPr/>
        </p:nvCxnSpPr>
        <p:spPr>
          <a:xfrm>
            <a:off x="2408954" y="4588925"/>
            <a:ext cx="1016235" cy="1270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도형 59"/>
          <p:cNvCxnSpPr>
            <a:stCxn id="31" idx="3"/>
            <a:endCxn id="32" idx="1"/>
          </p:cNvCxnSpPr>
          <p:nvPr/>
        </p:nvCxnSpPr>
        <p:spPr>
          <a:xfrm flipV="1">
            <a:off x="4843144" y="4588925"/>
            <a:ext cx="170109" cy="1270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도형 60"/>
          <p:cNvCxnSpPr>
            <a:endCxn id="65" idx="1"/>
          </p:cNvCxnSpPr>
          <p:nvPr/>
        </p:nvCxnSpPr>
        <p:spPr>
          <a:xfrm>
            <a:off x="4846196" y="3626677"/>
            <a:ext cx="676701" cy="1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도형 61"/>
          <p:cNvCxnSpPr>
            <a:stCxn id="35" idx="3"/>
            <a:endCxn id="36" idx="1"/>
          </p:cNvCxnSpPr>
          <p:nvPr/>
        </p:nvCxnSpPr>
        <p:spPr>
          <a:xfrm>
            <a:off x="9313163" y="4588925"/>
            <a:ext cx="736726" cy="2540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도형 62"/>
          <p:cNvSpPr>
            <a:spLocks/>
          </p:cNvSpPr>
          <p:nvPr/>
        </p:nvSpPr>
        <p:spPr>
          <a:xfrm rot="5400000" flipH="1" flipV="1">
            <a:off x="2815531" y="4047890"/>
            <a:ext cx="1006907" cy="173036"/>
          </a:xfrm>
          <a:prstGeom prst="bentConnector2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2" name="도형 63"/>
          <p:cNvSpPr>
            <a:spLocks/>
          </p:cNvSpPr>
          <p:nvPr/>
        </p:nvSpPr>
        <p:spPr>
          <a:xfrm rot="16200000" flipH="1">
            <a:off x="2820224" y="5049471"/>
            <a:ext cx="997842" cy="172720"/>
          </a:xfrm>
          <a:prstGeom prst="bentConnector2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55" name="도형 66"/>
          <p:cNvCxnSpPr>
            <a:stCxn id="41" idx="3"/>
            <a:endCxn id="59" idx="1"/>
          </p:cNvCxnSpPr>
          <p:nvPr/>
        </p:nvCxnSpPr>
        <p:spPr>
          <a:xfrm flipV="1">
            <a:off x="4843144" y="5634752"/>
            <a:ext cx="1686890" cy="3810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도형 39"/>
          <p:cNvSpPr>
            <a:spLocks/>
          </p:cNvSpPr>
          <p:nvPr/>
        </p:nvSpPr>
        <p:spPr>
          <a:xfrm>
            <a:off x="3417569" y="2648588"/>
            <a:ext cx="1425575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4</a:t>
            </a: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댓글 조회할 글 선택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65" name="도형 45"/>
          <p:cNvSpPr>
            <a:spLocks/>
          </p:cNvSpPr>
          <p:nvPr/>
        </p:nvSpPr>
        <p:spPr>
          <a:xfrm>
            <a:off x="5522897" y="3494155"/>
            <a:ext cx="1346340" cy="265045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5</a:t>
            </a: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글과 댓글 출력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8042253" y="3943321"/>
            <a:ext cx="2686983" cy="288000"/>
            <a:chOff x="7030925" y="2303269"/>
            <a:chExt cx="2686983" cy="288000"/>
          </a:xfrm>
        </p:grpSpPr>
        <p:sp>
          <p:nvSpPr>
            <p:cNvPr id="67" name="&quot;없음&quot; 기호 66"/>
            <p:cNvSpPr/>
            <p:nvPr/>
          </p:nvSpPr>
          <p:spPr>
            <a:xfrm>
              <a:off x="7030925" y="2303269"/>
              <a:ext cx="286631" cy="288000"/>
            </a:xfrm>
            <a:prstGeom prst="noSmoking">
              <a:avLst>
                <a:gd name="adj" fmla="val 10061"/>
              </a:avLst>
            </a:prstGeom>
            <a:solidFill>
              <a:srgbClr val="FF0000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329622" y="2324873"/>
              <a:ext cx="23882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양식과 다를 때 </a:t>
              </a:r>
              <a:r>
                <a:rPr kumimoji="0" lang="ko-KR" altLang="en-US" sz="1100" b="0" i="0" u="none" strike="noStrike" kern="1200" cap="none" spc="-90" normalizeH="0" baseline="0" noProof="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경고창</a:t>
              </a:r>
              <a:r>
                <a:rPr kumimoji="0" lang="ko-KR" altLang="en-US" sz="1100" b="0" i="0" u="none" strike="noStrike" kern="1200" cap="none" spc="-90" normalizeH="0" baseline="0" noProof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rPr>
                <a:t> 출력</a:t>
              </a:r>
              <a:endParaRPr kumimoji="0" lang="ko-KR" altLang="en-US" sz="11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endParaRPr>
            </a:p>
          </p:txBody>
        </p:sp>
      </p:grpSp>
      <p:cxnSp>
        <p:nvCxnSpPr>
          <p:cNvPr id="70" name="도형 58"/>
          <p:cNvCxnSpPr>
            <a:stCxn id="3" idx="2"/>
            <a:endCxn id="30" idx="0"/>
          </p:cNvCxnSpPr>
          <p:nvPr/>
        </p:nvCxnSpPr>
        <p:spPr>
          <a:xfrm>
            <a:off x="1696484" y="2957271"/>
            <a:ext cx="0" cy="653263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도형 62"/>
          <p:cNvSpPr>
            <a:spLocks/>
          </p:cNvSpPr>
          <p:nvPr/>
        </p:nvSpPr>
        <p:spPr>
          <a:xfrm rot="5400000" flipH="1" flipV="1">
            <a:off x="2743835" y="3243334"/>
            <a:ext cx="1162685" cy="185420"/>
          </a:xfrm>
          <a:prstGeom prst="bentConnector2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80" name="도형 64"/>
          <p:cNvCxnSpPr>
            <a:endCxn id="61" idx="1"/>
          </p:cNvCxnSpPr>
          <p:nvPr/>
        </p:nvCxnSpPr>
        <p:spPr>
          <a:xfrm>
            <a:off x="4843144" y="2785388"/>
            <a:ext cx="679753" cy="0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도형 43"/>
          <p:cNvSpPr>
            <a:spLocks/>
          </p:cNvSpPr>
          <p:nvPr/>
        </p:nvSpPr>
        <p:spPr>
          <a:xfrm>
            <a:off x="812641" y="4328220"/>
            <a:ext cx="1754446" cy="418354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3.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 사이트 이용문의 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메뉴 클릭하여 목록 출력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cxnSp>
        <p:nvCxnSpPr>
          <p:cNvPr id="46" name="도형 58"/>
          <p:cNvCxnSpPr>
            <a:stCxn id="30" idx="2"/>
            <a:endCxn id="45" idx="0"/>
          </p:cNvCxnSpPr>
          <p:nvPr/>
        </p:nvCxnSpPr>
        <p:spPr>
          <a:xfrm flipH="1">
            <a:off x="1689864" y="3884134"/>
            <a:ext cx="6620" cy="444086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도형 39"/>
          <p:cNvSpPr>
            <a:spLocks/>
          </p:cNvSpPr>
          <p:nvPr/>
        </p:nvSpPr>
        <p:spPr>
          <a:xfrm>
            <a:off x="8058634" y="4459451"/>
            <a:ext cx="1972831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6</a:t>
            </a: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댓글 창에 양식에 맞게 </a:t>
            </a:r>
            <a:r>
              <a:rPr kumimoji="0" lang="en-US" altLang="ko-KR" sz="1200" b="0" i="0" u="none" strike="noStrike" kern="1200" cap="none" spc="-90" normalizeH="0" baseline="0" noProof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작성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59" name="도형 49"/>
          <p:cNvSpPr>
            <a:spLocks/>
          </p:cNvSpPr>
          <p:nvPr/>
        </p:nvSpPr>
        <p:spPr>
          <a:xfrm>
            <a:off x="6530034" y="5497952"/>
            <a:ext cx="1353820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5.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삭제할 댓글 선택</a:t>
            </a:r>
            <a:endParaRPr kumimoji="0" lang="ko-KR" altLang="en-US" sz="1200" b="0" i="0" u="none" strike="noStrike" kern="1200" cap="none" spc="-9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sp>
        <p:nvSpPr>
          <p:cNvPr id="61" name="도형 39"/>
          <p:cNvSpPr>
            <a:spLocks/>
          </p:cNvSpPr>
          <p:nvPr/>
        </p:nvSpPr>
        <p:spPr>
          <a:xfrm>
            <a:off x="5522897" y="2648588"/>
            <a:ext cx="1295977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5. </a:t>
            </a:r>
            <a:r>
              <a:rPr kumimoji="0" lang="ko-KR" altLang="en-US" sz="1200" b="0" i="0" u="none" strike="noStrike" kern="1200" cap="none" spc="-9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글과 댓글 출력</a:t>
            </a:r>
            <a:endParaRPr kumimoji="0" lang="en-US" altLang="ko-KR" sz="1200" b="0" i="0" u="none" strike="noStrike" kern="1200" cap="none" spc="-9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  <p:cxnSp>
        <p:nvCxnSpPr>
          <p:cNvPr id="62" name="도형 66"/>
          <p:cNvCxnSpPr>
            <a:endCxn id="42" idx="1"/>
          </p:cNvCxnSpPr>
          <p:nvPr/>
        </p:nvCxnSpPr>
        <p:spPr>
          <a:xfrm flipV="1">
            <a:off x="7890707" y="5634752"/>
            <a:ext cx="476335" cy="3810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6"/>
          <p:cNvCxnSpPr/>
          <p:nvPr/>
        </p:nvCxnSpPr>
        <p:spPr>
          <a:xfrm flipV="1">
            <a:off x="9719306" y="5634752"/>
            <a:ext cx="476335" cy="3810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도형 60"/>
          <p:cNvCxnSpPr/>
          <p:nvPr/>
        </p:nvCxnSpPr>
        <p:spPr>
          <a:xfrm>
            <a:off x="6870762" y="3626677"/>
            <a:ext cx="676701" cy="1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도형 60"/>
          <p:cNvCxnSpPr/>
          <p:nvPr/>
        </p:nvCxnSpPr>
        <p:spPr>
          <a:xfrm>
            <a:off x="9523346" y="3626677"/>
            <a:ext cx="676701" cy="1"/>
          </a:xfrm>
          <a:prstGeom prst="straightConnector1">
            <a:avLst/>
          </a:prstGeom>
          <a:ln w="9525" cap="flat" cmpd="sng">
            <a:solidFill>
              <a:srgbClr val="366E45"/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17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3041</Words>
  <Application>Microsoft Office PowerPoint</Application>
  <PresentationFormat>와이드스크린</PresentationFormat>
  <Paragraphs>1023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6" baseType="lpstr">
      <vt:lpstr>tvN 즐거운이야기 Bold</vt:lpstr>
      <vt:lpstr>맑은 고딕</vt:lpstr>
      <vt:lpstr>-윤고딕320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pc-07</dc:creator>
  <cp:lastModifiedBy>pc17</cp:lastModifiedBy>
  <cp:revision>320</cp:revision>
  <dcterms:created xsi:type="dcterms:W3CDTF">2019-03-28T00:38:24Z</dcterms:created>
  <dcterms:modified xsi:type="dcterms:W3CDTF">2019-03-29T07:55:13Z</dcterms:modified>
</cp:coreProperties>
</file>