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0"/>
  </p:notesMasterIdLst>
  <p:sldIdLst>
    <p:sldId id="515" r:id="rId2"/>
    <p:sldId id="865" r:id="rId3"/>
    <p:sldId id="774" r:id="rId4"/>
    <p:sldId id="834" r:id="rId5"/>
    <p:sldId id="733" r:id="rId6"/>
    <p:sldId id="776" r:id="rId7"/>
    <p:sldId id="742" r:id="rId8"/>
    <p:sldId id="838" r:id="rId9"/>
    <p:sldId id="557" r:id="rId10"/>
    <p:sldId id="558" r:id="rId11"/>
    <p:sldId id="824" r:id="rId12"/>
    <p:sldId id="903" r:id="rId13"/>
    <p:sldId id="922" r:id="rId14"/>
    <p:sldId id="925" r:id="rId15"/>
    <p:sldId id="906" r:id="rId16"/>
    <p:sldId id="908" r:id="rId17"/>
    <p:sldId id="916" r:id="rId18"/>
    <p:sldId id="918" r:id="rId19"/>
    <p:sldId id="923" r:id="rId20"/>
    <p:sldId id="926" r:id="rId21"/>
    <p:sldId id="954" r:id="rId22"/>
    <p:sldId id="955" r:id="rId23"/>
    <p:sldId id="924" r:id="rId24"/>
    <p:sldId id="920" r:id="rId25"/>
    <p:sldId id="919" r:id="rId26"/>
    <p:sldId id="928" r:id="rId27"/>
    <p:sldId id="931" r:id="rId28"/>
    <p:sldId id="930" r:id="rId29"/>
    <p:sldId id="932" r:id="rId30"/>
    <p:sldId id="941" r:id="rId31"/>
    <p:sldId id="927" r:id="rId32"/>
    <p:sldId id="940" r:id="rId33"/>
    <p:sldId id="938" r:id="rId34"/>
    <p:sldId id="933" r:id="rId35"/>
    <p:sldId id="935" r:id="rId36"/>
    <p:sldId id="937" r:id="rId37"/>
    <p:sldId id="939" r:id="rId38"/>
    <p:sldId id="945" r:id="rId39"/>
    <p:sldId id="936" r:id="rId40"/>
    <p:sldId id="942" r:id="rId41"/>
    <p:sldId id="934" r:id="rId42"/>
    <p:sldId id="949" r:id="rId43"/>
    <p:sldId id="948" r:id="rId44"/>
    <p:sldId id="947" r:id="rId45"/>
    <p:sldId id="950" r:id="rId46"/>
    <p:sldId id="951" r:id="rId47"/>
    <p:sldId id="952" r:id="rId48"/>
    <p:sldId id="953" r:id="rId49"/>
  </p:sldIdLst>
  <p:sldSz cx="9144000" cy="5143500" type="screen16x9"/>
  <p:notesSz cx="6808788" cy="9940925"/>
  <p:embeddedFontLst>
    <p:embeddedFont>
      <p:font typeface="맑은 고딕" panose="020B0503020000020004" pitchFamily="34" charset="-127"/>
      <p:regular r:id="rId51"/>
      <p:bold r:id="rId52"/>
    </p:embeddedFont>
    <p:embeddedFont>
      <p:font typeface="KB금융 본문체 Light" panose="020B0603000000000000" pitchFamily="34" charset="-127"/>
      <p:regular r:id="rId53"/>
    </p:embeddedFont>
    <p:embeddedFont>
      <p:font typeface="KB금융 제목체 Bold" panose="020B0603000000000000" pitchFamily="34" charset="-127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D8AF68-61AA-4692-873A-CAC82EA62C35}">
          <p14:sldIdLst>
            <p14:sldId id="515"/>
            <p14:sldId id="865"/>
            <p14:sldId id="774"/>
            <p14:sldId id="834"/>
          </p14:sldIdLst>
        </p14:section>
        <p14:section name="로그인" id="{FE3BA0FC-6AC1-F94C-98BB-AB928A96D998}">
          <p14:sldIdLst>
            <p14:sldId id="733"/>
            <p14:sldId id="776"/>
            <p14:sldId id="742"/>
            <p14:sldId id="838"/>
          </p14:sldIdLst>
        </p14:section>
        <p14:section name="GNB" id="{6032BD37-0B80-4127-9D4B-629DBD019BBD}">
          <p14:sldIdLst>
            <p14:sldId id="557"/>
            <p14:sldId id="558"/>
            <p14:sldId id="824"/>
          </p14:sldIdLst>
        </p14:section>
        <p14:section name="01 메인" id="{6A63D579-CB01-FF41-9FFA-A38F5654675C}">
          <p14:sldIdLst>
            <p14:sldId id="903"/>
          </p14:sldIdLst>
        </p14:section>
        <p14:section name="02. 인사&gt;인사 관리" id="{550DFB05-5CCC-304B-B9E4-23A192CE9A1E}">
          <p14:sldIdLst>
            <p14:sldId id="922"/>
            <p14:sldId id="925"/>
            <p14:sldId id="906"/>
            <p14:sldId id="908"/>
            <p14:sldId id="916"/>
            <p14:sldId id="918"/>
          </p14:sldIdLst>
        </p14:section>
        <p14:section name="03. 인사&gt;급여(승진)관리" id="{7BCAF288-1B95-6046-9341-7565075955E5}">
          <p14:sldIdLst>
            <p14:sldId id="923"/>
            <p14:sldId id="926"/>
            <p14:sldId id="954"/>
            <p14:sldId id="955"/>
            <p14:sldId id="924"/>
            <p14:sldId id="920"/>
            <p14:sldId id="919"/>
          </p14:sldIdLst>
        </p14:section>
        <p14:section name="회계&gt;회계 전표" id="{9030301E-F853-8C4D-A367-18337F88155F}">
          <p14:sldIdLst>
            <p14:sldId id="928"/>
            <p14:sldId id="931"/>
            <p14:sldId id="930"/>
          </p14:sldIdLst>
        </p14:section>
        <p14:section name="전자결재&gt;결재상신함" id="{5F781B50-D573-6A4F-8F8A-D012C59734D3}">
          <p14:sldIdLst>
            <p14:sldId id="932"/>
            <p14:sldId id="941"/>
            <p14:sldId id="927"/>
            <p14:sldId id="940"/>
          </p14:sldIdLst>
        </p14:section>
        <p14:section name="전자결재&gt;결재상신함&gt;지출결의서" id="{31BE93A0-CEB3-B246-841C-57E14858E50E}">
          <p14:sldIdLst>
            <p14:sldId id="938"/>
            <p14:sldId id="933"/>
            <p14:sldId id="935"/>
            <p14:sldId id="937"/>
          </p14:sldIdLst>
        </p14:section>
        <p14:section name="전자결재&gt;결재상신함&gt;휴가신청서" id="{D02768F0-A33A-204B-ABFE-E3B36A2FF7B7}">
          <p14:sldIdLst>
            <p14:sldId id="939"/>
            <p14:sldId id="945"/>
            <p14:sldId id="936"/>
            <p14:sldId id="942"/>
          </p14:sldIdLst>
        </p14:section>
        <p14:section name="전자결재&gt;결재상신함&gt;결재 승인자 검색" id="{49BD8A9F-ABCE-F842-889D-6FC616BAA3D0}">
          <p14:sldIdLst>
            <p14:sldId id="934"/>
          </p14:sldIdLst>
        </p14:section>
        <p14:section name="전자결재&gt;결재상신함&gt;성새" id="{C2C7C81A-EDD0-CA4F-8139-3CF06C59C9D6}">
          <p14:sldIdLst>
            <p14:sldId id="949"/>
            <p14:sldId id="948"/>
            <p14:sldId id="947"/>
          </p14:sldIdLst>
        </p14:section>
        <p14:section name="전자결재&gt;결재수신함" id="{3E10A01F-04E1-3545-B47E-3A2FEBCE3211}">
          <p14:sldIdLst>
            <p14:sldId id="950"/>
            <p14:sldId id="951"/>
            <p14:sldId id="952"/>
            <p14:sldId id="953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05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9" pos="22" userDrawn="1">
          <p15:clr>
            <a:srgbClr val="A4A3A4"/>
          </p15:clr>
        </p15:guide>
        <p15:guide id="10" orient="horz" pos="259" userDrawn="1">
          <p15:clr>
            <a:srgbClr val="A4A3A4"/>
          </p15:clr>
        </p15:guide>
        <p15:guide id="11" pos="4332" userDrawn="1">
          <p15:clr>
            <a:srgbClr val="A4A3A4"/>
          </p15:clr>
        </p15:guide>
        <p15:guide id="12" pos="158" userDrawn="1">
          <p15:clr>
            <a:srgbClr val="A4A3A4"/>
          </p15:clr>
        </p15:guide>
        <p15:guide id="13" pos="2245" userDrawn="1">
          <p15:clr>
            <a:srgbClr val="A4A3A4"/>
          </p15:clr>
        </p15:guide>
        <p15:guide id="14" orient="horz" pos="350" userDrawn="1">
          <p15:clr>
            <a:srgbClr val="A4A3A4"/>
          </p15:clr>
        </p15:guide>
        <p15:guide id="15" orient="horz" pos="395" userDrawn="1">
          <p15:clr>
            <a:srgbClr val="A4A3A4"/>
          </p15:clr>
        </p15:guide>
        <p15:guide id="16" pos="4286" userDrawn="1">
          <p15:clr>
            <a:srgbClr val="A4A3A4"/>
          </p15:clr>
        </p15:guide>
        <p15:guide id="17" pos="2880" userDrawn="1">
          <p15:clr>
            <a:srgbClr val="A4A3A4"/>
          </p15:clr>
        </p15:guide>
        <p15:guide id="18" pos="113" userDrawn="1">
          <p15:clr>
            <a:srgbClr val="A4A3A4"/>
          </p15:clr>
        </p15:guide>
        <p15:guide id="19" pos="4195" userDrawn="1">
          <p15:clr>
            <a:srgbClr val="A4A3A4"/>
          </p15:clr>
        </p15:guide>
        <p15:guide id="20" pos="21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윤섭" initials="오윤" lastIdx="1" clrIdx="0">
    <p:extLst>
      <p:ext uri="{19B8F6BF-5375-455C-9EA6-DF929625EA0E}">
        <p15:presenceInfo xmlns:p15="http://schemas.microsoft.com/office/powerpoint/2012/main" userId="8c986bc526c5cf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CC99"/>
    <a:srgbClr val="008080"/>
    <a:srgbClr val="CDCDCD"/>
    <a:srgbClr val="C7C7C7"/>
    <a:srgbClr val="F7F7F7"/>
    <a:srgbClr val="0000FF"/>
    <a:srgbClr val="F1C5E3"/>
    <a:srgbClr val="EA5903"/>
    <a:srgbClr val="EDE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5833" autoAdjust="0"/>
  </p:normalViewPr>
  <p:slideViewPr>
    <p:cSldViewPr>
      <p:cViewPr varScale="1">
        <p:scale>
          <a:sx n="150" d="100"/>
          <a:sy n="150" d="100"/>
        </p:scale>
        <p:origin x="744" y="160"/>
      </p:cViewPr>
      <p:guideLst>
        <p:guide orient="horz" pos="305"/>
        <p:guide pos="5602"/>
        <p:guide pos="22"/>
        <p:guide orient="horz" pos="259"/>
        <p:guide pos="4332"/>
        <p:guide pos="158"/>
        <p:guide pos="2245"/>
        <p:guide orient="horz" pos="350"/>
        <p:guide orient="horz" pos="395"/>
        <p:guide pos="4286"/>
        <p:guide pos="2880"/>
        <p:guide pos="113"/>
        <p:guide pos="4195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60736FA-5EB1-4211-8754-01B9FFCAE4FA}" type="datetimeFigureOut">
              <a:rPr lang="ko-KR" altLang="en-US" smtClean="0"/>
              <a:pPr/>
              <a:t>2022. 10. 10.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843396-0F5B-4825-A435-73456DB566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7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43396-0F5B-4825-A435-73456DB566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08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43396-0F5B-4825-A435-73456DB566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2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43396-0F5B-4825-A435-73456DB566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4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 txBox="1">
            <a:spLocks/>
          </p:cNvSpPr>
          <p:nvPr userDrawn="1"/>
        </p:nvSpPr>
        <p:spPr>
          <a:xfrm>
            <a:off x="323530" y="1221600"/>
            <a:ext cx="7710395" cy="648072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B금융 제목체 Bold" pitchFamily="50" charset="-127"/>
                <a:ea typeface="KB금융 제목체 Bold" pitchFamily="50" charset="-127"/>
              </a:rPr>
              <a:t>성진하이텍</a:t>
            </a:r>
            <a:r>
              <a:rPr kumimoji="0" lang="ko-KR" altLang="en-US" sz="2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제목체 Bold" pitchFamily="50" charset="-127"/>
                <a:ea typeface="KB금융 제목체 Bold" pitchFamily="50" charset="-127"/>
              </a:rPr>
              <a:t> </a:t>
            </a:r>
            <a:r>
              <a:rPr kumimoji="0" lang="en-US" altLang="ko-KR" sz="28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금융 제목체 Bold" pitchFamily="50" charset="-127"/>
                <a:ea typeface="KB금융 제목체 Bold" pitchFamily="50" charset="-127"/>
              </a:rPr>
              <a:t>‘</a:t>
            </a:r>
            <a:r>
              <a:rPr kumimoji="0" lang="ko-KR" altLang="en-US" sz="2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금융 제목체 Bold" pitchFamily="50" charset="-127"/>
                <a:ea typeface="KB금융 제목체 Bold" pitchFamily="50" charset="-127"/>
              </a:rPr>
              <a:t>인사회계관리 시스템</a:t>
            </a:r>
            <a:r>
              <a:rPr kumimoji="0" lang="en-US" altLang="ko-KR" sz="2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금융 제목체 Bold" pitchFamily="50" charset="-127"/>
                <a:ea typeface="KB금융 제목체 Bold" pitchFamily="50" charset="-127"/>
              </a:rPr>
              <a:t>(ERP)</a:t>
            </a:r>
            <a:r>
              <a:rPr kumimoji="0" lang="en-US" altLang="ko-KR" sz="36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금융 제목체 Bold" pitchFamily="50" charset="-127"/>
                <a:ea typeface="KB금융 제목체 Bold" pitchFamily="50" charset="-127"/>
              </a:rPr>
              <a:t>’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1403" y="3236004"/>
            <a:ext cx="13239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141267" y="303498"/>
            <a:ext cx="889145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126873" y="357504"/>
            <a:ext cx="8905846" cy="4590000"/>
          </a:xfrm>
          <a:prstGeom prst="rect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118582" y="25729"/>
            <a:ext cx="8229600" cy="273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61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책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141267" y="303498"/>
            <a:ext cx="889145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118582" y="25729"/>
            <a:ext cx="8229600" cy="273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540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883400" y="464020"/>
            <a:ext cx="2260600" cy="448399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 dirty="0">
              <a:solidFill>
                <a:prstClr val="white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883400" y="352253"/>
            <a:ext cx="2260600" cy="1023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white"/>
                </a:solidFill>
                <a:latin typeface="KB금융 본문체 Light" pitchFamily="50" charset="-127"/>
                <a:ea typeface="KB금융 본문체 Light" pitchFamily="50" charset="-127"/>
              </a:rPr>
              <a:t>Description</a:t>
            </a:r>
            <a:endParaRPr kumimoji="1" lang="ko-KR" altLang="en-US" sz="800" dirty="0">
              <a:solidFill>
                <a:prstClr val="white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5328956"/>
              </p:ext>
            </p:extLst>
          </p:nvPr>
        </p:nvGraphicFramePr>
        <p:xfrm>
          <a:off x="-2658" y="171"/>
          <a:ext cx="9146658" cy="324000"/>
        </p:xfrm>
        <a:graphic>
          <a:graphicData uri="http://schemas.openxmlformats.org/drawingml/2006/table">
            <a:tbl>
              <a:tblPr/>
              <a:tblGrid>
                <a:gridCol w="133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/>
          </a:bodyPr>
          <a:lstStyle>
            <a:lvl1pPr>
              <a:defRPr sz="800" b="0">
                <a:latin typeface="KB금융 본문체 Light" pitchFamily="50" charset="-127"/>
                <a:ea typeface="KB금융 본문체 Light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>
                <a:latin typeface="KB금융 본문체 Light" pitchFamily="50" charset="-127"/>
                <a:ea typeface="KB금융 본문체 Light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>
                <a:latin typeface="KB금융 본문체 Light" pitchFamily="50" charset="-127"/>
                <a:ea typeface="KB금융 본문체 Light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21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>
                <a:latin typeface="KB금융 본문체 Light" pitchFamily="50" charset="-127"/>
                <a:ea typeface="KB금융 본문체 Light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6884133" y="464344"/>
            <a:ext cx="2263775" cy="4483670"/>
          </a:xfrm>
        </p:spPr>
        <p:txBody>
          <a:bodyPr>
            <a:normAutofit/>
          </a:bodyPr>
          <a:lstStyle>
            <a:lvl1pPr marL="92075" indent="-92075">
              <a:buFont typeface="+mj-lt"/>
              <a:buAutoNum type="arabicPeriod"/>
              <a:defRPr sz="800" b="0">
                <a:latin typeface="KB금융 본문체 Light" pitchFamily="50" charset="-127"/>
                <a:ea typeface="KB금융 본문체 Light" pitchFamily="50" charset="-127"/>
              </a:defRPr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Text Box 410"/>
          <p:cNvSpPr txBox="1">
            <a:spLocks noChangeArrowheads="1"/>
          </p:cNvSpPr>
          <p:nvPr userDrawn="1"/>
        </p:nvSpPr>
        <p:spPr bwMode="auto">
          <a:xfrm>
            <a:off x="6883400" y="4968714"/>
            <a:ext cx="13752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26F3F401-F14A-42AC-A13A-9F1087F98D2B}" type="slidenum">
              <a:rPr kumimoji="0" lang="ko-KR" altLang="en-US" sz="800" smtClean="0">
                <a:solidFill>
                  <a:srgbClr val="000000"/>
                </a:solidFill>
                <a:latin typeface="KB금융 본문체 Light" pitchFamily="50" charset="-127"/>
                <a:ea typeface="KB금융 본문체 Light" pitchFamily="50" charset="-127"/>
              </a:rPr>
              <a:pPr algn="l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ko-KR" sz="800" dirty="0">
              <a:solidFill>
                <a:srgbClr val="000000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6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(디스크립션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-2658" y="171"/>
          <a:ext cx="9146658" cy="324000"/>
        </p:xfrm>
        <a:graphic>
          <a:graphicData uri="http://schemas.openxmlformats.org/drawingml/2006/table">
            <a:tbl>
              <a:tblPr/>
              <a:tblGrid>
                <a:gridCol w="133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/>
          </a:bodyPr>
          <a:lstStyle>
            <a:lvl1pPr>
              <a:defRPr sz="8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21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Text Box 410"/>
          <p:cNvSpPr txBox="1">
            <a:spLocks noChangeArrowheads="1"/>
          </p:cNvSpPr>
          <p:nvPr userDrawn="1"/>
        </p:nvSpPr>
        <p:spPr bwMode="auto">
          <a:xfrm>
            <a:off x="8794605" y="4760632"/>
            <a:ext cx="3930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26F3F401-F14A-42AC-A13A-9F1087F98D2B}" type="slidenum"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7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GNB_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-2658" y="171"/>
          <a:ext cx="9146658" cy="324000"/>
        </p:xfrm>
        <a:graphic>
          <a:graphicData uri="http://schemas.openxmlformats.org/drawingml/2006/table">
            <a:tbl>
              <a:tblPr/>
              <a:tblGrid>
                <a:gridCol w="133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/>
          </a:bodyPr>
          <a:lstStyle>
            <a:lvl1pPr>
              <a:defRPr sz="8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21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35496" y="987573"/>
            <a:ext cx="792088" cy="41144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5496" y="987882"/>
            <a:ext cx="7416824" cy="411253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5497" y="4281820"/>
            <a:ext cx="792087" cy="492443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홍길동님 안녕하세요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  <a:p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 </a:t>
            </a:r>
          </a:p>
          <a:p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마지막 로그인 일시 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: 2021-05-18 17:58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endParaRPr lang="ko-KR" altLang="en-US" sz="800" dirty="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524328" y="464020"/>
            <a:ext cx="1619672" cy="448399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7524328" y="352253"/>
            <a:ext cx="1619672" cy="1023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kumimoji="1" lang="ko-KR" altLang="en-US" sz="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7524328" y="464344"/>
            <a:ext cx="1623580" cy="4483670"/>
          </a:xfrm>
        </p:spPr>
        <p:txBody>
          <a:bodyPr>
            <a:normAutofit/>
          </a:bodyPr>
          <a:lstStyle>
            <a:lvl1pPr marL="92075" indent="-92075">
              <a:buFont typeface="+mj-lt"/>
              <a:buAutoNum type="arabicPeriod"/>
              <a:defRPr sz="800" b="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4" name="Text Box 410"/>
          <p:cNvSpPr txBox="1">
            <a:spLocks noChangeArrowheads="1"/>
          </p:cNvSpPr>
          <p:nvPr userDrawn="1"/>
        </p:nvSpPr>
        <p:spPr bwMode="auto">
          <a:xfrm>
            <a:off x="7524328" y="4968714"/>
            <a:ext cx="7343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26F3F401-F14A-42AC-A13A-9F1087F98D2B}" type="slidenum"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899591" y="1096423"/>
            <a:ext cx="6486857" cy="29085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F9E52-A3F1-3D2D-D851-3E126648D54A}"/>
              </a:ext>
            </a:extLst>
          </p:cNvPr>
          <p:cNvSpPr/>
          <p:nvPr userDrawn="1"/>
        </p:nvSpPr>
        <p:spPr>
          <a:xfrm>
            <a:off x="31588" y="464020"/>
            <a:ext cx="7420731" cy="5178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0864" y="592296"/>
            <a:ext cx="661349" cy="230832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en-US" altLang="ko-KR" sz="900" b="1">
                <a:latin typeface="KB금융 제목체 Bold" pitchFamily="50" charset="-127"/>
                <a:ea typeface="KB금융 제목체 Bold" pitchFamily="50" charset="-127"/>
              </a:rPr>
              <a:t>Sj ERP</a:t>
            </a:r>
            <a:endParaRPr lang="en-US" altLang="ko-KR" sz="900" b="1" baseline="0">
              <a:latin typeface="KB금융 제목체 Bold" pitchFamily="50" charset="-127"/>
              <a:ea typeface="KB금융 제목체 Bold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D5ED68D-D1C1-340B-92F4-2DD2223FEB81}"/>
              </a:ext>
            </a:extLst>
          </p:cNvPr>
          <p:cNvSpPr/>
          <p:nvPr userDrawn="1"/>
        </p:nvSpPr>
        <p:spPr>
          <a:xfrm>
            <a:off x="100866" y="1059582"/>
            <a:ext cx="661348" cy="1822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0">
                <a:solidFill>
                  <a:schemeClr val="tx1">
                    <a:lumMod val="50000"/>
                    <a:lumOff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인사 관리</a:t>
            </a:r>
            <a:endParaRPr lang="ko-KR" altLang="en-US" sz="600" b="0" dirty="0">
              <a:solidFill>
                <a:schemeClr val="tx1">
                  <a:lumMod val="50000"/>
                  <a:lumOff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799DDC8-A13B-C6BA-81C1-32E3FB279D57}"/>
              </a:ext>
            </a:extLst>
          </p:cNvPr>
          <p:cNvSpPr/>
          <p:nvPr userDrawn="1"/>
        </p:nvSpPr>
        <p:spPr>
          <a:xfrm>
            <a:off x="100866" y="1321262"/>
            <a:ext cx="661348" cy="1822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0">
                <a:solidFill>
                  <a:schemeClr val="tx1">
                    <a:lumMod val="50000"/>
                    <a:lumOff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급여</a:t>
            </a:r>
            <a:r>
              <a:rPr lang="en-US" altLang="ko-KR" sz="600" b="0">
                <a:solidFill>
                  <a:schemeClr val="tx1">
                    <a:lumMod val="50000"/>
                    <a:lumOff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600" b="0">
                <a:solidFill>
                  <a:schemeClr val="tx1">
                    <a:lumMod val="50000"/>
                    <a:lumOff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 sz="600" b="0">
                <a:solidFill>
                  <a:schemeClr val="tx1">
                    <a:lumMod val="50000"/>
                    <a:lumOff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  <a:r>
              <a:rPr lang="ko-KR" altLang="en-US" sz="600" b="0">
                <a:solidFill>
                  <a:schemeClr val="tx1">
                    <a:lumMod val="50000"/>
                    <a:lumOff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 관리</a:t>
            </a:r>
            <a:endParaRPr lang="ko-KR" altLang="en-US" sz="600" b="0" dirty="0">
              <a:solidFill>
                <a:schemeClr val="tx1">
                  <a:lumMod val="50000"/>
                  <a:lumOff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3BE9D-847B-AB2A-E624-947F76887EFD}"/>
              </a:ext>
            </a:extLst>
          </p:cNvPr>
          <p:cNvSpPr txBox="1"/>
          <p:nvPr userDrawn="1"/>
        </p:nvSpPr>
        <p:spPr>
          <a:xfrm>
            <a:off x="839982" y="603818"/>
            <a:ext cx="6613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800" b="0" baseline="0">
                <a:latin typeface="+mn-ea"/>
                <a:ea typeface="+mn-ea"/>
              </a:rPr>
              <a:t>메인</a:t>
            </a:r>
            <a:endParaRPr lang="en-US" altLang="ko-KR" sz="800" b="0" baseline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68174D-FB3E-7444-6434-DA2D34227112}"/>
              </a:ext>
            </a:extLst>
          </p:cNvPr>
          <p:cNvSpPr txBox="1"/>
          <p:nvPr userDrawn="1"/>
        </p:nvSpPr>
        <p:spPr>
          <a:xfrm>
            <a:off x="2729158" y="603818"/>
            <a:ext cx="6613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800" b="0" baseline="0">
                <a:latin typeface="+mn-ea"/>
                <a:ea typeface="+mn-ea"/>
              </a:rPr>
              <a:t>전자결재</a:t>
            </a:r>
            <a:endParaRPr lang="en-US" altLang="ko-KR" sz="800" b="0" baseline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FF178-D1DC-C255-A293-900C9D9C8283}"/>
              </a:ext>
            </a:extLst>
          </p:cNvPr>
          <p:cNvSpPr txBox="1"/>
          <p:nvPr userDrawn="1"/>
        </p:nvSpPr>
        <p:spPr>
          <a:xfrm>
            <a:off x="3333961" y="603818"/>
            <a:ext cx="6613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800" b="0" baseline="0">
                <a:latin typeface="+mn-ea"/>
                <a:ea typeface="+mn-ea"/>
              </a:rPr>
              <a:t>게시판</a:t>
            </a:r>
            <a:endParaRPr lang="en-US" altLang="ko-KR" sz="800" b="0" baseline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81741-83DE-8E7D-8876-BBF7B67F8105}"/>
              </a:ext>
            </a:extLst>
          </p:cNvPr>
          <p:cNvSpPr txBox="1"/>
          <p:nvPr userDrawn="1"/>
        </p:nvSpPr>
        <p:spPr>
          <a:xfrm>
            <a:off x="3988542" y="603818"/>
            <a:ext cx="6613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800" b="0" baseline="0">
                <a:latin typeface="+mn-ea"/>
                <a:ea typeface="+mn-ea"/>
              </a:rPr>
              <a:t>마이페이지</a:t>
            </a:r>
            <a:endParaRPr lang="en-US" altLang="ko-KR" sz="800" b="0" baseline="0">
              <a:latin typeface="+mn-ea"/>
              <a:ea typeface="+mn-ea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0C2AEF6-69FB-D669-9521-623A14B7B386}"/>
              </a:ext>
            </a:extLst>
          </p:cNvPr>
          <p:cNvSpPr/>
          <p:nvPr userDrawn="1"/>
        </p:nvSpPr>
        <p:spPr>
          <a:xfrm>
            <a:off x="100866" y="4856880"/>
            <a:ext cx="661348" cy="1822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0">
                <a:solidFill>
                  <a:schemeClr val="tx1">
                    <a:lumMod val="50000"/>
                    <a:lumOff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로그아웃</a:t>
            </a:r>
            <a:endParaRPr lang="ko-KR" altLang="en-US" sz="600" b="0" dirty="0">
              <a:solidFill>
                <a:schemeClr val="tx1">
                  <a:lumMod val="50000"/>
                  <a:lumOff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36B00F7-0190-2CEA-197E-25545D410D14}"/>
              </a:ext>
            </a:extLst>
          </p:cNvPr>
          <p:cNvSpPr/>
          <p:nvPr userDrawn="1"/>
        </p:nvSpPr>
        <p:spPr>
          <a:xfrm>
            <a:off x="1510353" y="552467"/>
            <a:ext cx="530840" cy="29109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b="0" dirty="0">
              <a:solidFill>
                <a:schemeClr val="tx1">
                  <a:lumMod val="50000"/>
                  <a:lumOff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D5C505-4BFA-FC2B-F219-ECBE53C14947}"/>
              </a:ext>
            </a:extLst>
          </p:cNvPr>
          <p:cNvSpPr txBox="1"/>
          <p:nvPr userDrawn="1"/>
        </p:nvSpPr>
        <p:spPr>
          <a:xfrm>
            <a:off x="2123728" y="603818"/>
            <a:ext cx="6613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800" b="0" baseline="0">
                <a:latin typeface="+mn-ea"/>
                <a:ea typeface="+mn-ea"/>
              </a:rPr>
              <a:t>회계</a:t>
            </a:r>
            <a:endParaRPr lang="en-US" altLang="ko-KR" sz="800" b="0" baseline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9F807-EAA9-0C6E-41CE-07F216680C84}"/>
              </a:ext>
            </a:extLst>
          </p:cNvPr>
          <p:cNvSpPr txBox="1"/>
          <p:nvPr userDrawn="1"/>
        </p:nvSpPr>
        <p:spPr>
          <a:xfrm>
            <a:off x="1475656" y="603818"/>
            <a:ext cx="6613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800" b="1" baseline="0">
                <a:latin typeface="+mn-ea"/>
                <a:ea typeface="+mn-ea"/>
              </a:rPr>
              <a:t>인사</a:t>
            </a:r>
            <a:endParaRPr lang="en-US" altLang="ko-KR" sz="800" b="1" baseline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86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스크립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7524328" y="464020"/>
            <a:ext cx="1619672" cy="448399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524328" y="352253"/>
            <a:ext cx="1619672" cy="1023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</a:t>
            </a:r>
            <a:endParaRPr kumimoji="1" lang="ko-KR" alt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9782621"/>
              </p:ext>
            </p:extLst>
          </p:nvPr>
        </p:nvGraphicFramePr>
        <p:xfrm>
          <a:off x="-2658" y="171"/>
          <a:ext cx="9146658" cy="324000"/>
        </p:xfrm>
        <a:graphic>
          <a:graphicData uri="http://schemas.openxmlformats.org/drawingml/2006/table">
            <a:tbl>
              <a:tblPr/>
              <a:tblGrid>
                <a:gridCol w="133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marL="38988" marR="38988" marT="27010" marB="2701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27010" marB="2701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88" marR="38988" marT="36013" marB="36013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/>
          </a:bodyPr>
          <a:lstStyle>
            <a:lvl1pPr>
              <a:defRPr sz="800" b="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>
                <a:latin typeface="+mn-ea"/>
                <a:ea typeface="+mn-ea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>
                <a:latin typeface="+mn-ea"/>
                <a:ea typeface="+mn-ea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21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 lIns="72000" tIns="36000" rIns="72000" bIns="36000" anchor="ctr">
            <a:normAutofit/>
          </a:bodyPr>
          <a:lstStyle>
            <a:lvl1pPr marL="0" indent="0">
              <a:buNone/>
              <a:defRPr sz="800" b="0">
                <a:latin typeface="+mn-ea"/>
                <a:ea typeface="+mn-ea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7524328" y="464344"/>
            <a:ext cx="1623580" cy="4483670"/>
          </a:xfrm>
        </p:spPr>
        <p:txBody>
          <a:bodyPr>
            <a:normAutofit/>
          </a:bodyPr>
          <a:lstStyle>
            <a:lvl1pPr marL="92075" indent="-92075">
              <a:buFont typeface="+mj-lt"/>
              <a:buAutoNum type="arabicPeriod"/>
              <a:defRPr sz="800" b="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Text Box 410"/>
          <p:cNvSpPr txBox="1">
            <a:spLocks noChangeArrowheads="1"/>
          </p:cNvSpPr>
          <p:nvPr userDrawn="1"/>
        </p:nvSpPr>
        <p:spPr bwMode="auto">
          <a:xfrm>
            <a:off x="7524328" y="4968714"/>
            <a:ext cx="7343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26F3F401-F14A-42AC-A13A-9F1087F98D2B}" type="slidenum">
              <a:rPr kumimoji="0" lang="ko-KR" altLang="en-US" sz="800" smtClean="0">
                <a:solidFill>
                  <a:srgbClr val="000000"/>
                </a:solidFill>
                <a:latin typeface="+mn-ea"/>
                <a:ea typeface="+mn-ea"/>
              </a:rPr>
              <a:pPr algn="l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38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7812361" y="4894008"/>
            <a:ext cx="1035539" cy="13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>
              <a:defRPr/>
            </a:pPr>
            <a:fld id="{068EC484-3053-445B-A617-B0C54F085820}" type="slidenum">
              <a:rPr lang="ko-KR" altLang="en-GB" sz="900" b="0" smtClean="0">
                <a:solidFill>
                  <a:schemeClr val="tx1"/>
                </a:solidFill>
                <a:latin typeface="+mn-ea"/>
                <a:ea typeface="+mn-ea"/>
              </a:rPr>
              <a:pPr algn="r">
                <a:defRPr/>
              </a:pPr>
              <a:t>‹#›</a:t>
            </a:fld>
            <a:endParaRPr lang="en-GB" altLang="ko-KR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191348" y="2031690"/>
            <a:ext cx="8053061" cy="624492"/>
          </a:xfrm>
        </p:spPr>
        <p:txBody>
          <a:bodyPr>
            <a:normAutofit/>
          </a:bodyPr>
          <a:lstStyle>
            <a:lvl1pPr marL="357188" indent="0"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 flipV="1">
            <a:off x="226183" y="2025236"/>
            <a:ext cx="0" cy="648000"/>
          </a:xfrm>
          <a:prstGeom prst="line">
            <a:avLst/>
          </a:prstGeom>
          <a:ln w="762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7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552006-316A-497B-B698-E250E6BB1D0F}" type="datetimeFigureOut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2022. 10. 10.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E501C7-818A-4760-8BE2-BBB1F9EA9F9D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3" r:id="rId3"/>
    <p:sldLayoutId id="2147483679" r:id="rId4"/>
    <p:sldLayoutId id="2147483689" r:id="rId5"/>
    <p:sldLayoutId id="2147483686" r:id="rId6"/>
    <p:sldLayoutId id="2147483682" r:id="rId7"/>
    <p:sldLayoutId id="2147483681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l" rtl="0" fontAlgn="base" latinLnBrk="1">
        <a:spcBef>
          <a:spcPct val="0"/>
        </a:spcBef>
        <a:spcAft>
          <a:spcPct val="0"/>
        </a:spcAft>
        <a:defRPr sz="105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685800" algn="l" rtl="0" fontAlgn="base" latinLnBrk="1">
        <a:spcBef>
          <a:spcPct val="0"/>
        </a:spcBef>
        <a:spcAft>
          <a:spcPct val="0"/>
        </a:spcAft>
        <a:defRPr sz="105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028700" algn="l" rtl="0" fontAlgn="base" latinLnBrk="1">
        <a:spcBef>
          <a:spcPct val="0"/>
        </a:spcBef>
        <a:spcAft>
          <a:spcPct val="0"/>
        </a:spcAft>
        <a:defRPr sz="105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371600" algn="l" rtl="0" fontAlgn="base" latinLnBrk="1">
        <a:spcBef>
          <a:spcPct val="0"/>
        </a:spcBef>
        <a:spcAft>
          <a:spcPct val="0"/>
        </a:spcAft>
        <a:defRPr sz="105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5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0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0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08948"/>
              </p:ext>
            </p:extLst>
          </p:nvPr>
        </p:nvGraphicFramePr>
        <p:xfrm>
          <a:off x="467545" y="3297793"/>
          <a:ext cx="2242814" cy="40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0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baseline="0">
                          <a:ln>
                            <a:solidFill>
                              <a:srgbClr val="0096D6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KB금융 본문체 Light" pitchFamily="50" charset="-127"/>
                          <a:ea typeface="KB금융 본문체 Light" pitchFamily="50" charset="-127"/>
                          <a:cs typeface="+mn-cs"/>
                        </a:rPr>
                        <a:t>중앙정보처리학원 프로젝트팀 </a:t>
                      </a:r>
                      <a:endParaRPr lang="ko-KR" altLang="en-US" sz="700" b="0" kern="1200" dirty="0">
                        <a:ln>
                          <a:solidFill>
                            <a:srgbClr val="0096D6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KB금융 본문체 Light" pitchFamily="50" charset="-127"/>
                        <a:ea typeface="KB금융 본문체 Light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ln>
                            <a:solidFill>
                              <a:srgbClr val="0096D6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KB금융 본문체 Light" pitchFamily="50" charset="-127"/>
                          <a:ea typeface="KB금융 본문체 Light" pitchFamily="50" charset="-127"/>
                          <a:cs typeface="+mn-cs"/>
                        </a:rPr>
                        <a:t>2022.</a:t>
                      </a:r>
                      <a:r>
                        <a:rPr lang="en-US" altLang="ko-KR" sz="700" b="0" kern="1200" baseline="0">
                          <a:ln>
                            <a:solidFill>
                              <a:srgbClr val="0096D6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KB금융 본문체 Light" pitchFamily="50" charset="-127"/>
                          <a:ea typeface="KB금융 본문체 Light" pitchFamily="50" charset="-127"/>
                          <a:cs typeface="+mn-cs"/>
                        </a:rPr>
                        <a:t> 10. 05</a:t>
                      </a:r>
                      <a:endParaRPr lang="en-US" altLang="ko-KR" sz="700" b="0" kern="1200" baseline="0" dirty="0">
                        <a:ln>
                          <a:solidFill>
                            <a:srgbClr val="0096D6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KB금융 본문체 Light" pitchFamily="50" charset="-127"/>
                        <a:ea typeface="KB금융 본문체 Light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dirty="0">
                        <a:ln>
                          <a:solidFill>
                            <a:srgbClr val="0096D6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KB금융 본문체 Light" pitchFamily="50" charset="-127"/>
                        <a:ea typeface="KB금융 본문체 Light" pitchFamily="50" charset="-127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제목 6"/>
          <p:cNvSpPr txBox="1">
            <a:spLocks/>
          </p:cNvSpPr>
          <p:nvPr/>
        </p:nvSpPr>
        <p:spPr>
          <a:xfrm>
            <a:off x="517396" y="1923678"/>
            <a:ext cx="5782796" cy="486054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lvl1pPr>
          </a:lstStyle>
          <a:p>
            <a:pPr marL="268288" indent="-268288" algn="l">
              <a:buFont typeface="Arial" panose="020B0604020202020204" pitchFamily="34" charset="0"/>
              <a:buChar char="•"/>
              <a:defRPr/>
            </a:pPr>
            <a:r>
              <a:rPr lang="en-US" altLang="ko-KR" sz="2100">
                <a:solidFill>
                  <a:srgbClr val="EA5903"/>
                </a:solidFill>
                <a:latin typeface="KB금융 제목체 Bold" pitchFamily="50" charset="-127"/>
                <a:ea typeface="KB금융 제목체 Bold" pitchFamily="50" charset="-127"/>
              </a:rPr>
              <a:t>Front </a:t>
            </a:r>
            <a:r>
              <a:rPr lang="ko-KR" altLang="en-US" sz="2100">
                <a:solidFill>
                  <a:srgbClr val="EA5903"/>
                </a:solidFill>
                <a:latin typeface="KB금융 제목체 Bold" pitchFamily="50" charset="-127"/>
                <a:ea typeface="KB금융 제목체 Bold" pitchFamily="50" charset="-127"/>
              </a:rPr>
              <a:t> 설계</a:t>
            </a:r>
            <a:endParaRPr lang="en-US" altLang="ko-KR" sz="2100" dirty="0">
              <a:solidFill>
                <a:srgbClr val="EA5903"/>
              </a:solidFill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92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GNB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GKMS_GNB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구조 정의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-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TOP, Side Bar, Content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영역으로만 구성</a:t>
            </a:r>
            <a:endParaRPr lang="en-US" altLang="ko-KR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TOP, Side Bar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는 어느 메뉴에서든 항상 노출</a:t>
            </a:r>
            <a:endParaRPr lang="en-US" altLang="ko-KR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/>
              <a:t>푸터 구현 </a:t>
            </a:r>
            <a:r>
              <a:rPr lang="en-US" altLang="ko-KR"/>
              <a:t>x</a:t>
            </a:r>
            <a:endParaRPr lang="en-US" altLang="ko-KR">
              <a:latin typeface="KB금융 본문체 Light" pitchFamily="50" charset="-127"/>
              <a:ea typeface="KB금융 본문체 Light" pitchFamily="50" charset="-127"/>
            </a:endParaRPr>
          </a:p>
          <a:p>
            <a:pPr marL="0" indent="0">
              <a:buNone/>
            </a:pPr>
            <a:endParaRPr lang="en-US" altLang="ko-KR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699542"/>
            <a:ext cx="5778960" cy="4248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Content</a:t>
            </a:r>
            <a:endParaRPr lang="ko-KR" altLang="en-US" sz="8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699542"/>
            <a:ext cx="1008112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Side Bar</a:t>
            </a:r>
            <a:endParaRPr lang="ko-KR" altLang="en-US" sz="8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5CA17-7572-03F0-BC18-8CA8FFD90147}"/>
              </a:ext>
            </a:extLst>
          </p:cNvPr>
          <p:cNvSpPr/>
          <p:nvPr/>
        </p:nvSpPr>
        <p:spPr>
          <a:xfrm>
            <a:off x="35496" y="411510"/>
            <a:ext cx="6787072" cy="456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TOP</a:t>
            </a:r>
            <a:endParaRPr lang="ko-KR" altLang="en-US" sz="8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38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GNB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영역 기능 정의</a:t>
            </a:r>
          </a:p>
        </p:txBody>
      </p:sp>
      <p:sp>
        <p:nvSpPr>
          <p:cNvPr id="21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 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GNB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정의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3"/>
          </p:nvPr>
        </p:nvSpPr>
        <p:spPr>
          <a:xfrm>
            <a:off x="7524328" y="464344"/>
            <a:ext cx="1623580" cy="4483670"/>
          </a:xfrm>
        </p:spPr>
        <p:txBody>
          <a:bodyPr>
            <a:normAutofit/>
          </a:bodyPr>
          <a:lstStyle/>
          <a:p>
            <a:r>
              <a:rPr lang="en-US" altLang="ko-KR" sz="700" b="1">
                <a:latin typeface="KB금융 본문체 Light" pitchFamily="50" charset="-127"/>
                <a:ea typeface="KB금융 본문체 Light" pitchFamily="50" charset="-127"/>
              </a:rPr>
              <a:t>BI</a:t>
            </a:r>
            <a:r>
              <a:rPr lang="ko-KR" altLang="en-US" sz="700" b="1">
                <a:latin typeface="KB금융 본문체 Light" pitchFamily="50" charset="-127"/>
                <a:ea typeface="KB금융 본문체 Light" pitchFamily="50" charset="-127"/>
              </a:rPr>
              <a:t> 영역</a:t>
            </a:r>
            <a:b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ㄴ 로고 클릭 시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메인으로 이동</a:t>
            </a:r>
            <a:endParaRPr lang="en-US" altLang="ko-KR" sz="7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700" b="1">
                <a:latin typeface="KB금융 본문체 Light" pitchFamily="50" charset="-127"/>
                <a:ea typeface="KB금융 본문체 Light" pitchFamily="50" charset="-127"/>
              </a:rPr>
              <a:t>1Depth </a:t>
            </a:r>
            <a:r>
              <a:rPr lang="ko-KR" altLang="en-US" sz="700" b="1">
                <a:latin typeface="KB금융 본문체 Light" pitchFamily="50" charset="-127"/>
                <a:ea typeface="KB금융 본문체 Light" pitchFamily="50" charset="-127"/>
              </a:rPr>
              <a:t>메뉴 영역</a:t>
            </a:r>
            <a:b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(2-1)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: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 활성화된 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1Depth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 메뉴가</a:t>
            </a:r>
            <a:b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직관적으로 보일 수 있도록 노출</a:t>
            </a:r>
            <a:endParaRPr lang="en-US" altLang="ko-KR" sz="7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700" b="1">
                <a:latin typeface="KB금융 본문체 Light" pitchFamily="50" charset="-127"/>
                <a:ea typeface="KB금융 본문체 Light" pitchFamily="50" charset="-127"/>
              </a:rPr>
              <a:t>2Depth </a:t>
            </a:r>
            <a:r>
              <a:rPr lang="ko-KR" altLang="en-US" sz="700" b="1">
                <a:latin typeface="KB금융 본문체 Light" pitchFamily="50" charset="-127"/>
                <a:ea typeface="KB금융 본문체 Light" pitchFamily="50" charset="-127"/>
              </a:rPr>
              <a:t>메뉴 영역</a:t>
            </a:r>
            <a:endParaRPr lang="en-US" altLang="ko-KR" sz="700" b="1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로그인 유저의 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‘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성명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’, ‘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마지막 로그인 일시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’ ‘YYYY-MM-DD HH:MM’</a:t>
            </a:r>
            <a:b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출력</a:t>
            </a:r>
            <a:endParaRPr lang="en-US" altLang="ko-KR" sz="7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700" b="1">
                <a:latin typeface="KB금융 본문체 Light" pitchFamily="50" charset="-127"/>
                <a:ea typeface="KB금융 본문체 Light" pitchFamily="50" charset="-127"/>
              </a:rPr>
              <a:t>‘</a:t>
            </a:r>
            <a:r>
              <a:rPr lang="ko-KR" altLang="en-US" sz="700" b="1">
                <a:latin typeface="KB금융 본문체 Light" pitchFamily="50" charset="-127"/>
                <a:ea typeface="KB금융 본문체 Light" pitchFamily="50" charset="-127"/>
              </a:rPr>
              <a:t>로그아웃 버튼</a:t>
            </a:r>
            <a:r>
              <a:rPr lang="en-US" altLang="ko-KR" sz="700" b="1">
                <a:latin typeface="KB금융 본문체 Light" pitchFamily="50" charset="-127"/>
                <a:ea typeface="KB금융 본문체 Light" pitchFamily="50" charset="-127"/>
              </a:rPr>
              <a:t>’</a:t>
            </a:r>
            <a:b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ㄴ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버튼 클릭 시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얼럿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(5-1)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 노출</a:t>
            </a:r>
            <a:endParaRPr lang="en-US" altLang="ko-KR" sz="700">
              <a:latin typeface="KB금융 본문체 Light" pitchFamily="50" charset="-127"/>
              <a:ea typeface="KB금융 본문체 Light" pitchFamily="50" charset="-127"/>
            </a:endParaRPr>
          </a:p>
          <a:p>
            <a:pPr marL="0" indent="0">
              <a:buNone/>
            </a:pP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    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(5-1)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 동작 정의</a:t>
            </a:r>
            <a:b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    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확인 클릭 시 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로그아웃 처리</a:t>
            </a:r>
            <a:b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    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취소 클릭 시</a:t>
            </a:r>
            <a:r>
              <a:rPr lang="en-US" altLang="ko-KR" sz="700">
                <a:latin typeface="KB금융 본문체 Light" pitchFamily="50" charset="-127"/>
                <a:ea typeface="KB금융 본문체 Light" pitchFamily="50" charset="-127"/>
              </a:rPr>
              <a:t> : </a:t>
            </a:r>
            <a:r>
              <a:rPr lang="ko-KR" altLang="en-US" sz="700">
                <a:latin typeface="KB금융 본문체 Light" pitchFamily="50" charset="-127"/>
                <a:ea typeface="KB금융 본문체 Light" pitchFamily="50" charset="-127"/>
              </a:rPr>
              <a:t>얼럿 닫힘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1672" y="107483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8650" y="77917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3496" y="8109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6417" y="440923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46417" y="488211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220072" y="3790284"/>
            <a:ext cx="2088233" cy="1224136"/>
            <a:chOff x="115875" y="483518"/>
            <a:chExt cx="2304256" cy="1224136"/>
          </a:xfrm>
        </p:grpSpPr>
        <p:sp>
          <p:nvSpPr>
            <p:cNvPr id="33" name="직사각형 32"/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로그아웃 하시겠습니까</a:t>
              </a:r>
              <a:r>
                <a:rPr lang="en-US" altLang="ko-KR" sz="80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5292080" y="386789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2827413"/>
            <a:ext cx="6624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Content</a:t>
            </a:r>
            <a:endParaRPr lang="ko-KR" altLang="en-US" sz="800" b="1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9FA057F-C775-D22C-E6E1-59A3B557DDEC}"/>
              </a:ext>
            </a:extLst>
          </p:cNvPr>
          <p:cNvSpPr/>
          <p:nvPr/>
        </p:nvSpPr>
        <p:spPr>
          <a:xfrm>
            <a:off x="2267744" y="8109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9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메인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ERP-002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로그인 </a:t>
            </a:r>
            <a:r>
              <a:rPr lang="en-US" altLang="ko-KR"/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/>
              <a:t>메인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0575B-F3D3-6ABE-CEF4-CDAE47EF08F8}"/>
              </a:ext>
            </a:extLst>
          </p:cNvPr>
          <p:cNvSpPr/>
          <p:nvPr/>
        </p:nvSpPr>
        <p:spPr>
          <a:xfrm>
            <a:off x="683568" y="771550"/>
            <a:ext cx="5544616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ore-KR" altLang="en-US" sz="800" dirty="0">
                <a:solidFill>
                  <a:srgbClr val="C00000"/>
                </a:solidFill>
              </a:rPr>
              <a:t>추후</a:t>
            </a:r>
            <a:r>
              <a:rPr kumimoji="1" lang="ko-KR" altLang="en-US" sz="800" dirty="0">
                <a:solidFill>
                  <a:srgbClr val="C00000"/>
                </a:solidFill>
              </a:rPr>
              <a:t> 정의</a:t>
            </a:r>
            <a:endParaRPr kumimoji="1" lang="ko-Kore-KR" alt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6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인사 </a:t>
            </a:r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인사 관리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0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관리 메뉴 정책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336" y="627534"/>
            <a:ext cx="380745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1.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등록 정책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등록 정보는 화면기획서 참조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직원 번호는 등록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자동으로 부여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(ex. SJHR-0351 /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번호는 마지막 직원번호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+ 1)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소속 본부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부서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직급 정보는 시스템 기초세팅 시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적용된 항목을 로드하여 출력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임직원 등록 시</a:t>
            </a:r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부서 또는 직급에 따라 권한 자동 부여</a:t>
            </a:r>
            <a:b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</a:b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2.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권한 자동 부여 조건식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본부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직급 정렬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SI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개발부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부장급 이하 직원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직원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영업부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부장급 이하 직원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직원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전략기획부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부장급 이하 직원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직원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모든 부서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상무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&amp;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전무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&amp;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부대표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&amp;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대표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임원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경영관리부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부장급 이하 직원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회계 담당자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인사관리부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부장급 이하 직원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인사 담당자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솔루션개발부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부장급 이하 직원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: Master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3.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퇴사자 처리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퇴사자 발생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인사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 –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인사 관리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 – 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상세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페이지에서 해당 직원 퇴사 처리 가능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퇴사 처리 후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다시 재직자로 원복 기능 없음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. (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적용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퇴사자는 로그인 불가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퇴사자가 작성한 지출결의서 및 데이터는 보존되어야 함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  <a:p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29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인사 관리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ERP-003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재직</a:t>
            </a:r>
            <a:r>
              <a:rPr lang="en-US" altLang="ko-KR" sz="700" b="1"/>
              <a:t>/</a:t>
            </a:r>
            <a:r>
              <a:rPr lang="ko-KR" altLang="en-US" sz="700" b="1"/>
              <a:t>퇴사 구분값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재직</a:t>
            </a:r>
            <a:r>
              <a:rPr lang="en-US" altLang="ko-KR" sz="700"/>
              <a:t>/</a:t>
            </a:r>
            <a:r>
              <a:rPr lang="ko-KR" altLang="en-US" sz="700"/>
              <a:t>퇴사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재직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퇴사</a:t>
            </a:r>
            <a:endParaRPr lang="en-US" altLang="ko-KR" sz="700"/>
          </a:p>
          <a:p>
            <a:r>
              <a:rPr lang="ko-KR" altLang="en-US" sz="700" b="1"/>
              <a:t>출력 임직원 구분값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전체 임직원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직원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임원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담당자</a:t>
            </a:r>
            <a:endParaRPr lang="en-US" altLang="ko-KR" sz="700"/>
          </a:p>
          <a:p>
            <a:r>
              <a:rPr lang="ko-KR" altLang="en-US" sz="700" b="1"/>
              <a:t>소속 구분값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</a:t>
            </a:r>
            <a:r>
              <a:rPr lang="en-US" altLang="ko-KR" sz="700"/>
              <a:t>DB</a:t>
            </a:r>
            <a:r>
              <a:rPr lang="ko-KR" altLang="en-US" sz="700"/>
              <a:t>에 기초정보</a:t>
            </a:r>
            <a:r>
              <a:rPr lang="en-US" altLang="ko-KR" sz="700"/>
              <a:t>(</a:t>
            </a:r>
            <a:r>
              <a:rPr lang="ko-KR" altLang="en-US" sz="700"/>
              <a:t>샘플데이터</a:t>
            </a:r>
            <a:r>
              <a:rPr lang="en-US" altLang="ko-KR" sz="700"/>
              <a:t>)</a:t>
            </a:r>
            <a:r>
              <a:rPr lang="ko-KR" altLang="en-US" sz="700"/>
              <a:t>값 세팅 및 출력</a:t>
            </a:r>
            <a:endParaRPr lang="en-US" altLang="ko-KR" sz="700"/>
          </a:p>
          <a:p>
            <a:r>
              <a:rPr lang="ko-KR" altLang="en-US" sz="700" b="1"/>
              <a:t>부서 구분값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</a:t>
            </a:r>
            <a:r>
              <a:rPr lang="en-US" altLang="ko-KR" sz="700"/>
              <a:t>DB</a:t>
            </a:r>
            <a:r>
              <a:rPr lang="ko-KR" altLang="en-US" sz="700"/>
              <a:t>에 기초정보</a:t>
            </a:r>
            <a:r>
              <a:rPr lang="en-US" altLang="ko-KR" sz="700"/>
              <a:t>(</a:t>
            </a:r>
            <a:r>
              <a:rPr lang="ko-KR" altLang="en-US" sz="700"/>
              <a:t>샘플데이터</a:t>
            </a:r>
            <a:r>
              <a:rPr lang="en-US" altLang="ko-KR" sz="700"/>
              <a:t>)</a:t>
            </a:r>
            <a:r>
              <a:rPr lang="ko-KR" altLang="en-US" sz="700"/>
              <a:t>값 세팅 및 출력</a:t>
            </a:r>
            <a:endParaRPr lang="en-US" altLang="ko-KR" sz="700"/>
          </a:p>
          <a:p>
            <a:r>
              <a:rPr lang="ko-KR" altLang="en-US" sz="700" b="1"/>
              <a:t>직급 구분값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</a:t>
            </a:r>
            <a:r>
              <a:rPr lang="en-US" altLang="ko-KR" sz="700"/>
              <a:t>DB</a:t>
            </a:r>
            <a:r>
              <a:rPr lang="ko-KR" altLang="en-US" sz="700"/>
              <a:t>에 기초세팅</a:t>
            </a:r>
            <a:r>
              <a:rPr lang="en-US" altLang="ko-KR" sz="700"/>
              <a:t>(</a:t>
            </a:r>
            <a:r>
              <a:rPr lang="ko-KR" altLang="en-US" sz="700"/>
              <a:t>샘플데이터</a:t>
            </a:r>
            <a:r>
              <a:rPr lang="en-US" altLang="ko-KR" sz="700"/>
              <a:t>)</a:t>
            </a:r>
            <a:r>
              <a:rPr lang="ko-KR" altLang="en-US" sz="700"/>
              <a:t>값 출력</a:t>
            </a:r>
            <a:endParaRPr lang="ko-Kore-KR" altLang="en-US" sz="700">
              <a:solidFill>
                <a:srgbClr val="FF0000"/>
              </a:solidFill>
              <a:effectLst/>
              <a:latin typeface="+mn-lt"/>
              <a:ea typeface="+mn-ea"/>
            </a:endParaRPr>
          </a:p>
          <a:p>
            <a:r>
              <a:rPr lang="ko-KR" altLang="en-US" sz="700" b="1"/>
              <a:t>버튼 클릭 시</a:t>
            </a:r>
            <a:r>
              <a:rPr lang="en-US" altLang="ko-KR" sz="700" b="1"/>
              <a:t>,</a:t>
            </a:r>
            <a:r>
              <a:rPr lang="ko-KR" altLang="en-US" sz="700" b="1"/>
              <a:t> 검색 필드 세팅값대로 </a:t>
            </a:r>
            <a:r>
              <a:rPr lang="en-US" altLang="ko-KR" sz="700" b="1"/>
              <a:t>(7)</a:t>
            </a:r>
            <a:r>
              <a:rPr lang="ko-KR" altLang="en-US" sz="700" b="1"/>
              <a:t> 리스트 갱신</a:t>
            </a:r>
            <a:endParaRPr lang="en-US" altLang="ko-KR" sz="700" b="1"/>
          </a:p>
          <a:p>
            <a:r>
              <a:rPr lang="ko-KR" altLang="en-US" sz="700" b="1"/>
              <a:t>인사 리스트</a:t>
            </a:r>
            <a:br>
              <a:rPr lang="en-US" altLang="ko-KR" sz="700" b="1"/>
            </a:br>
            <a:r>
              <a:rPr lang="ko-KR" altLang="en-US" sz="700"/>
              <a:t>ㄴ 리스트당 </a:t>
            </a:r>
            <a:r>
              <a:rPr lang="en-US" altLang="ko-KR" sz="700"/>
              <a:t>15</a:t>
            </a:r>
            <a:r>
              <a:rPr lang="ko-KR" altLang="en-US" sz="700"/>
              <a:t>건씩 출력</a:t>
            </a:r>
            <a:r>
              <a:rPr lang="en-US" altLang="ko-KR" sz="700"/>
              <a:t>(</a:t>
            </a:r>
            <a:r>
              <a:rPr lang="ko-KR" altLang="en-US" sz="700"/>
              <a:t>조정 가능</a:t>
            </a:r>
            <a:r>
              <a:rPr lang="en-US" altLang="ko-KR" sz="700"/>
              <a:t>)</a:t>
            </a:r>
            <a:br>
              <a:rPr lang="en-US" altLang="ko-KR" sz="700" b="1"/>
            </a:br>
            <a:r>
              <a:rPr lang="ko-KR" altLang="en-US" sz="700"/>
              <a:t>ㄴ 성명 항목 클릭 시</a:t>
            </a:r>
            <a:r>
              <a:rPr lang="en-US" altLang="ko-KR" sz="700"/>
              <a:t>,</a:t>
            </a:r>
            <a:r>
              <a:rPr lang="ko-KR" altLang="en-US" sz="700"/>
              <a:t> 상세 팝업 노출</a:t>
            </a:r>
            <a:r>
              <a:rPr lang="en-US" altLang="ko-KR" sz="700"/>
              <a:t>(</a:t>
            </a:r>
            <a:r>
              <a:rPr lang="ko-KR" altLang="en-US" sz="700"/>
              <a:t>다음 페이지 참고</a:t>
            </a:r>
            <a:r>
              <a:rPr lang="en-US" altLang="ko-KR" sz="700"/>
              <a:t>)</a:t>
            </a:r>
            <a:br>
              <a:rPr lang="en-US" altLang="ko-KR" sz="700"/>
            </a:br>
            <a:r>
              <a:rPr lang="ko-KR" altLang="en-US" sz="700"/>
              <a:t>ㄴ 전체 건 수 또는 검색 결과 건 수 </a:t>
            </a:r>
            <a:r>
              <a:rPr lang="en-US" altLang="ko-KR" sz="700"/>
              <a:t>(7-1)</a:t>
            </a:r>
            <a:r>
              <a:rPr lang="ko-KR" altLang="en-US" sz="700"/>
              <a:t>와 같이 출력 </a:t>
            </a:r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인사 등록 팝업 노출</a:t>
            </a:r>
            <a:br>
              <a:rPr lang="en-US" altLang="ko-KR" sz="700"/>
            </a:br>
            <a:r>
              <a:rPr lang="ko-KR" altLang="en-US" sz="700"/>
              <a:t>ㄴ 별도 슬라이드에서 정의</a:t>
            </a:r>
            <a:endParaRPr lang="en-US" altLang="ko-KR" sz="700"/>
          </a:p>
          <a:p>
            <a:r>
              <a:rPr lang="ko-KR" altLang="en-US" sz="700" b="1"/>
              <a:t>리스트 내 데이터 </a:t>
            </a:r>
            <a:r>
              <a:rPr lang="en-US" altLang="ko-KR" sz="700" b="1"/>
              <a:t>15</a:t>
            </a:r>
            <a:r>
              <a:rPr lang="ko-KR" altLang="en-US" sz="700" b="1"/>
              <a:t>건 이상 시</a:t>
            </a:r>
            <a:r>
              <a:rPr lang="en-US" altLang="ko-KR" sz="700" b="1"/>
              <a:t>, </a:t>
            </a:r>
            <a:r>
              <a:rPr lang="ko-KR" altLang="en-US" sz="700" b="1"/>
              <a:t>페이징 처리</a:t>
            </a:r>
            <a:br>
              <a:rPr lang="en-US" altLang="ko-KR" sz="700"/>
            </a:br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pPr marL="0" indent="0">
              <a:buNone/>
            </a:pPr>
            <a:endParaRPr lang="en-US" altLang="ko-KR" sz="700"/>
          </a:p>
          <a:p>
            <a:pPr marL="0" indent="0">
              <a:buNone/>
            </a:pPr>
            <a:br>
              <a:rPr lang="en-US" altLang="ko-KR" sz="700"/>
            </a:br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인사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2166FD-0B1A-0DC0-8868-B1204BDF665F}"/>
              </a:ext>
            </a:extLst>
          </p:cNvPr>
          <p:cNvSpPr/>
          <p:nvPr/>
        </p:nvSpPr>
        <p:spPr>
          <a:xfrm>
            <a:off x="179512" y="836465"/>
            <a:ext cx="6486857" cy="417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id="{69307E8D-9467-05F6-E538-C67C689E1F08}"/>
              </a:ext>
            </a:extLst>
          </p:cNvPr>
          <p:cNvSpPr/>
          <p:nvPr/>
        </p:nvSpPr>
        <p:spPr>
          <a:xfrm>
            <a:off x="4606214" y="929213"/>
            <a:ext cx="1367355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검색할 임직원명 입력</a:t>
            </a:r>
            <a:endParaRPr lang="en-US" sz="700" dirty="0">
              <a:solidFill>
                <a:schemeClr val="bg1">
                  <a:lumMod val="8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D9EC4A-F73C-46E9-74C7-54315A90609F}"/>
              </a:ext>
            </a:extLst>
          </p:cNvPr>
          <p:cNvGrpSpPr/>
          <p:nvPr/>
        </p:nvGrpSpPr>
        <p:grpSpPr>
          <a:xfrm>
            <a:off x="257495" y="929013"/>
            <a:ext cx="660181" cy="215824"/>
            <a:chOff x="1108560" y="1620858"/>
            <a:chExt cx="627016" cy="215824"/>
          </a:xfrm>
        </p:grpSpPr>
        <p:sp>
          <p:nvSpPr>
            <p:cNvPr id="18" name="Input">
              <a:extLst>
                <a:ext uri="{FF2B5EF4-FFF2-40B4-BE49-F238E27FC236}">
                  <a16:creationId xmlns:a16="http://schemas.microsoft.com/office/drawing/2014/main" id="{2110A4B4-43FA-A69C-09BA-87A7DEB14096}"/>
                </a:ext>
              </a:extLst>
            </p:cNvPr>
            <p:cNvSpPr/>
            <p:nvPr/>
          </p:nvSpPr>
          <p:spPr>
            <a:xfrm>
              <a:off x="1108560" y="1620858"/>
              <a:ext cx="62701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재직</a:t>
              </a:r>
              <a:r>
                <a:rPr lang="en-US" altLang="ko-KR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퇴사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Arrow Down">
              <a:extLst>
                <a:ext uri="{FF2B5EF4-FFF2-40B4-BE49-F238E27FC236}">
                  <a16:creationId xmlns:a16="http://schemas.microsoft.com/office/drawing/2014/main" id="{99758B9B-AAC0-342D-7A8F-7142112E1FA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02003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7F2B2D9-5EE8-74FE-B839-B514A6D88EEA}"/>
              </a:ext>
            </a:extLst>
          </p:cNvPr>
          <p:cNvSpPr/>
          <p:nvPr/>
        </p:nvSpPr>
        <p:spPr>
          <a:xfrm>
            <a:off x="459704" y="8461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5AE94C-2E12-FCFA-5416-DF6329C4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57076"/>
              </p:ext>
            </p:extLst>
          </p:nvPr>
        </p:nvGraphicFramePr>
        <p:xfrm>
          <a:off x="179511" y="1635646"/>
          <a:ext cx="6486855" cy="2980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84137888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882549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017074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7157492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3783232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63431608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76425951"/>
                    </a:ext>
                  </a:extLst>
                </a:gridCol>
                <a:gridCol w="582198">
                  <a:extLst>
                    <a:ext uri="{9D8B030D-6E8A-4147-A177-3AD203B41FA5}">
                      <a16:colId xmlns:a16="http://schemas.microsoft.com/office/drawing/2014/main" val="2821287482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직원번호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구분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생년월일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휴대폰번호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이메일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소속 본부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부서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직급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입사일자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재직 구분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홍길동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honggd123@exam.com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홍길자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담당자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홍길순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HR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경영관리팀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0863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홍길동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38844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홍길자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23555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담당자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홍길순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HR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경영관리팀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901703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홍길동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9402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홍길자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181723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담당자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홍길순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HR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경영관리팀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548935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홍길동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667990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홍길동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588595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홍길자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601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담당자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홍길순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HR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경영관리팀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0490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홍길동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재직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66923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홍길자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010-88**-88**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honggd123@exam.com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2022-08-01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20712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50F94D6-D0E0-74D3-8596-4EFD23D01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65888"/>
              </p:ext>
            </p:extLst>
          </p:nvPr>
        </p:nvGraphicFramePr>
        <p:xfrm>
          <a:off x="1960615" y="4766740"/>
          <a:ext cx="2935430" cy="19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80">
                  <a:extLst>
                    <a:ext uri="{9D8B030D-6E8A-4147-A177-3AD203B41FA5}">
                      <a16:colId xmlns:a16="http://schemas.microsoft.com/office/drawing/2014/main" val="2525305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1836259902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102835035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196600013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251189437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02693033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7488149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995164641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99593223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885187733"/>
                    </a:ext>
                  </a:extLst>
                </a:gridCol>
                <a:gridCol w="286183">
                  <a:extLst>
                    <a:ext uri="{9D8B030D-6E8A-4147-A177-3AD203B41FA5}">
                      <a16:colId xmlns:a16="http://schemas.microsoft.com/office/drawing/2014/main" val="1290579937"/>
                    </a:ext>
                  </a:extLst>
                </a:gridCol>
                <a:gridCol w="392480">
                  <a:extLst>
                    <a:ext uri="{9D8B030D-6E8A-4147-A177-3AD203B41FA5}">
                      <a16:colId xmlns:a16="http://schemas.microsoft.com/office/drawing/2014/main" val="3777020776"/>
                    </a:ext>
                  </a:extLst>
                </a:gridCol>
              </a:tblGrid>
              <a:tr h="196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3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4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5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6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7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8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10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다음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29406"/>
                  </a:ext>
                </a:extLst>
              </a:tr>
            </a:tbl>
          </a:graphicData>
        </a:graphic>
      </p:graphicFrame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D64C757-C4B3-FB04-7997-D09191DAD3CD}"/>
              </a:ext>
            </a:extLst>
          </p:cNvPr>
          <p:cNvSpPr/>
          <p:nvPr/>
        </p:nvSpPr>
        <p:spPr>
          <a:xfrm>
            <a:off x="6149343" y="134123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등록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A2D2E1-5C65-99B9-58A3-82AE8D7F2F5B}"/>
              </a:ext>
            </a:extLst>
          </p:cNvPr>
          <p:cNvGrpSpPr/>
          <p:nvPr/>
        </p:nvGrpSpPr>
        <p:grpSpPr>
          <a:xfrm>
            <a:off x="1001551" y="929013"/>
            <a:ext cx="695507" cy="215824"/>
            <a:chOff x="1108560" y="1620858"/>
            <a:chExt cx="660567" cy="215824"/>
          </a:xfrm>
        </p:grpSpPr>
        <p:sp>
          <p:nvSpPr>
            <p:cNvPr id="28" name="Input">
              <a:extLst>
                <a:ext uri="{FF2B5EF4-FFF2-40B4-BE49-F238E27FC236}">
                  <a16:creationId xmlns:a16="http://schemas.microsoft.com/office/drawing/2014/main" id="{DF9CD97D-322B-0C30-CBEC-6BF8132A5235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임직원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Arrow Down">
              <a:extLst>
                <a:ext uri="{FF2B5EF4-FFF2-40B4-BE49-F238E27FC236}">
                  <a16:creationId xmlns:a16="http://schemas.microsoft.com/office/drawing/2014/main" id="{1BA0A724-8834-AE17-8FEB-9C1F2DA65AC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D432BB-A1F1-B28B-3BD8-1F8CF4D22FA2}"/>
              </a:ext>
            </a:extLst>
          </p:cNvPr>
          <p:cNvGrpSpPr/>
          <p:nvPr/>
        </p:nvGrpSpPr>
        <p:grpSpPr>
          <a:xfrm>
            <a:off x="1774448" y="929013"/>
            <a:ext cx="695507" cy="215824"/>
            <a:chOff x="1108560" y="1620858"/>
            <a:chExt cx="660567" cy="215824"/>
          </a:xfrm>
        </p:grpSpPr>
        <p:sp>
          <p:nvSpPr>
            <p:cNvPr id="31" name="Input">
              <a:extLst>
                <a:ext uri="{FF2B5EF4-FFF2-40B4-BE49-F238E27FC236}">
                  <a16:creationId xmlns:a16="http://schemas.microsoft.com/office/drawing/2014/main" id="{79C55475-7338-2759-8C76-B1EF8AA6639E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소속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Arrow Down">
              <a:extLst>
                <a:ext uri="{FF2B5EF4-FFF2-40B4-BE49-F238E27FC236}">
                  <a16:creationId xmlns:a16="http://schemas.microsoft.com/office/drawing/2014/main" id="{38F9164A-31E7-44FB-7133-1F1EDD229CE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0C5D03-9A82-63A9-34CA-3B53F5C18BF2}"/>
              </a:ext>
            </a:extLst>
          </p:cNvPr>
          <p:cNvGrpSpPr/>
          <p:nvPr/>
        </p:nvGrpSpPr>
        <p:grpSpPr>
          <a:xfrm>
            <a:off x="2553877" y="929013"/>
            <a:ext cx="695507" cy="215824"/>
            <a:chOff x="1108560" y="1620858"/>
            <a:chExt cx="660567" cy="215824"/>
          </a:xfrm>
        </p:grpSpPr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EBB3171D-1DF8-1D6A-0F24-2F313A59A40B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부서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Arrow Down">
              <a:extLst>
                <a:ext uri="{FF2B5EF4-FFF2-40B4-BE49-F238E27FC236}">
                  <a16:creationId xmlns:a16="http://schemas.microsoft.com/office/drawing/2014/main" id="{12D74261-2366-199A-B6D9-B80F7FAFB48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CD59C0-3B1F-579E-C7C4-BBEA4B2912CD}"/>
              </a:ext>
            </a:extLst>
          </p:cNvPr>
          <p:cNvGrpSpPr/>
          <p:nvPr/>
        </p:nvGrpSpPr>
        <p:grpSpPr>
          <a:xfrm>
            <a:off x="3324422" y="929013"/>
            <a:ext cx="695507" cy="215824"/>
            <a:chOff x="1108560" y="1620858"/>
            <a:chExt cx="660567" cy="215824"/>
          </a:xfrm>
        </p:grpSpPr>
        <p:sp>
          <p:nvSpPr>
            <p:cNvPr id="37" name="Input">
              <a:extLst>
                <a:ext uri="{FF2B5EF4-FFF2-40B4-BE49-F238E27FC236}">
                  <a16:creationId xmlns:a16="http://schemas.microsoft.com/office/drawing/2014/main" id="{2763D1CF-78EE-8284-D316-DDCE08411975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직급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Arrow Down">
              <a:extLst>
                <a:ext uri="{FF2B5EF4-FFF2-40B4-BE49-F238E27FC236}">
                  <a16:creationId xmlns:a16="http://schemas.microsoft.com/office/drawing/2014/main" id="{F57BF1D8-DBDF-941D-6749-7D4770F278C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3F9DB04-3B42-DAFC-9642-D0B2DDDF1C5E}"/>
              </a:ext>
            </a:extLst>
          </p:cNvPr>
          <p:cNvSpPr/>
          <p:nvPr/>
        </p:nvSpPr>
        <p:spPr>
          <a:xfrm>
            <a:off x="1222920" y="8461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9C0AA71-9698-48BC-9F75-833CB5A09EF7}"/>
              </a:ext>
            </a:extLst>
          </p:cNvPr>
          <p:cNvSpPr/>
          <p:nvPr/>
        </p:nvSpPr>
        <p:spPr>
          <a:xfrm>
            <a:off x="1976289" y="8461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614DA24-09FC-FCA1-14D3-F1F73FCA6C84}"/>
              </a:ext>
            </a:extLst>
          </p:cNvPr>
          <p:cNvSpPr/>
          <p:nvPr/>
        </p:nvSpPr>
        <p:spPr>
          <a:xfrm>
            <a:off x="2766622" y="8461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CC99E12-BC45-9132-D8DB-B5DC760E2F55}"/>
              </a:ext>
            </a:extLst>
          </p:cNvPr>
          <p:cNvSpPr/>
          <p:nvPr/>
        </p:nvSpPr>
        <p:spPr>
          <a:xfrm>
            <a:off x="3520261" y="8461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F58A98D-97E3-3F23-8467-3D67A7020B7B}"/>
              </a:ext>
            </a:extLst>
          </p:cNvPr>
          <p:cNvSpPr/>
          <p:nvPr/>
        </p:nvSpPr>
        <p:spPr>
          <a:xfrm>
            <a:off x="5915509" y="139013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2D0FF57-8183-57CA-71D8-47A6A1DF4809}"/>
              </a:ext>
            </a:extLst>
          </p:cNvPr>
          <p:cNvSpPr/>
          <p:nvPr/>
        </p:nvSpPr>
        <p:spPr>
          <a:xfrm>
            <a:off x="1725464" y="4800570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9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791B1-3ABE-DF14-572F-B257646E0561}"/>
              </a:ext>
            </a:extLst>
          </p:cNvPr>
          <p:cNvSpPr/>
          <p:nvPr/>
        </p:nvSpPr>
        <p:spPr>
          <a:xfrm>
            <a:off x="33600" y="175180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EA2B1-7209-D487-9202-3514F01C63D3}"/>
              </a:ext>
            </a:extLst>
          </p:cNvPr>
          <p:cNvSpPr/>
          <p:nvPr/>
        </p:nvSpPr>
        <p:spPr>
          <a:xfrm>
            <a:off x="6880225" y="4515966"/>
            <a:ext cx="2263775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확인사항</a:t>
            </a:r>
            <a:endParaRPr kumimoji="1" lang="en-US" altLang="ko-Kore-KR" sz="800" dirty="0">
              <a:solidFill>
                <a:schemeClr val="tx1"/>
              </a:solidFill>
            </a:endParaRPr>
          </a:p>
          <a:p>
            <a:r>
              <a:rPr kumimoji="1" lang="ko-Kore-KR" altLang="en-US" sz="800" dirty="0">
                <a:solidFill>
                  <a:srgbClr val="FF0000"/>
                </a:solidFill>
              </a:rPr>
              <a:t>입사일자별 조회 기능 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A4CD4-1612-B28F-F98D-7F90E70F79A5}"/>
              </a:ext>
            </a:extLst>
          </p:cNvPr>
          <p:cNvSpPr txBox="1"/>
          <p:nvPr/>
        </p:nvSpPr>
        <p:spPr>
          <a:xfrm>
            <a:off x="103082" y="1384588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총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100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명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9A15F8B-4599-06F6-882B-348035704487}"/>
              </a:ext>
            </a:extLst>
          </p:cNvPr>
          <p:cNvSpPr/>
          <p:nvPr/>
        </p:nvSpPr>
        <p:spPr>
          <a:xfrm>
            <a:off x="578249" y="140858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7-1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7AD1EAC-EE8F-745B-26F9-966CFCAA45BD}"/>
              </a:ext>
            </a:extLst>
          </p:cNvPr>
          <p:cNvSpPr/>
          <p:nvPr/>
        </p:nvSpPr>
        <p:spPr>
          <a:xfrm>
            <a:off x="6070092" y="931490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검색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39CC0AAC-6DE6-E541-BB47-0497F9D33E92}"/>
              </a:ext>
            </a:extLst>
          </p:cNvPr>
          <p:cNvSpPr/>
          <p:nvPr/>
        </p:nvSpPr>
        <p:spPr>
          <a:xfrm>
            <a:off x="6174057" y="8461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인사 등록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ERP-004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인사 관리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등록 폼 인풋 규칙</a:t>
            </a:r>
            <a:br>
              <a:rPr lang="en-US" altLang="ko-KR" sz="700" b="1"/>
            </a:br>
            <a:r>
              <a:rPr lang="ko-KR" altLang="en-US" sz="700"/>
              <a:t>ㄴ 성명 </a:t>
            </a:r>
            <a:r>
              <a:rPr lang="en-US" altLang="ko-KR" sz="700"/>
              <a:t>: </a:t>
            </a:r>
            <a:r>
              <a:rPr lang="ko-KR" altLang="en-US" sz="700"/>
              <a:t>한글</a:t>
            </a:r>
            <a:r>
              <a:rPr lang="en-US" altLang="ko-KR" sz="700"/>
              <a:t>/</a:t>
            </a:r>
            <a:r>
              <a:rPr lang="ko-KR" altLang="en-US" sz="700"/>
              <a:t>영문 입력 </a:t>
            </a:r>
            <a:br>
              <a:rPr lang="en-US" altLang="ko-KR" sz="700"/>
            </a:br>
            <a:r>
              <a:rPr lang="ko-KR" altLang="en-US" sz="700"/>
              <a:t>ㄴ 직원번호 </a:t>
            </a:r>
            <a:r>
              <a:rPr lang="en-US" altLang="ko-KR" sz="700"/>
              <a:t>: </a:t>
            </a:r>
            <a:r>
              <a:rPr lang="ko-KR" altLang="en-US" sz="700" b="1"/>
              <a:t>자동 생성</a:t>
            </a:r>
            <a:r>
              <a:rPr lang="en-US" altLang="ko-KR" sz="700" b="1"/>
              <a:t>(</a:t>
            </a:r>
            <a:r>
              <a:rPr lang="ko-KR" altLang="en-US" sz="700" b="1"/>
              <a:t>입력 불가</a:t>
            </a:r>
            <a:r>
              <a:rPr lang="en-US" altLang="ko-KR" sz="700" b="1"/>
              <a:t>)</a:t>
            </a:r>
            <a:br>
              <a:rPr lang="en-US" altLang="ko-KR" sz="700" b="1"/>
            </a:br>
            <a:r>
              <a:rPr lang="ko-KR" altLang="en-US" sz="700" b="1"/>
              <a:t>  </a:t>
            </a:r>
            <a:r>
              <a:rPr lang="en-US" altLang="ko-KR" sz="700" b="1"/>
              <a:t>   </a:t>
            </a:r>
            <a:r>
              <a:rPr lang="en-US" altLang="ko-KR" sz="700"/>
              <a:t>- </a:t>
            </a:r>
            <a:r>
              <a:rPr lang="ko-KR" altLang="en-US" sz="700"/>
              <a:t>마지막 직원번호 </a:t>
            </a:r>
            <a:r>
              <a:rPr lang="en-US" altLang="ko-KR" sz="700"/>
              <a:t>+</a:t>
            </a:r>
            <a:r>
              <a:rPr lang="ko-KR" altLang="en-US" sz="700"/>
              <a:t> </a:t>
            </a:r>
            <a:r>
              <a:rPr lang="en-US" altLang="ko-KR" sz="700"/>
              <a:t>1</a:t>
            </a:r>
            <a:r>
              <a:rPr lang="ko-KR" altLang="en-US" sz="700"/>
              <a:t> 값</a:t>
            </a:r>
            <a:br>
              <a:rPr lang="en-US" altLang="ko-KR" sz="700"/>
            </a:br>
            <a:r>
              <a:rPr lang="ko-KR" altLang="en-US" sz="700"/>
              <a:t>ㄴ 생년월일 </a:t>
            </a:r>
            <a:r>
              <a:rPr lang="en-US" altLang="ko-KR" sz="700"/>
              <a:t>: </a:t>
            </a:r>
            <a:r>
              <a:rPr lang="ko-KR" altLang="en-US" sz="700"/>
              <a:t>숫자만 입력</a:t>
            </a:r>
            <a:br>
              <a:rPr lang="en-US" altLang="ko-KR" sz="700"/>
            </a:br>
            <a:r>
              <a:rPr lang="ko-KR" altLang="en-US" sz="700"/>
              <a:t>ㄴ 휴대폰번호 </a:t>
            </a:r>
            <a:r>
              <a:rPr lang="en-US" altLang="ko-KR" sz="700"/>
              <a:t>: </a:t>
            </a:r>
            <a:r>
              <a:rPr lang="ko-KR" altLang="en-US" sz="700"/>
              <a:t>숫자만 입력</a:t>
            </a:r>
            <a:br>
              <a:rPr lang="en-US" altLang="ko-KR" sz="700"/>
            </a:br>
            <a:r>
              <a:rPr lang="ko-KR" altLang="en-US" sz="700"/>
              <a:t>ㄴ 이메일 </a:t>
            </a:r>
            <a:r>
              <a:rPr lang="en-US" altLang="ko-KR" sz="700"/>
              <a:t>: </a:t>
            </a:r>
            <a:r>
              <a:rPr lang="ko-KR" altLang="en-US" sz="700"/>
              <a:t>영문 및 숫자만 입력</a:t>
            </a:r>
            <a:br>
              <a:rPr lang="en-US" altLang="ko-KR" sz="700"/>
            </a:br>
            <a:r>
              <a:rPr lang="ko-KR" altLang="en-US" sz="700"/>
              <a:t>ㄴ 소속 본부 </a:t>
            </a:r>
            <a:r>
              <a:rPr lang="en-US" altLang="ko-KR" sz="700"/>
              <a:t>: </a:t>
            </a:r>
            <a:r>
              <a:rPr lang="ko-KR" altLang="en-US" sz="700"/>
              <a:t>기초세팅된 값으로 항목 구성</a:t>
            </a:r>
            <a:br>
              <a:rPr lang="en-US" altLang="ko-KR" sz="700"/>
            </a:br>
            <a:r>
              <a:rPr lang="ko-KR" altLang="en-US" sz="700"/>
              <a:t>ㄴ 부서 </a:t>
            </a:r>
            <a:r>
              <a:rPr lang="en-US" altLang="ko-KR" sz="700"/>
              <a:t>: </a:t>
            </a:r>
            <a:r>
              <a:rPr lang="ko-KR" altLang="en-US" sz="700"/>
              <a:t>상동</a:t>
            </a:r>
            <a:br>
              <a:rPr lang="en-US" altLang="ko-KR" sz="700"/>
            </a:br>
            <a:r>
              <a:rPr lang="ko-KR" altLang="en-US" sz="700"/>
              <a:t>ㄴ 직급 </a:t>
            </a:r>
            <a:r>
              <a:rPr lang="en-US" altLang="ko-KR" sz="700"/>
              <a:t>: </a:t>
            </a:r>
            <a:r>
              <a:rPr lang="ko-KR" altLang="en-US" sz="700"/>
              <a:t>상동</a:t>
            </a:r>
            <a:br>
              <a:rPr lang="en-US" altLang="ko-KR" sz="700"/>
            </a:br>
            <a:r>
              <a:rPr lang="ko-KR" altLang="en-US" sz="700"/>
              <a:t>ㄴ 입사일자 </a:t>
            </a:r>
            <a:r>
              <a:rPr lang="en-US" altLang="ko-KR" sz="700"/>
              <a:t>: </a:t>
            </a:r>
            <a:r>
              <a:rPr lang="ko-KR" altLang="en-US" sz="700"/>
              <a:t>숫자만 입력</a:t>
            </a:r>
            <a:br>
              <a:rPr lang="en-US" altLang="ko-KR" sz="700"/>
            </a:br>
            <a:r>
              <a:rPr lang="ko-KR" altLang="en-US" sz="700"/>
              <a:t>ㄴ 급여 통장</a:t>
            </a:r>
            <a:r>
              <a:rPr lang="en-US" altLang="ko-KR" sz="700"/>
              <a:t>(</a:t>
            </a:r>
            <a:r>
              <a:rPr lang="ko-KR" altLang="en-US" sz="700"/>
              <a:t>은행</a:t>
            </a:r>
            <a:r>
              <a:rPr lang="en-US" altLang="ko-KR" sz="700"/>
              <a:t>) : </a:t>
            </a:r>
            <a:r>
              <a:rPr lang="ko-KR" altLang="en-US" sz="700"/>
              <a:t>기초세팅된 값으로 항목 구성</a:t>
            </a:r>
            <a:br>
              <a:rPr lang="en-US" altLang="ko-KR" sz="700"/>
            </a:br>
            <a:r>
              <a:rPr lang="ko-KR" altLang="en-US" sz="700"/>
              <a:t>ㄴ 급여 통장</a:t>
            </a:r>
            <a:r>
              <a:rPr lang="en-US" altLang="ko-KR" sz="700"/>
              <a:t>(</a:t>
            </a:r>
            <a:r>
              <a:rPr lang="ko-KR" altLang="en-US" sz="700"/>
              <a:t>통장 번호</a:t>
            </a:r>
            <a:r>
              <a:rPr lang="en-US" altLang="ko-KR" sz="700"/>
              <a:t>)</a:t>
            </a:r>
            <a:r>
              <a:rPr lang="ko-KR" altLang="en-US" sz="700"/>
              <a:t> </a:t>
            </a:r>
            <a:r>
              <a:rPr lang="en-US" altLang="ko-KR" sz="700"/>
              <a:t>: </a:t>
            </a:r>
            <a:r>
              <a:rPr lang="ko-KR" altLang="en-US" sz="700"/>
              <a:t>숫자</a:t>
            </a:r>
            <a:r>
              <a:rPr lang="en-US" altLang="ko-KR" sz="700"/>
              <a:t>, ’-’</a:t>
            </a:r>
            <a:r>
              <a:rPr lang="ko-KR" altLang="en-US" sz="700"/>
              <a:t>만 입력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파일 선택창 노출</a:t>
            </a:r>
            <a:br>
              <a:rPr lang="en-US" altLang="ko-KR" sz="700" b="1"/>
            </a:br>
            <a:r>
              <a:rPr lang="ko-KR" altLang="en-US" sz="700"/>
              <a:t>ㄴ 업로드 시</a:t>
            </a:r>
            <a:r>
              <a:rPr lang="en-US" altLang="ko-KR" sz="700"/>
              <a:t>,</a:t>
            </a:r>
            <a:r>
              <a:rPr lang="ko-KR" altLang="en-US" sz="700"/>
              <a:t> </a:t>
            </a:r>
            <a:r>
              <a:rPr lang="en-US" altLang="ko-KR" sz="700"/>
              <a:t>(2-1)</a:t>
            </a:r>
            <a:r>
              <a:rPr lang="ko-KR" altLang="en-US" sz="700"/>
              <a:t>와 같이 썸네일 변경</a:t>
            </a:r>
            <a:br>
              <a:rPr lang="en-US" altLang="ko-KR" sz="700"/>
            </a:br>
            <a:r>
              <a:rPr lang="ko-KR" altLang="en-US" sz="700"/>
              <a:t>ㄴ 업로드 시</a:t>
            </a:r>
            <a:r>
              <a:rPr lang="en-US" altLang="ko-KR" sz="700"/>
              <a:t>, (2-2)</a:t>
            </a:r>
            <a:r>
              <a:rPr lang="ko-KR" altLang="en-US" sz="700"/>
              <a:t>와 같이 버튼명 변경</a:t>
            </a:r>
            <a:br>
              <a:rPr lang="en-US" altLang="ko-KR" sz="700"/>
            </a:br>
            <a:r>
              <a:rPr lang="en-US" altLang="ko-KR" sz="700"/>
              <a:t>     - </a:t>
            </a:r>
            <a:r>
              <a:rPr lang="ko-KR" altLang="en-US" sz="700"/>
              <a:t>클릭 시</a:t>
            </a:r>
            <a:r>
              <a:rPr lang="en-US" altLang="ko-KR" sz="700"/>
              <a:t>, </a:t>
            </a:r>
            <a:r>
              <a:rPr lang="ko-KR" altLang="en-US" sz="700"/>
              <a:t>기 등록된 이미지 파일 삭제</a:t>
            </a:r>
            <a:endParaRPr lang="en-US" altLang="ko-KR" sz="700"/>
          </a:p>
          <a:p>
            <a:r>
              <a:rPr lang="ko-KR" altLang="en-US" sz="700" b="1"/>
              <a:t>이메일 중복 확인 버튼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Default : </a:t>
            </a:r>
            <a:r>
              <a:rPr lang="ko-KR" altLang="en-US" sz="700"/>
              <a:t>비활성화</a:t>
            </a:r>
            <a:br>
              <a:rPr lang="en-US" altLang="ko-KR" sz="700" b="1"/>
            </a:br>
            <a:r>
              <a:rPr lang="ko-KR" altLang="en-US" sz="700"/>
              <a:t>ㄴ 한 글자라도 입력 시</a:t>
            </a:r>
            <a:r>
              <a:rPr lang="en-US" altLang="ko-KR" sz="700"/>
              <a:t>, </a:t>
            </a:r>
            <a:r>
              <a:rPr lang="ko-KR" altLang="en-US" sz="700"/>
              <a:t>활성화</a:t>
            </a:r>
            <a:br>
              <a:rPr lang="en-US" altLang="ko-KR" sz="700"/>
            </a:br>
            <a:r>
              <a:rPr lang="ko-KR" altLang="en-US" sz="700"/>
              <a:t>ㄴ 이메일 중복 시</a:t>
            </a:r>
            <a:r>
              <a:rPr lang="en-US" altLang="ko-KR" sz="700"/>
              <a:t>, </a:t>
            </a:r>
            <a:r>
              <a:rPr lang="ko-KR" altLang="en-US" sz="700"/>
              <a:t>얼럿 정의</a:t>
            </a:r>
            <a:br>
              <a:rPr lang="en-US" altLang="ko-KR" sz="700"/>
            </a:br>
            <a:r>
              <a:rPr lang="en-US" altLang="ko-KR" sz="700"/>
              <a:t>     - </a:t>
            </a:r>
            <a:r>
              <a:rPr lang="ko-KR" altLang="en-US" sz="700"/>
              <a:t>중복 시 </a:t>
            </a:r>
            <a:r>
              <a:rPr lang="en-US" altLang="ko-KR" sz="700"/>
              <a:t>: </a:t>
            </a:r>
            <a:r>
              <a:rPr lang="ko-KR" altLang="en-US" sz="700"/>
              <a:t>이미 등록된 이메일 주소입니다</a:t>
            </a:r>
            <a:r>
              <a:rPr lang="en-US" altLang="ko-KR" sz="700"/>
              <a:t>.</a:t>
            </a:r>
            <a:br>
              <a:rPr lang="en-US" altLang="ko-KR" sz="700"/>
            </a:br>
            <a:r>
              <a:rPr lang="en-US" altLang="ko-KR" sz="700"/>
              <a:t>     - </a:t>
            </a:r>
            <a:r>
              <a:rPr lang="ko-KR" altLang="en-US" sz="700"/>
              <a:t>미중복 시 </a:t>
            </a:r>
            <a:r>
              <a:rPr lang="en-US" altLang="ko-KR" sz="700"/>
              <a:t>: </a:t>
            </a:r>
            <a:r>
              <a:rPr lang="ko-KR" altLang="en-US" sz="700"/>
              <a:t>등록 가능한 이메일 주소입니다</a:t>
            </a:r>
            <a:r>
              <a:rPr lang="en-US" altLang="ko-KR" sz="700"/>
              <a:t>.</a:t>
            </a:r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입력값 공백 체크 또는 기본 밸리데이션 체크 </a:t>
            </a:r>
            <a:br>
              <a:rPr lang="en-US" altLang="ko-KR" sz="700"/>
            </a:br>
            <a:r>
              <a:rPr lang="ko-KR" altLang="en-US" sz="700"/>
              <a:t>ㄴ 서명 등록은 필수값 </a:t>
            </a:r>
            <a:r>
              <a:rPr lang="en-US" altLang="ko-KR" sz="700"/>
              <a:t>x, </a:t>
            </a:r>
            <a:r>
              <a:rPr lang="ko-KR" altLang="en-US" sz="700"/>
              <a:t>이메일 주소 중복체크 필수</a:t>
            </a:r>
            <a:br>
              <a:rPr lang="en-US" altLang="ko-KR" sz="700"/>
            </a:br>
            <a:r>
              <a:rPr lang="ko-KR" altLang="en-US" sz="700"/>
              <a:t>ㄴ 모두 정상입력 시</a:t>
            </a:r>
            <a:r>
              <a:rPr lang="en-US" altLang="ko-KR" sz="700"/>
              <a:t>,</a:t>
            </a:r>
            <a:r>
              <a:rPr lang="ko-KR" altLang="en-US" sz="700"/>
              <a:t> 등록 처리 및 레이어 팝업 닫히고 </a:t>
            </a:r>
            <a:br>
              <a:rPr lang="en-US" altLang="ko-KR" sz="700"/>
            </a:br>
            <a:r>
              <a:rPr lang="ko-KR" altLang="en-US" sz="700"/>
              <a:t>인사 리스트 갱신</a:t>
            </a:r>
            <a:r>
              <a:rPr lang="en-US" altLang="ko-KR" sz="700"/>
              <a:t> / </a:t>
            </a:r>
            <a:r>
              <a:rPr lang="ko-KR" altLang="en-US" sz="700"/>
              <a:t>아닐 시 </a:t>
            </a:r>
            <a:r>
              <a:rPr lang="en-US" altLang="ko-KR" sz="700"/>
              <a:t>(4-1) </a:t>
            </a:r>
            <a:r>
              <a:rPr lang="ko-KR" altLang="en-US" sz="700"/>
              <a:t>얼럿</a:t>
            </a:r>
            <a:endParaRPr lang="en-US" altLang="ko-KR" sz="700"/>
          </a:p>
          <a:p>
            <a:r>
              <a:rPr lang="ko-KR" altLang="en-US" sz="700" b="1"/>
              <a:t>클릭 시 케이스별 정의</a:t>
            </a:r>
            <a:br>
              <a:rPr lang="en-US" altLang="ko-KR" sz="700"/>
            </a:br>
            <a:r>
              <a:rPr lang="ko-KR" altLang="en-US" sz="700"/>
              <a:t>ㄴ 입력값 하나라도 있을 시 </a:t>
            </a:r>
            <a:r>
              <a:rPr lang="en-US" altLang="ko-KR" sz="700"/>
              <a:t>:</a:t>
            </a:r>
            <a:r>
              <a:rPr lang="ko-KR" altLang="en-US" sz="700"/>
              <a:t> </a:t>
            </a:r>
            <a:r>
              <a:rPr lang="en-US" altLang="ko-KR" sz="700"/>
              <a:t>(5-1)</a:t>
            </a:r>
            <a:r>
              <a:rPr lang="ko-KR" altLang="en-US" sz="700"/>
              <a:t> 얼럿 출력</a:t>
            </a:r>
            <a:br>
              <a:rPr lang="en-US" altLang="ko-KR" sz="700"/>
            </a:br>
            <a:r>
              <a:rPr lang="ko-KR" altLang="en-US" sz="700"/>
              <a:t>ㄴ 입력값 없을 시 </a:t>
            </a:r>
            <a:r>
              <a:rPr lang="en-US" altLang="ko-KR" sz="700"/>
              <a:t>:</a:t>
            </a:r>
            <a:r>
              <a:rPr lang="ko-KR" altLang="en-US" sz="700"/>
              <a:t> 레이어 팝업 닫힘 </a:t>
            </a:r>
            <a:br>
              <a:rPr lang="en-US" altLang="ko-KR" sz="700"/>
            </a:br>
            <a:br>
              <a:rPr lang="en-US" altLang="ko-KR" sz="700"/>
            </a:br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인사 관리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8D95E-D647-7997-32A5-A54E348506A6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A9AD365-6BFC-929B-A68C-49BF3328BF53}"/>
              </a:ext>
            </a:extLst>
          </p:cNvPr>
          <p:cNvSpPr/>
          <p:nvPr/>
        </p:nvSpPr>
        <p:spPr>
          <a:xfrm>
            <a:off x="1253454" y="1089898"/>
            <a:ext cx="4330182" cy="3599907"/>
          </a:xfrm>
          <a:prstGeom prst="roundRect">
            <a:avLst>
              <a:gd name="adj" fmla="val 3277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9A545-DABA-16D6-FCD4-27CF311B94B6}"/>
              </a:ext>
            </a:extLst>
          </p:cNvPr>
          <p:cNvSpPr txBox="1"/>
          <p:nvPr/>
        </p:nvSpPr>
        <p:spPr>
          <a:xfrm>
            <a:off x="2769031" y="117409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latin typeface="KB금융 본문체 Light" pitchFamily="50" charset="-127"/>
                <a:ea typeface="KB금융 본문체 Light" pitchFamily="50" charset="-127"/>
              </a:rPr>
              <a:t>인사 등록</a:t>
            </a:r>
            <a:endParaRPr lang="ko-KR" altLang="en-US" sz="1050" b="1" dirty="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6675EB-8FD1-3BE6-377E-89DBF11011FC}"/>
              </a:ext>
            </a:extLst>
          </p:cNvPr>
          <p:cNvGrpSpPr/>
          <p:nvPr/>
        </p:nvGrpSpPr>
        <p:grpSpPr>
          <a:xfrm>
            <a:off x="7001257" y="3919162"/>
            <a:ext cx="1683089" cy="986638"/>
            <a:chOff x="115875" y="483518"/>
            <a:chExt cx="2304256" cy="12241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821DC2-A721-F1BE-122F-553856CB9BC6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작성 중인 항목이 있습니다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  <a:r>
                <a:rPr lang="ko-KR" altLang="en-US" sz="800">
                  <a:solidFill>
                    <a:schemeClr val="tx1"/>
                  </a:solidFill>
                </a:rPr>
                <a:t> 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취소하시겠습니까</a:t>
              </a:r>
              <a:r>
                <a:rPr lang="en-US" altLang="ko-KR" sz="80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D1ADCCF-53CE-3E79-EC96-B7ADB4506312}"/>
                </a:ext>
              </a:extLst>
            </p:cNvPr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48E5D66-3948-55EE-594C-4309EFC1402B}"/>
                </a:ext>
              </a:extLst>
            </p:cNvPr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D1FBDBE-AC44-A835-E0AD-5AA023787218}"/>
              </a:ext>
            </a:extLst>
          </p:cNvPr>
          <p:cNvSpPr/>
          <p:nvPr/>
        </p:nvSpPr>
        <p:spPr>
          <a:xfrm>
            <a:off x="6913629" y="386959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AAE5A914-7536-394B-2190-852DA10D86F4}"/>
              </a:ext>
            </a:extLst>
          </p:cNvPr>
          <p:cNvSpPr/>
          <p:nvPr/>
        </p:nvSpPr>
        <p:spPr>
          <a:xfrm>
            <a:off x="2135331" y="2123465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B8C9516E-34F4-5EEF-1425-BAD75ADFC6D8}"/>
              </a:ext>
            </a:extLst>
          </p:cNvPr>
          <p:cNvSpPr txBox="1"/>
          <p:nvPr/>
        </p:nvSpPr>
        <p:spPr>
          <a:xfrm>
            <a:off x="1860739" y="2164051"/>
            <a:ext cx="234039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성명 </a:t>
            </a:r>
            <a:r>
              <a:rPr lang="en-US" altLang="ko-KR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Input">
            <a:extLst>
              <a:ext uri="{FF2B5EF4-FFF2-40B4-BE49-F238E27FC236}">
                <a16:creationId xmlns:a16="http://schemas.microsoft.com/office/drawing/2014/main" id="{22BCD3D6-CD00-A649-C276-36B3BA8164BB}"/>
              </a:ext>
            </a:extLst>
          </p:cNvPr>
          <p:cNvSpPr/>
          <p:nvPr/>
        </p:nvSpPr>
        <p:spPr>
          <a:xfrm>
            <a:off x="2135331" y="2427946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)19000101</a:t>
            </a:r>
            <a:endParaRPr lang="en-US" altLang="ko-Kore-KR" sz="6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7CCE9BCA-F298-3A25-4AED-EDC67355A4F5}"/>
              </a:ext>
            </a:extLst>
          </p:cNvPr>
          <p:cNvSpPr txBox="1"/>
          <p:nvPr/>
        </p:nvSpPr>
        <p:spPr>
          <a:xfrm>
            <a:off x="1697249" y="2457327"/>
            <a:ext cx="394339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생년월일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753AE998-5C63-E2CF-1700-B1EC792AD30F}"/>
              </a:ext>
            </a:extLst>
          </p:cNvPr>
          <p:cNvSpPr txBox="1"/>
          <p:nvPr/>
        </p:nvSpPr>
        <p:spPr>
          <a:xfrm>
            <a:off x="1873563" y="1663798"/>
            <a:ext cx="1875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서명 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F8570A-27EE-BC56-4EE2-DB441E06A914}"/>
              </a:ext>
            </a:extLst>
          </p:cNvPr>
          <p:cNvSpPr/>
          <p:nvPr/>
        </p:nvSpPr>
        <p:spPr>
          <a:xfrm>
            <a:off x="2135330" y="1562391"/>
            <a:ext cx="430544" cy="4305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92ED38-32C3-7936-7B27-433C01B0C84A}"/>
              </a:ext>
            </a:extLst>
          </p:cNvPr>
          <p:cNvSpPr txBox="1"/>
          <p:nvPr/>
        </p:nvSpPr>
        <p:spPr>
          <a:xfrm>
            <a:off x="2557629" y="1877551"/>
            <a:ext cx="25122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*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서명 이미지는 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20MB 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이하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이미지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(jpg/png) 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파일 형식만 등록 가능합니다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</p:txBody>
      </p:sp>
      <p:sp>
        <p:nvSpPr>
          <p:cNvPr id="37" name="Input">
            <a:extLst>
              <a:ext uri="{FF2B5EF4-FFF2-40B4-BE49-F238E27FC236}">
                <a16:creationId xmlns:a16="http://schemas.microsoft.com/office/drawing/2014/main" id="{A40EF0D7-99BD-91D3-8DB1-A433E86ECD38}"/>
              </a:ext>
            </a:extLst>
          </p:cNvPr>
          <p:cNvSpPr/>
          <p:nvPr/>
        </p:nvSpPr>
        <p:spPr>
          <a:xfrm>
            <a:off x="2135330" y="2733733"/>
            <a:ext cx="2580685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0" name="Label">
            <a:extLst>
              <a:ext uri="{FF2B5EF4-FFF2-40B4-BE49-F238E27FC236}">
                <a16:creationId xmlns:a16="http://schemas.microsoft.com/office/drawing/2014/main" id="{741BF184-24A9-3272-7E0E-E95A78CA0D3B}"/>
              </a:ext>
            </a:extLst>
          </p:cNvPr>
          <p:cNvSpPr txBox="1"/>
          <p:nvPr/>
        </p:nvSpPr>
        <p:spPr>
          <a:xfrm>
            <a:off x="1782222" y="2774319"/>
            <a:ext cx="3141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이메일 </a:t>
            </a:r>
            <a:r>
              <a:rPr lang="en-US" altLang="ko-KR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Input">
            <a:extLst>
              <a:ext uri="{FF2B5EF4-FFF2-40B4-BE49-F238E27FC236}">
                <a16:creationId xmlns:a16="http://schemas.microsoft.com/office/drawing/2014/main" id="{1D33E4AC-386D-FABE-4C82-9D39F5643923}"/>
              </a:ext>
            </a:extLst>
          </p:cNvPr>
          <p:cNvSpPr/>
          <p:nvPr/>
        </p:nvSpPr>
        <p:spPr>
          <a:xfrm>
            <a:off x="4771824" y="2733733"/>
            <a:ext cx="398700" cy="215824"/>
          </a:xfrm>
          <a:prstGeom prst="roundRect">
            <a:avLst>
              <a:gd name="adj" fmla="val 10785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27000" rIns="36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Input">
            <a:extLst>
              <a:ext uri="{FF2B5EF4-FFF2-40B4-BE49-F238E27FC236}">
                <a16:creationId xmlns:a16="http://schemas.microsoft.com/office/drawing/2014/main" id="{E067FEBD-8B3C-FDED-D567-2DF07EFC0305}"/>
              </a:ext>
            </a:extLst>
          </p:cNvPr>
          <p:cNvSpPr/>
          <p:nvPr/>
        </p:nvSpPr>
        <p:spPr>
          <a:xfrm>
            <a:off x="3939132" y="2123465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70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SJHR-0152</a:t>
            </a:r>
            <a:endParaRPr lang="en-US" altLang="ko-Kore-KR" sz="6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Label">
            <a:extLst>
              <a:ext uri="{FF2B5EF4-FFF2-40B4-BE49-F238E27FC236}">
                <a16:creationId xmlns:a16="http://schemas.microsoft.com/office/drawing/2014/main" id="{01B028EE-6BC7-AE99-54F8-99E9562BDECA}"/>
              </a:ext>
            </a:extLst>
          </p:cNvPr>
          <p:cNvSpPr txBox="1"/>
          <p:nvPr/>
        </p:nvSpPr>
        <p:spPr>
          <a:xfrm>
            <a:off x="3526423" y="2164051"/>
            <a:ext cx="394339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직원번호 </a:t>
            </a:r>
            <a:r>
              <a:rPr lang="en-US" altLang="ko-KR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03E15B04-36C5-C315-5F5A-A5F283C5377D}"/>
              </a:ext>
            </a:extLst>
          </p:cNvPr>
          <p:cNvSpPr/>
          <p:nvPr/>
        </p:nvSpPr>
        <p:spPr>
          <a:xfrm>
            <a:off x="3939132" y="2425631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‘-’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없이 번호만 입력</a:t>
            </a:r>
            <a:endParaRPr lang="en-US" altLang="ko-Kore-KR" sz="6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E6A1783C-8801-427F-A07C-FE9024DEB3F4}"/>
              </a:ext>
            </a:extLst>
          </p:cNvPr>
          <p:cNvSpPr txBox="1"/>
          <p:nvPr/>
        </p:nvSpPr>
        <p:spPr>
          <a:xfrm>
            <a:off x="3446109" y="2466217"/>
            <a:ext cx="474489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휴대폰번호 </a:t>
            </a:r>
            <a:r>
              <a:rPr lang="en-US" altLang="ko-KR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41E2E587-C561-8384-B635-A396AAC22B3B}"/>
              </a:ext>
            </a:extLst>
          </p:cNvPr>
          <p:cNvSpPr/>
          <p:nvPr/>
        </p:nvSpPr>
        <p:spPr>
          <a:xfrm>
            <a:off x="2135331" y="3039501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선택</a:t>
            </a:r>
          </a:p>
        </p:txBody>
      </p:sp>
      <p:sp>
        <p:nvSpPr>
          <p:cNvPr id="48" name="Label">
            <a:extLst>
              <a:ext uri="{FF2B5EF4-FFF2-40B4-BE49-F238E27FC236}">
                <a16:creationId xmlns:a16="http://schemas.microsoft.com/office/drawing/2014/main" id="{B92FF134-4A56-31DE-E4FF-34086D9D80B8}"/>
              </a:ext>
            </a:extLst>
          </p:cNvPr>
          <p:cNvSpPr txBox="1"/>
          <p:nvPr/>
        </p:nvSpPr>
        <p:spPr>
          <a:xfrm>
            <a:off x="1678715" y="3068882"/>
            <a:ext cx="4215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소속 본부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Input">
            <a:extLst>
              <a:ext uri="{FF2B5EF4-FFF2-40B4-BE49-F238E27FC236}">
                <a16:creationId xmlns:a16="http://schemas.microsoft.com/office/drawing/2014/main" id="{20018FC8-C493-F753-70D8-65FC35046AFB}"/>
              </a:ext>
            </a:extLst>
          </p:cNvPr>
          <p:cNvSpPr/>
          <p:nvPr/>
        </p:nvSpPr>
        <p:spPr>
          <a:xfrm>
            <a:off x="3939132" y="3037186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600" dirty="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선택</a:t>
            </a:r>
            <a:endParaRPr lang="en-US" altLang="ko-Kore-KR" sz="6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A0B258B4-C061-1DC9-7EB8-8BB5C026B617}"/>
              </a:ext>
            </a:extLst>
          </p:cNvPr>
          <p:cNvSpPr txBox="1"/>
          <p:nvPr/>
        </p:nvSpPr>
        <p:spPr>
          <a:xfrm>
            <a:off x="3681708" y="3077772"/>
            <a:ext cx="234038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부서 </a:t>
            </a:r>
            <a:r>
              <a:rPr lang="en-US" altLang="ko-KR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Input">
            <a:extLst>
              <a:ext uri="{FF2B5EF4-FFF2-40B4-BE49-F238E27FC236}">
                <a16:creationId xmlns:a16="http://schemas.microsoft.com/office/drawing/2014/main" id="{FC35EC89-43A8-5079-01B6-099AF92B30E7}"/>
              </a:ext>
            </a:extLst>
          </p:cNvPr>
          <p:cNvSpPr/>
          <p:nvPr/>
        </p:nvSpPr>
        <p:spPr>
          <a:xfrm>
            <a:off x="2135331" y="3350179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선택</a:t>
            </a:r>
          </a:p>
        </p:txBody>
      </p:sp>
      <p:sp>
        <p:nvSpPr>
          <p:cNvPr id="52" name="Label">
            <a:extLst>
              <a:ext uri="{FF2B5EF4-FFF2-40B4-BE49-F238E27FC236}">
                <a16:creationId xmlns:a16="http://schemas.microsoft.com/office/drawing/2014/main" id="{9BE368E5-199F-6228-51CC-E39A77E594DF}"/>
              </a:ext>
            </a:extLst>
          </p:cNvPr>
          <p:cNvSpPr txBox="1"/>
          <p:nvPr/>
        </p:nvSpPr>
        <p:spPr>
          <a:xfrm>
            <a:off x="1866267" y="3379560"/>
            <a:ext cx="234038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직급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Input">
            <a:extLst>
              <a:ext uri="{FF2B5EF4-FFF2-40B4-BE49-F238E27FC236}">
                <a16:creationId xmlns:a16="http://schemas.microsoft.com/office/drawing/2014/main" id="{151412E6-69F3-1F26-ACF1-F0B234D92C6C}"/>
              </a:ext>
            </a:extLst>
          </p:cNvPr>
          <p:cNvSpPr/>
          <p:nvPr/>
        </p:nvSpPr>
        <p:spPr>
          <a:xfrm>
            <a:off x="3939132" y="3347864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700" dirty="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ore-KR" sz="700" dirty="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19000101</a:t>
            </a:r>
            <a:endParaRPr lang="en-US" altLang="ko-Kore-KR" sz="7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Label">
            <a:extLst>
              <a:ext uri="{FF2B5EF4-FFF2-40B4-BE49-F238E27FC236}">
                <a16:creationId xmlns:a16="http://schemas.microsoft.com/office/drawing/2014/main" id="{9C8E160C-301B-15D5-EED6-02A25FCCAB7F}"/>
              </a:ext>
            </a:extLst>
          </p:cNvPr>
          <p:cNvSpPr txBox="1"/>
          <p:nvPr/>
        </p:nvSpPr>
        <p:spPr>
          <a:xfrm>
            <a:off x="3521406" y="3388450"/>
            <a:ext cx="39434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입사일자 </a:t>
            </a:r>
            <a:r>
              <a:rPr lang="en-US" altLang="ko-KR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Input">
            <a:extLst>
              <a:ext uri="{FF2B5EF4-FFF2-40B4-BE49-F238E27FC236}">
                <a16:creationId xmlns:a16="http://schemas.microsoft.com/office/drawing/2014/main" id="{EDD38E04-2DA3-21D8-1BA5-A54C2ED1528A}"/>
              </a:ext>
            </a:extLst>
          </p:cNvPr>
          <p:cNvSpPr/>
          <p:nvPr/>
        </p:nvSpPr>
        <p:spPr>
          <a:xfrm>
            <a:off x="2833509" y="3656317"/>
            <a:ext cx="233701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Label">
            <a:extLst>
              <a:ext uri="{FF2B5EF4-FFF2-40B4-BE49-F238E27FC236}">
                <a16:creationId xmlns:a16="http://schemas.microsoft.com/office/drawing/2014/main" id="{24B56BD6-1DAC-61E0-6CA5-39137412B39A}"/>
              </a:ext>
            </a:extLst>
          </p:cNvPr>
          <p:cNvSpPr txBox="1"/>
          <p:nvPr/>
        </p:nvSpPr>
        <p:spPr>
          <a:xfrm>
            <a:off x="1678715" y="3685698"/>
            <a:ext cx="4215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급여 통장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Input">
            <a:extLst>
              <a:ext uri="{FF2B5EF4-FFF2-40B4-BE49-F238E27FC236}">
                <a16:creationId xmlns:a16="http://schemas.microsoft.com/office/drawing/2014/main" id="{E6E17F6B-A291-C31E-51F3-A45E8377B94E}"/>
              </a:ext>
            </a:extLst>
          </p:cNvPr>
          <p:cNvSpPr/>
          <p:nvPr/>
        </p:nvSpPr>
        <p:spPr>
          <a:xfrm>
            <a:off x="2624316" y="1602011"/>
            <a:ext cx="398700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27000" rIns="36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업로드</a:t>
            </a:r>
            <a:endParaRPr lang="en-US" altLang="ko-KR" sz="70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B1104E7-343D-A84D-BABA-B1AB32848B49}"/>
              </a:ext>
            </a:extLst>
          </p:cNvPr>
          <p:cNvGrpSpPr/>
          <p:nvPr/>
        </p:nvGrpSpPr>
        <p:grpSpPr>
          <a:xfrm>
            <a:off x="2907235" y="4349041"/>
            <a:ext cx="1029849" cy="226577"/>
            <a:chOff x="2994611" y="4356665"/>
            <a:chExt cx="1029849" cy="226577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52410F62-6060-D9FA-1CF0-339E663D79F6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F64FC4C4-D4E6-F011-BB39-F73F0CC2C93A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</p:grp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91CBBB78-8B39-A55D-D99C-BDF6253B599F}"/>
              </a:ext>
            </a:extLst>
          </p:cNvPr>
          <p:cNvSpPr/>
          <p:nvPr/>
        </p:nvSpPr>
        <p:spPr>
          <a:xfrm>
            <a:off x="2688369" y="439794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B46432A-A8F4-9F40-39D5-28BD361B204E}"/>
              </a:ext>
            </a:extLst>
          </p:cNvPr>
          <p:cNvSpPr/>
          <p:nvPr/>
        </p:nvSpPr>
        <p:spPr>
          <a:xfrm>
            <a:off x="3869177" y="439794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379A4DE-EB9F-6E50-6626-391407CF1B21}"/>
              </a:ext>
            </a:extLst>
          </p:cNvPr>
          <p:cNvGrpSpPr/>
          <p:nvPr/>
        </p:nvGrpSpPr>
        <p:grpSpPr>
          <a:xfrm>
            <a:off x="2135330" y="3660371"/>
            <a:ext cx="649971" cy="215824"/>
            <a:chOff x="1108560" y="1620858"/>
            <a:chExt cx="617319" cy="215824"/>
          </a:xfrm>
        </p:grpSpPr>
        <p:sp>
          <p:nvSpPr>
            <p:cNvPr id="98" name="Input">
              <a:extLst>
                <a:ext uri="{FF2B5EF4-FFF2-40B4-BE49-F238E27FC236}">
                  <a16:creationId xmlns:a16="http://schemas.microsoft.com/office/drawing/2014/main" id="{8415AEF4-51A8-95D5-5C49-14275DE8D02C}"/>
                </a:ext>
              </a:extLst>
            </p:cNvPr>
            <p:cNvSpPr/>
            <p:nvPr/>
          </p:nvSpPr>
          <p:spPr>
            <a:xfrm>
              <a:off x="1108560" y="1620858"/>
              <a:ext cx="617319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은행 선택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Arrow Down">
              <a:extLst>
                <a:ext uri="{FF2B5EF4-FFF2-40B4-BE49-F238E27FC236}">
                  <a16:creationId xmlns:a16="http://schemas.microsoft.com/office/drawing/2014/main" id="{3E65875D-7366-C8BC-9FED-3F22BF82BCB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12419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F8408528-9FF0-9832-0DB2-F2A91BDF88CF}"/>
              </a:ext>
            </a:extLst>
          </p:cNvPr>
          <p:cNvSpPr/>
          <p:nvPr/>
        </p:nvSpPr>
        <p:spPr>
          <a:xfrm>
            <a:off x="2990247" y="163842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ED177872-1BD3-F7EE-56C7-30752586322D}"/>
              </a:ext>
            </a:extLst>
          </p:cNvPr>
          <p:cNvSpPr/>
          <p:nvPr/>
        </p:nvSpPr>
        <p:spPr>
          <a:xfrm>
            <a:off x="2761323" y="122298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752F0EB1-08B0-EACE-2261-EC3C2072C5DC}"/>
              </a:ext>
            </a:extLst>
          </p:cNvPr>
          <p:cNvSpPr/>
          <p:nvPr/>
        </p:nvSpPr>
        <p:spPr>
          <a:xfrm>
            <a:off x="5134045" y="276897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9E66AEF-D7C9-E703-AC91-5ADF9C39A41B}"/>
              </a:ext>
            </a:extLst>
          </p:cNvPr>
          <p:cNvSpPr/>
          <p:nvPr/>
        </p:nvSpPr>
        <p:spPr>
          <a:xfrm>
            <a:off x="1344046" y="1558341"/>
            <a:ext cx="430544" cy="4305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E570A638-3390-E3A0-3006-3B45014D540B}"/>
              </a:ext>
            </a:extLst>
          </p:cNvPr>
          <p:cNvSpPr/>
          <p:nvPr/>
        </p:nvSpPr>
        <p:spPr>
          <a:xfrm>
            <a:off x="1052222" y="155190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4" name="Arrow Down">
            <a:extLst>
              <a:ext uri="{FF2B5EF4-FFF2-40B4-BE49-F238E27FC236}">
                <a16:creationId xmlns:a16="http://schemas.microsoft.com/office/drawing/2014/main" id="{3FE3E9DE-865A-7975-88CC-8D308484436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203848" y="3127464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Arrow Down">
            <a:extLst>
              <a:ext uri="{FF2B5EF4-FFF2-40B4-BE49-F238E27FC236}">
                <a16:creationId xmlns:a16="http://schemas.microsoft.com/office/drawing/2014/main" id="{149942D4-F9BF-6F3E-15EB-F0458C1097F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203848" y="3435846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Arrow Down">
            <a:extLst>
              <a:ext uri="{FF2B5EF4-FFF2-40B4-BE49-F238E27FC236}">
                <a16:creationId xmlns:a16="http://schemas.microsoft.com/office/drawing/2014/main" id="{96C34EFE-621B-2907-7870-8D58CF99B67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004048" y="3127464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Input">
            <a:extLst>
              <a:ext uri="{FF2B5EF4-FFF2-40B4-BE49-F238E27FC236}">
                <a16:creationId xmlns:a16="http://schemas.microsoft.com/office/drawing/2014/main" id="{3CDACC74-D407-D877-8A32-4CCF1F07BEA6}"/>
              </a:ext>
            </a:extLst>
          </p:cNvPr>
          <p:cNvSpPr/>
          <p:nvPr/>
        </p:nvSpPr>
        <p:spPr>
          <a:xfrm>
            <a:off x="3470477" y="1602011"/>
            <a:ext cx="398700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27000" rIns="36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삭제</a:t>
            </a:r>
            <a:endParaRPr lang="en-US" altLang="ko-KR" sz="70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E8F26FD8-475F-FF15-F1B1-A42D8C132382}"/>
              </a:ext>
            </a:extLst>
          </p:cNvPr>
          <p:cNvSpPr/>
          <p:nvPr/>
        </p:nvSpPr>
        <p:spPr>
          <a:xfrm>
            <a:off x="3785322" y="163842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2-2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D9C466D4-FA71-0412-27DE-D37E30384A66}"/>
              </a:ext>
            </a:extLst>
          </p:cNvPr>
          <p:cNvCxnSpPr>
            <a:cxnSpLocks/>
            <a:stCxn id="84" idx="0"/>
            <a:endCxn id="119" idx="0"/>
          </p:cNvCxnSpPr>
          <p:nvPr/>
        </p:nvCxnSpPr>
        <p:spPr>
          <a:xfrm rot="5400000" flipH="1" flipV="1">
            <a:off x="3246746" y="1178931"/>
            <a:ext cx="12700" cy="846161"/>
          </a:xfrm>
          <a:prstGeom prst="curvedConnector3">
            <a:avLst>
              <a:gd name="adj1" fmla="val 971213"/>
            </a:avLst>
          </a:prstGeom>
          <a:ln w="12700">
            <a:solidFill>
              <a:srgbClr val="FF0000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BBD021-CE76-4E19-D611-C52BA448E99D}"/>
              </a:ext>
            </a:extLst>
          </p:cNvPr>
          <p:cNvGrpSpPr/>
          <p:nvPr/>
        </p:nvGrpSpPr>
        <p:grpSpPr>
          <a:xfrm>
            <a:off x="5108441" y="3918101"/>
            <a:ext cx="1683089" cy="986638"/>
            <a:chOff x="115875" y="483518"/>
            <a:chExt cx="2304256" cy="12241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A2FC8B-CA1B-AFDE-424B-4EE0408BE87D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입력하지 않은 항목이 있습니다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089C62-714F-CB8C-097A-E7DBE1444507}"/>
                </a:ext>
              </a:extLst>
            </p:cNvPr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E98A99-178E-4733-2D25-CFD168712E4F}"/>
                </a:ext>
              </a:extLst>
            </p:cNvPr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8A3FDD9-AEFA-D3A3-AE3E-52BB4DFCEDFA}"/>
              </a:ext>
            </a:extLst>
          </p:cNvPr>
          <p:cNvSpPr/>
          <p:nvPr/>
        </p:nvSpPr>
        <p:spPr>
          <a:xfrm>
            <a:off x="5020813" y="400132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3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인사 정보 상세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ERP-005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인사 관리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상세 정보 뷰</a:t>
            </a:r>
            <a:br>
              <a:rPr lang="en-US" altLang="ko-KR" sz="700" b="1"/>
            </a:br>
            <a:r>
              <a:rPr lang="ko-KR" altLang="en-US" sz="700"/>
              <a:t>ㄴ 각 인풋 </a:t>
            </a:r>
            <a:r>
              <a:rPr lang="en-US" altLang="ko-KR" sz="700"/>
              <a:t>Only read</a:t>
            </a:r>
          </a:p>
          <a:p>
            <a:r>
              <a:rPr lang="ko-KR" altLang="en-US" sz="700" b="1"/>
              <a:t>재직 상태 노출</a:t>
            </a:r>
            <a:br>
              <a:rPr lang="en-US" altLang="ko-KR" sz="700" b="1"/>
            </a:br>
            <a:r>
              <a:rPr lang="ko-KR" altLang="en-US" sz="700"/>
              <a:t>ㄴ 재직 중 </a:t>
            </a:r>
            <a:r>
              <a:rPr lang="en-US" altLang="ko-KR" sz="700"/>
              <a:t>/ </a:t>
            </a:r>
            <a:r>
              <a:rPr lang="ko-KR" altLang="en-US" sz="700"/>
              <a:t>퇴사</a:t>
            </a:r>
            <a:br>
              <a:rPr lang="en-US" altLang="ko-KR" sz="700"/>
            </a:br>
            <a:r>
              <a:rPr lang="ko-KR" altLang="en-US" sz="700"/>
              <a:t>ㄴ 퇴사 시 </a:t>
            </a:r>
            <a:r>
              <a:rPr lang="en-US" altLang="ko-KR" sz="700"/>
              <a:t>(2-1)</a:t>
            </a:r>
            <a:r>
              <a:rPr lang="ko-KR" altLang="en-US" sz="700"/>
              <a:t>과 같이 퇴사일자와 함께 출력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인사 수정 팝업 전환</a:t>
            </a:r>
            <a:br>
              <a:rPr lang="en-US" altLang="ko-KR" sz="700" b="1"/>
            </a:br>
            <a:r>
              <a:rPr lang="en-US" altLang="ko-Kore-KR" sz="700">
                <a:solidFill>
                  <a:srgbClr val="FF0000"/>
                </a:solidFill>
                <a:effectLst/>
                <a:latin typeface="+mn-lt"/>
                <a:ea typeface="+mn-ea"/>
              </a:rPr>
              <a:t>※ </a:t>
            </a:r>
            <a:r>
              <a:rPr lang="ko-KR" altLang="en-US" sz="700">
                <a:solidFill>
                  <a:srgbClr val="FF0000"/>
                </a:solidFill>
                <a:effectLst/>
                <a:latin typeface="+mn-lt"/>
                <a:ea typeface="+mn-ea"/>
              </a:rPr>
              <a:t>팝업 닫히지않고 수정 폼 전환</a:t>
            </a:r>
            <a:endParaRPr lang="ko-Kore-KR" altLang="en-US" sz="700">
              <a:solidFill>
                <a:srgbClr val="FF0000"/>
              </a:solidFill>
              <a:effectLst/>
              <a:latin typeface="+mn-lt"/>
              <a:ea typeface="+mn-ea"/>
            </a:endParaRPr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</a:t>
            </a:r>
            <a:r>
              <a:rPr lang="ko-Kore-KR" altLang="en-US" sz="700" b="1"/>
              <a:t>팝업 닫음</a:t>
            </a:r>
            <a:br>
              <a:rPr lang="en-US" altLang="ko-KR" sz="700"/>
            </a:br>
            <a:br>
              <a:rPr lang="en-US" altLang="ko-KR" sz="700"/>
            </a:br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인사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8D95E-D647-7997-32A5-A54E348506A6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A9AD365-6BFC-929B-A68C-49BF3328BF53}"/>
              </a:ext>
            </a:extLst>
          </p:cNvPr>
          <p:cNvSpPr/>
          <p:nvPr/>
        </p:nvSpPr>
        <p:spPr>
          <a:xfrm>
            <a:off x="1253454" y="1089898"/>
            <a:ext cx="4330182" cy="3599907"/>
          </a:xfrm>
          <a:prstGeom prst="roundRect">
            <a:avLst>
              <a:gd name="adj" fmla="val 3277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9A545-DABA-16D6-FCD4-27CF311B94B6}"/>
              </a:ext>
            </a:extLst>
          </p:cNvPr>
          <p:cNvSpPr txBox="1"/>
          <p:nvPr/>
        </p:nvSpPr>
        <p:spPr>
          <a:xfrm>
            <a:off x="2769031" y="117409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latin typeface="KB금융 본문체 Light" pitchFamily="50" charset="-127"/>
                <a:ea typeface="KB금융 본문체 Light" pitchFamily="50" charset="-127"/>
              </a:rPr>
              <a:t>인사 정보</a:t>
            </a:r>
            <a:endParaRPr lang="ko-KR" altLang="en-US" sz="1050" b="1" dirty="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AAE5A914-7536-394B-2190-852DA10D86F4}"/>
              </a:ext>
            </a:extLst>
          </p:cNvPr>
          <p:cNvSpPr/>
          <p:nvPr/>
        </p:nvSpPr>
        <p:spPr>
          <a:xfrm>
            <a:off x="2135331" y="2432436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홍길동</a:t>
            </a: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B8C9516E-34F4-5EEF-1425-BAD75ADFC6D8}"/>
              </a:ext>
            </a:extLst>
          </p:cNvPr>
          <p:cNvSpPr txBox="1"/>
          <p:nvPr/>
        </p:nvSpPr>
        <p:spPr>
          <a:xfrm>
            <a:off x="1907226" y="2473022"/>
            <a:ext cx="1875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성명 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Input">
            <a:extLst>
              <a:ext uri="{FF2B5EF4-FFF2-40B4-BE49-F238E27FC236}">
                <a16:creationId xmlns:a16="http://schemas.microsoft.com/office/drawing/2014/main" id="{22BCD3D6-CD00-A649-C276-36B3BA8164BB}"/>
              </a:ext>
            </a:extLst>
          </p:cNvPr>
          <p:cNvSpPr/>
          <p:nvPr/>
        </p:nvSpPr>
        <p:spPr>
          <a:xfrm>
            <a:off x="2135331" y="2736917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19880130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7CCE9BCA-F298-3A25-4AED-EDC67355A4F5}"/>
              </a:ext>
            </a:extLst>
          </p:cNvPr>
          <p:cNvSpPr txBox="1"/>
          <p:nvPr/>
        </p:nvSpPr>
        <p:spPr>
          <a:xfrm>
            <a:off x="1770987" y="2766298"/>
            <a:ext cx="320601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생년월일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753AE998-5C63-E2CF-1700-B1EC792AD30F}"/>
              </a:ext>
            </a:extLst>
          </p:cNvPr>
          <p:cNvSpPr txBox="1"/>
          <p:nvPr/>
        </p:nvSpPr>
        <p:spPr>
          <a:xfrm>
            <a:off x="1910631" y="1972769"/>
            <a:ext cx="1875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서명 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F8570A-27EE-BC56-4EE2-DB441E06A914}"/>
              </a:ext>
            </a:extLst>
          </p:cNvPr>
          <p:cNvSpPr/>
          <p:nvPr/>
        </p:nvSpPr>
        <p:spPr>
          <a:xfrm>
            <a:off x="2135330" y="1871362"/>
            <a:ext cx="430544" cy="4305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Input">
            <a:extLst>
              <a:ext uri="{FF2B5EF4-FFF2-40B4-BE49-F238E27FC236}">
                <a16:creationId xmlns:a16="http://schemas.microsoft.com/office/drawing/2014/main" id="{A40EF0D7-99BD-91D3-8DB1-A433E86ECD38}"/>
              </a:ext>
            </a:extLst>
          </p:cNvPr>
          <p:cNvSpPr/>
          <p:nvPr/>
        </p:nvSpPr>
        <p:spPr>
          <a:xfrm>
            <a:off x="2135330" y="3042704"/>
            <a:ext cx="3035193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honggd123@example.com</a:t>
            </a:r>
          </a:p>
        </p:txBody>
      </p:sp>
      <p:sp>
        <p:nvSpPr>
          <p:cNvPr id="40" name="Label">
            <a:extLst>
              <a:ext uri="{FF2B5EF4-FFF2-40B4-BE49-F238E27FC236}">
                <a16:creationId xmlns:a16="http://schemas.microsoft.com/office/drawing/2014/main" id="{741BF184-24A9-3272-7E0E-E95A78CA0D3B}"/>
              </a:ext>
            </a:extLst>
          </p:cNvPr>
          <p:cNvSpPr txBox="1"/>
          <p:nvPr/>
        </p:nvSpPr>
        <p:spPr>
          <a:xfrm>
            <a:off x="1855962" y="3083290"/>
            <a:ext cx="24045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이메일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Label">
            <a:extLst>
              <a:ext uri="{FF2B5EF4-FFF2-40B4-BE49-F238E27FC236}">
                <a16:creationId xmlns:a16="http://schemas.microsoft.com/office/drawing/2014/main" id="{01B028EE-6BC7-AE99-54F8-99E9562BDECA}"/>
              </a:ext>
            </a:extLst>
          </p:cNvPr>
          <p:cNvSpPr txBox="1"/>
          <p:nvPr/>
        </p:nvSpPr>
        <p:spPr>
          <a:xfrm>
            <a:off x="3572911" y="2473022"/>
            <a:ext cx="347851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직원번호 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03E15B04-36C5-C315-5F5A-A5F283C5377D}"/>
              </a:ext>
            </a:extLst>
          </p:cNvPr>
          <p:cNvSpPr/>
          <p:nvPr/>
        </p:nvSpPr>
        <p:spPr>
          <a:xfrm>
            <a:off x="3939132" y="2734602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010-1234-1234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E6A1783C-8801-427F-A07C-FE9024DEB3F4}"/>
              </a:ext>
            </a:extLst>
          </p:cNvPr>
          <p:cNvSpPr txBox="1"/>
          <p:nvPr/>
        </p:nvSpPr>
        <p:spPr>
          <a:xfrm>
            <a:off x="3495135" y="2775188"/>
            <a:ext cx="400751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휴대폰번호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41E2E587-C561-8384-B635-A396AAC22B3B}"/>
              </a:ext>
            </a:extLst>
          </p:cNvPr>
          <p:cNvSpPr/>
          <p:nvPr/>
        </p:nvSpPr>
        <p:spPr>
          <a:xfrm>
            <a:off x="2135331" y="3348472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성진하이텍지주</a:t>
            </a:r>
          </a:p>
        </p:txBody>
      </p:sp>
      <p:sp>
        <p:nvSpPr>
          <p:cNvPr id="48" name="Label">
            <a:extLst>
              <a:ext uri="{FF2B5EF4-FFF2-40B4-BE49-F238E27FC236}">
                <a16:creationId xmlns:a16="http://schemas.microsoft.com/office/drawing/2014/main" id="{B92FF134-4A56-31DE-E4FF-34086D9D80B8}"/>
              </a:ext>
            </a:extLst>
          </p:cNvPr>
          <p:cNvSpPr txBox="1"/>
          <p:nvPr/>
        </p:nvSpPr>
        <p:spPr>
          <a:xfrm>
            <a:off x="1752453" y="3377853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소속 본부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Input">
            <a:extLst>
              <a:ext uri="{FF2B5EF4-FFF2-40B4-BE49-F238E27FC236}">
                <a16:creationId xmlns:a16="http://schemas.microsoft.com/office/drawing/2014/main" id="{20018FC8-C493-F753-70D8-65FC35046AFB}"/>
              </a:ext>
            </a:extLst>
          </p:cNvPr>
          <p:cNvSpPr/>
          <p:nvPr/>
        </p:nvSpPr>
        <p:spPr>
          <a:xfrm>
            <a:off x="3939132" y="3346157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글로벌전략부</a:t>
            </a:r>
            <a:endParaRPr lang="en-US" altLang="ko-Kore-KR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A0B258B4-C061-1DC9-7EB8-8BB5C026B617}"/>
              </a:ext>
            </a:extLst>
          </p:cNvPr>
          <p:cNvSpPr txBox="1"/>
          <p:nvPr/>
        </p:nvSpPr>
        <p:spPr>
          <a:xfrm>
            <a:off x="3736912" y="3386743"/>
            <a:ext cx="16030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부서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Input">
            <a:extLst>
              <a:ext uri="{FF2B5EF4-FFF2-40B4-BE49-F238E27FC236}">
                <a16:creationId xmlns:a16="http://schemas.microsoft.com/office/drawing/2014/main" id="{FC35EC89-43A8-5079-01B6-099AF92B30E7}"/>
              </a:ext>
            </a:extLst>
          </p:cNvPr>
          <p:cNvSpPr/>
          <p:nvPr/>
        </p:nvSpPr>
        <p:spPr>
          <a:xfrm>
            <a:off x="2135331" y="3659150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부장</a:t>
            </a:r>
          </a:p>
        </p:txBody>
      </p:sp>
      <p:sp>
        <p:nvSpPr>
          <p:cNvPr id="52" name="Label">
            <a:extLst>
              <a:ext uri="{FF2B5EF4-FFF2-40B4-BE49-F238E27FC236}">
                <a16:creationId xmlns:a16="http://schemas.microsoft.com/office/drawing/2014/main" id="{9BE368E5-199F-6228-51CC-E39A77E594DF}"/>
              </a:ext>
            </a:extLst>
          </p:cNvPr>
          <p:cNvSpPr txBox="1"/>
          <p:nvPr/>
        </p:nvSpPr>
        <p:spPr>
          <a:xfrm>
            <a:off x="1940005" y="3688531"/>
            <a:ext cx="16030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직급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Input">
            <a:extLst>
              <a:ext uri="{FF2B5EF4-FFF2-40B4-BE49-F238E27FC236}">
                <a16:creationId xmlns:a16="http://schemas.microsoft.com/office/drawing/2014/main" id="{151412E6-69F3-1F26-ACF1-F0B234D92C6C}"/>
              </a:ext>
            </a:extLst>
          </p:cNvPr>
          <p:cNvSpPr/>
          <p:nvPr/>
        </p:nvSpPr>
        <p:spPr>
          <a:xfrm>
            <a:off x="3939132" y="3656835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2022-05-12</a:t>
            </a:r>
            <a:endParaRPr lang="en-US" altLang="ko-Kore-KR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Label">
            <a:extLst>
              <a:ext uri="{FF2B5EF4-FFF2-40B4-BE49-F238E27FC236}">
                <a16:creationId xmlns:a16="http://schemas.microsoft.com/office/drawing/2014/main" id="{9C8E160C-301B-15D5-EED6-02A25FCCAB7F}"/>
              </a:ext>
            </a:extLst>
          </p:cNvPr>
          <p:cNvSpPr txBox="1"/>
          <p:nvPr/>
        </p:nvSpPr>
        <p:spPr>
          <a:xfrm>
            <a:off x="3576611" y="3697421"/>
            <a:ext cx="320601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입사일자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Input">
            <a:extLst>
              <a:ext uri="{FF2B5EF4-FFF2-40B4-BE49-F238E27FC236}">
                <a16:creationId xmlns:a16="http://schemas.microsoft.com/office/drawing/2014/main" id="{EDD38E04-2DA3-21D8-1BA5-A54C2ED1528A}"/>
              </a:ext>
            </a:extLst>
          </p:cNvPr>
          <p:cNvSpPr/>
          <p:nvPr/>
        </p:nvSpPr>
        <p:spPr>
          <a:xfrm>
            <a:off x="2833509" y="3965288"/>
            <a:ext cx="233701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110-110-110110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Label">
            <a:extLst>
              <a:ext uri="{FF2B5EF4-FFF2-40B4-BE49-F238E27FC236}">
                <a16:creationId xmlns:a16="http://schemas.microsoft.com/office/drawing/2014/main" id="{24B56BD6-1DAC-61E0-6CA5-39137412B39A}"/>
              </a:ext>
            </a:extLst>
          </p:cNvPr>
          <p:cNvSpPr txBox="1"/>
          <p:nvPr/>
        </p:nvSpPr>
        <p:spPr>
          <a:xfrm>
            <a:off x="1752453" y="3994669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급여 통장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B1104E7-343D-A84D-BABA-B1AB32848B49}"/>
              </a:ext>
            </a:extLst>
          </p:cNvPr>
          <p:cNvGrpSpPr/>
          <p:nvPr/>
        </p:nvGrpSpPr>
        <p:grpSpPr>
          <a:xfrm>
            <a:off x="2907235" y="4349041"/>
            <a:ext cx="1029849" cy="226577"/>
            <a:chOff x="2994611" y="4356665"/>
            <a:chExt cx="1029849" cy="226577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52410F62-6060-D9FA-1CF0-339E663D79F6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수정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F64FC4C4-D4E6-F011-BB39-F73F0CC2C93A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목록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</p:grp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91CBBB78-8B39-A55D-D99C-BDF6253B599F}"/>
              </a:ext>
            </a:extLst>
          </p:cNvPr>
          <p:cNvSpPr/>
          <p:nvPr/>
        </p:nvSpPr>
        <p:spPr>
          <a:xfrm>
            <a:off x="2688369" y="439794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B46432A-A8F4-9F40-39D5-28BD361B204E}"/>
              </a:ext>
            </a:extLst>
          </p:cNvPr>
          <p:cNvSpPr/>
          <p:nvPr/>
        </p:nvSpPr>
        <p:spPr>
          <a:xfrm>
            <a:off x="3869177" y="439794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8" name="Input">
            <a:extLst>
              <a:ext uri="{FF2B5EF4-FFF2-40B4-BE49-F238E27FC236}">
                <a16:creationId xmlns:a16="http://schemas.microsoft.com/office/drawing/2014/main" id="{8415AEF4-51A8-95D5-5C49-14275DE8D02C}"/>
              </a:ext>
            </a:extLst>
          </p:cNvPr>
          <p:cNvSpPr/>
          <p:nvPr/>
        </p:nvSpPr>
        <p:spPr>
          <a:xfrm>
            <a:off x="2135330" y="3969342"/>
            <a:ext cx="649971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신한은행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88334843-0DB3-1076-B670-083A1740E39C}"/>
              </a:ext>
            </a:extLst>
          </p:cNvPr>
          <p:cNvSpPr txBox="1"/>
          <p:nvPr/>
        </p:nvSpPr>
        <p:spPr>
          <a:xfrm>
            <a:off x="1746926" y="1619790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재직 상태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BC71C-373F-2DC1-0294-9CD728FE72CF}"/>
              </a:ext>
            </a:extLst>
          </p:cNvPr>
          <p:cNvSpPr txBox="1"/>
          <p:nvPr/>
        </p:nvSpPr>
        <p:spPr>
          <a:xfrm>
            <a:off x="2092746" y="1582811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700" b="1">
                <a:solidFill>
                  <a:srgbClr val="00CC99"/>
                </a:solidFill>
                <a:latin typeface="KB금융 본문체 Light" pitchFamily="50" charset="-127"/>
                <a:ea typeface="KB금융 본문체 Light" pitchFamily="50" charset="-127"/>
              </a:rPr>
              <a:t>재직 중</a:t>
            </a:r>
            <a:endParaRPr lang="en-US" altLang="ko-KR" sz="700" b="1">
              <a:solidFill>
                <a:srgbClr val="00CC99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5" name="Input">
            <a:extLst>
              <a:ext uri="{FF2B5EF4-FFF2-40B4-BE49-F238E27FC236}">
                <a16:creationId xmlns:a16="http://schemas.microsoft.com/office/drawing/2014/main" id="{D1AD0F39-D856-067B-1EA4-2089F02851D1}"/>
              </a:ext>
            </a:extLst>
          </p:cNvPr>
          <p:cNvSpPr/>
          <p:nvPr/>
        </p:nvSpPr>
        <p:spPr>
          <a:xfrm>
            <a:off x="3939132" y="2426099"/>
            <a:ext cx="1231694" cy="215824"/>
          </a:xfrm>
          <a:prstGeom prst="roundRect">
            <a:avLst>
              <a:gd name="adj" fmla="val 10785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SJHR-0152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69CED7D4-C950-D188-A5F5-529D9C8469F6}"/>
              </a:ext>
            </a:extLst>
          </p:cNvPr>
          <p:cNvSpPr/>
          <p:nvPr/>
        </p:nvSpPr>
        <p:spPr>
          <a:xfrm>
            <a:off x="2195737" y="145679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3A923-1DC6-5135-38FA-D933D645036D}"/>
              </a:ext>
            </a:extLst>
          </p:cNvPr>
          <p:cNvSpPr txBox="1"/>
          <p:nvPr/>
        </p:nvSpPr>
        <p:spPr>
          <a:xfrm>
            <a:off x="2557629" y="2121610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600">
                <a:latin typeface="KB금융 본문체 Light" pitchFamily="50" charset="-127"/>
                <a:ea typeface="KB금융 본문체 Light" pitchFamily="50" charset="-127"/>
              </a:rPr>
              <a:t>글로벌전략부</a:t>
            </a:r>
            <a:r>
              <a:rPr lang="en-US" altLang="ko-Kore-KR" sz="600">
                <a:latin typeface="KB금융 본문체 Light" pitchFamily="50" charset="-127"/>
                <a:ea typeface="KB금융 본문체 Light" pitchFamily="50" charset="-127"/>
              </a:rPr>
              <a:t>_</a:t>
            </a:r>
            <a:r>
              <a:rPr lang="ko-Kore-KR" altLang="en-US" sz="600">
                <a:latin typeface="KB금융 본문체 Light" pitchFamily="50" charset="-127"/>
                <a:ea typeface="KB금융 본문체 Light" pitchFamily="50" charset="-127"/>
              </a:rPr>
              <a:t>홍길동서명</a:t>
            </a:r>
            <a:r>
              <a:rPr lang="en-US" altLang="ko-Kore-KR" sz="600">
                <a:latin typeface="KB금융 본문체 Light" pitchFamily="50" charset="-127"/>
                <a:ea typeface="KB금융 본문체 Light" pitchFamily="50" charset="-127"/>
              </a:rPr>
              <a:t>.png</a:t>
            </a:r>
            <a:endParaRPr lang="en-US" altLang="ko-KR" sz="6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52634D8D-F96C-6E93-CFB3-37EFB89F8AC5}"/>
              </a:ext>
            </a:extLst>
          </p:cNvPr>
          <p:cNvSpPr/>
          <p:nvPr/>
        </p:nvSpPr>
        <p:spPr>
          <a:xfrm>
            <a:off x="3774850" y="122407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D772E8F-05D1-CDB6-B885-540248FE064B}"/>
              </a:ext>
            </a:extLst>
          </p:cNvPr>
          <p:cNvGrpSpPr/>
          <p:nvPr/>
        </p:nvGrpSpPr>
        <p:grpSpPr>
          <a:xfrm>
            <a:off x="3819671" y="1585395"/>
            <a:ext cx="1418150" cy="200055"/>
            <a:chOff x="2642554" y="1585395"/>
            <a:chExt cx="1418150" cy="200055"/>
          </a:xfrm>
        </p:grpSpPr>
        <p:sp>
          <p:nvSpPr>
            <p:cNvPr id="65" name="Label">
              <a:extLst>
                <a:ext uri="{FF2B5EF4-FFF2-40B4-BE49-F238E27FC236}">
                  <a16:creationId xmlns:a16="http://schemas.microsoft.com/office/drawing/2014/main" id="{26E9832D-42E7-F89F-5C7F-E8DAFCC477C1}"/>
                </a:ext>
              </a:extLst>
            </p:cNvPr>
            <p:cNvSpPr txBox="1"/>
            <p:nvPr/>
          </p:nvSpPr>
          <p:spPr>
            <a:xfrm>
              <a:off x="2762602" y="1612703"/>
              <a:ext cx="347852" cy="1254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700" b="1" noProof="1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재직 상태</a:t>
              </a:r>
              <a:endParaRPr 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8FA38BF-81EF-DD75-57CB-EB81F2605172}"/>
                </a:ext>
              </a:extLst>
            </p:cNvPr>
            <p:cNvSpPr txBox="1"/>
            <p:nvPr/>
          </p:nvSpPr>
          <p:spPr>
            <a:xfrm>
              <a:off x="3109803" y="1585395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ore-KR" altLang="en-US" sz="700" b="1">
                  <a:solidFill>
                    <a:srgbClr val="C00000"/>
                  </a:solidFill>
                  <a:latin typeface="KB금융 본문체 Light" pitchFamily="50" charset="-127"/>
                  <a:ea typeface="KB금융 본문체 Light" pitchFamily="50" charset="-127"/>
                </a:rPr>
                <a:t>퇴사</a:t>
              </a:r>
              <a:r>
                <a:rPr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(</a:t>
              </a:r>
              <a:r>
                <a:rPr lang="en-US" altLang="ko-KR" sz="700">
                  <a:latin typeface="KB금융 본문체 Light" pitchFamily="50" charset="-127"/>
                  <a:ea typeface="KB금융 본문체 Light" pitchFamily="50" charset="-127"/>
                </a:rPr>
                <a:t>2022-05-14)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3DE581A-3A3F-31AF-9090-BCCCFF77448B}"/>
                </a:ext>
              </a:extLst>
            </p:cNvPr>
            <p:cNvSpPr/>
            <p:nvPr/>
          </p:nvSpPr>
          <p:spPr>
            <a:xfrm>
              <a:off x="2642554" y="1595944"/>
              <a:ext cx="1368152" cy="172747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4885D30C-6482-FEE6-A0F4-53CB41D4847B}"/>
              </a:ext>
            </a:extLst>
          </p:cNvPr>
          <p:cNvSpPr/>
          <p:nvPr/>
        </p:nvSpPr>
        <p:spPr>
          <a:xfrm>
            <a:off x="3574173" y="162492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7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인사 정보 수정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ERP-006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인사 관리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정보 상세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정보 수정 폼</a:t>
            </a:r>
            <a:br>
              <a:rPr lang="en-US" altLang="ko-KR" sz="700" b="1"/>
            </a:br>
            <a:r>
              <a:rPr lang="ko-KR" altLang="en-US" sz="700"/>
              <a:t>ㄴ 등록 폼과 규칙 동일</a:t>
            </a:r>
            <a:br>
              <a:rPr lang="en-US" altLang="ko-KR" sz="700" b="1"/>
            </a:br>
            <a:r>
              <a:rPr lang="ko-KR" altLang="en-US" sz="700"/>
              <a:t>ㄴ 클릭 시</a:t>
            </a:r>
            <a:r>
              <a:rPr lang="en-US" altLang="ko-KR" sz="700"/>
              <a:t>,</a:t>
            </a:r>
            <a:r>
              <a:rPr lang="ko-KR" altLang="en-US" sz="700"/>
              <a:t> 기초세팅값 출력</a:t>
            </a:r>
            <a:endParaRPr lang="en-US" altLang="ko-KR" sz="700"/>
          </a:p>
          <a:p>
            <a:r>
              <a:rPr lang="ko-KR" altLang="en-US" sz="700" b="1"/>
              <a:t>재직 상태 케이스별 버튼명 정의</a:t>
            </a:r>
            <a:br>
              <a:rPr lang="en-US" altLang="ko-KR" sz="700" b="1"/>
            </a:br>
            <a:r>
              <a:rPr lang="ko-KR" altLang="en-US" sz="700"/>
              <a:t>ㄴ 재직 중 </a:t>
            </a:r>
            <a:r>
              <a:rPr lang="en-US" altLang="ko-KR" sz="700"/>
              <a:t>: [</a:t>
            </a:r>
            <a:r>
              <a:rPr lang="ko-KR" altLang="en-US" sz="700"/>
              <a:t>퇴사 처리</a:t>
            </a:r>
            <a:r>
              <a:rPr lang="en-US" altLang="ko-KR" sz="700"/>
              <a:t>] </a:t>
            </a:r>
            <a:r>
              <a:rPr lang="ko-KR" altLang="en-US" sz="700"/>
              <a:t>로 버튼명 출력</a:t>
            </a:r>
            <a:br>
              <a:rPr lang="en-US" altLang="ko-KR" sz="700"/>
            </a:br>
            <a:r>
              <a:rPr lang="en-US" altLang="ko-KR" sz="700"/>
              <a:t>    - </a:t>
            </a:r>
            <a:r>
              <a:rPr lang="ko-KR" altLang="en-US" sz="700"/>
              <a:t>클릭 시</a:t>
            </a:r>
            <a:r>
              <a:rPr lang="en-US" altLang="ko-KR" sz="700"/>
              <a:t>, (2-1) </a:t>
            </a:r>
            <a:r>
              <a:rPr lang="ko-KR" altLang="en-US" sz="700"/>
              <a:t>얼럿 출력</a:t>
            </a:r>
            <a:br>
              <a:rPr lang="en-US" altLang="ko-KR" sz="700"/>
            </a:br>
            <a:r>
              <a:rPr lang="en-US" altLang="ko-KR" sz="700"/>
              <a:t>       [</a:t>
            </a:r>
            <a:r>
              <a:rPr lang="ko-KR" altLang="en-US" sz="700"/>
              <a:t>확인</a:t>
            </a:r>
            <a:r>
              <a:rPr lang="en-US" altLang="ko-KR" sz="700"/>
              <a:t>] </a:t>
            </a:r>
            <a:r>
              <a:rPr lang="ko-KR" altLang="en-US" sz="700"/>
              <a:t>클릭 시</a:t>
            </a:r>
            <a:r>
              <a:rPr lang="en-US" altLang="ko-KR" sz="700"/>
              <a:t>, (2-2)</a:t>
            </a:r>
            <a:r>
              <a:rPr lang="ko-KR" altLang="en-US" sz="700"/>
              <a:t>와 같이 정보 변경</a:t>
            </a:r>
            <a:r>
              <a:rPr lang="en-US" altLang="ko-KR" sz="700"/>
              <a:t>/</a:t>
            </a:r>
            <a:r>
              <a:rPr lang="ko-KR" altLang="en-US" sz="700"/>
              <a:t>출력</a:t>
            </a:r>
            <a:br>
              <a:rPr lang="en-US" altLang="ko-KR" sz="700"/>
            </a:br>
            <a:r>
              <a:rPr lang="ko-KR" altLang="en-US" sz="700"/>
              <a:t>ㄴ 퇴사 </a:t>
            </a:r>
            <a:r>
              <a:rPr lang="en-US" altLang="ko-KR" sz="700"/>
              <a:t>: </a:t>
            </a:r>
            <a:r>
              <a:rPr lang="ko-KR" altLang="en-US" sz="700"/>
              <a:t>버튼 미노출</a:t>
            </a:r>
            <a:endParaRPr lang="en-US" altLang="ko-KR" sz="700"/>
          </a:p>
          <a:p>
            <a:r>
              <a:rPr lang="ko-KR" altLang="en-US" sz="700" b="1"/>
              <a:t>기 등록 파일 존재 여부에 따라 케이스별 버튼명 정의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ko-Kore-KR" altLang="en-US" sz="700"/>
              <a:t>기 등록 파일 존재 시 </a:t>
            </a:r>
            <a:r>
              <a:rPr lang="en-US" altLang="ko-Kore-KR" sz="700"/>
              <a:t>: [</a:t>
            </a:r>
            <a:r>
              <a:rPr lang="ko-Kore-KR" altLang="en-US" sz="700"/>
              <a:t>삭제</a:t>
            </a:r>
            <a:r>
              <a:rPr lang="en-US" altLang="ko-Kore-KR" sz="700"/>
              <a:t>]</a:t>
            </a:r>
            <a:br>
              <a:rPr lang="en-US" altLang="ko-Kore-KR" sz="700"/>
            </a:br>
            <a:r>
              <a:rPr lang="en-US" altLang="ko-Kore-KR" sz="700"/>
              <a:t>    </a:t>
            </a:r>
            <a:r>
              <a:rPr lang="en-US" altLang="ko-KR" sz="700"/>
              <a:t>- </a:t>
            </a:r>
            <a:r>
              <a:rPr lang="ko-KR" altLang="en-US" sz="700"/>
              <a:t>클릭 시</a:t>
            </a:r>
            <a:r>
              <a:rPr lang="en-US" altLang="ko-KR" sz="700"/>
              <a:t>, </a:t>
            </a:r>
            <a:r>
              <a:rPr lang="ko-KR" altLang="en-US" sz="700"/>
              <a:t>파일 삭제 및 </a:t>
            </a:r>
            <a:r>
              <a:rPr lang="en-US" altLang="ko-KR" sz="700"/>
              <a:t>[</a:t>
            </a:r>
            <a:r>
              <a:rPr lang="ko-KR" altLang="en-US" sz="700"/>
              <a:t>업로드</a:t>
            </a:r>
            <a:r>
              <a:rPr lang="en-US" altLang="ko-KR" sz="700"/>
              <a:t>]</a:t>
            </a:r>
            <a:r>
              <a:rPr lang="ko-KR" altLang="en-US" sz="700"/>
              <a:t>로 버튼명 변경</a:t>
            </a:r>
            <a:r>
              <a:rPr lang="en-US" altLang="ko-KR" sz="700"/>
              <a:t> </a:t>
            </a:r>
            <a:br>
              <a:rPr lang="en-US" altLang="ko-KR" sz="700"/>
            </a:br>
            <a:r>
              <a:rPr lang="ko-KR" altLang="en-US" sz="700"/>
              <a:t>ㄴ 기 등록 파일 없을 시 </a:t>
            </a:r>
            <a:r>
              <a:rPr lang="en-US" altLang="ko-KR" sz="700"/>
              <a:t>: [</a:t>
            </a:r>
            <a:r>
              <a:rPr lang="ko-KR" altLang="en-US" sz="700"/>
              <a:t>업로드</a:t>
            </a:r>
            <a:r>
              <a:rPr lang="en-US" altLang="ko-KR" sz="700"/>
              <a:t>]</a:t>
            </a:r>
          </a:p>
          <a:p>
            <a:r>
              <a:rPr lang="en-US" altLang="ko-KR" sz="700" b="1"/>
              <a:t>Default : </a:t>
            </a:r>
            <a:r>
              <a:rPr lang="ko-KR" altLang="en-US" sz="700" b="1"/>
              <a:t>비활성화</a:t>
            </a:r>
            <a:br>
              <a:rPr lang="en-US" altLang="ko-KR" sz="700" b="1"/>
            </a:br>
            <a:r>
              <a:rPr lang="ko-KR" altLang="en-US" sz="700"/>
              <a:t>ㄴ 입력값 변경 시</a:t>
            </a:r>
            <a:r>
              <a:rPr lang="en-US" altLang="ko-KR" sz="700"/>
              <a:t>, </a:t>
            </a:r>
            <a:r>
              <a:rPr lang="ko-KR" altLang="en-US" sz="700"/>
              <a:t>활성화 및 등록 시 필수 체크 처리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입력값 공백 체크 또는 기본 밸리데이션 체크 </a:t>
            </a:r>
            <a:br>
              <a:rPr lang="en-US" altLang="ko-KR" sz="700"/>
            </a:br>
            <a:r>
              <a:rPr lang="ko-KR" altLang="en-US" sz="700"/>
              <a:t>ㄴ 서명 필수 </a:t>
            </a:r>
            <a:r>
              <a:rPr lang="en-US" altLang="ko-KR" sz="700"/>
              <a:t>x, </a:t>
            </a:r>
            <a:r>
              <a:rPr lang="ko-KR" altLang="en-US" sz="700"/>
              <a:t>변경 이메일 주소 중복체크 필수</a:t>
            </a:r>
            <a:br>
              <a:rPr lang="en-US" altLang="ko-KR" sz="700"/>
            </a:br>
            <a:r>
              <a:rPr lang="ko-KR" altLang="en-US" sz="700"/>
              <a:t>ㄴ 모두 정상입력 시</a:t>
            </a:r>
            <a:r>
              <a:rPr lang="en-US" altLang="ko-KR" sz="700"/>
              <a:t>,</a:t>
            </a:r>
            <a:r>
              <a:rPr lang="ko-KR" altLang="en-US" sz="700"/>
              <a:t> 등록 처리 및 상세 정보 뷰</a:t>
            </a:r>
            <a:br>
              <a:rPr lang="en-US" altLang="ko-KR" sz="700"/>
            </a:br>
            <a:r>
              <a:rPr lang="en-US" altLang="ko-Kore-KR" sz="700">
                <a:solidFill>
                  <a:srgbClr val="FF0000"/>
                </a:solidFill>
                <a:effectLst/>
                <a:latin typeface="+mn-lt"/>
                <a:ea typeface="+mn-ea"/>
              </a:rPr>
              <a:t>※ </a:t>
            </a:r>
            <a:r>
              <a:rPr lang="ko-KR" altLang="en-US" sz="700">
                <a:solidFill>
                  <a:srgbClr val="FF0000"/>
                </a:solidFill>
                <a:effectLst/>
                <a:latin typeface="+mn-lt"/>
                <a:ea typeface="+mn-ea"/>
              </a:rPr>
              <a:t>팝업 닫히지않고 상세 폼 전환</a:t>
            </a:r>
            <a:endParaRPr lang="en-US" altLang="ko-KR" sz="700"/>
          </a:p>
          <a:p>
            <a:r>
              <a:rPr lang="ko-KR" altLang="en-US" sz="700" b="1"/>
              <a:t>클릭 시 케이스별 정의</a:t>
            </a:r>
            <a:br>
              <a:rPr lang="en-US" altLang="ko-KR" sz="700"/>
            </a:br>
            <a:r>
              <a:rPr lang="ko-KR" altLang="en-US" sz="700"/>
              <a:t>ㄴ 수정값 하나라도 있을 시 </a:t>
            </a:r>
            <a:r>
              <a:rPr lang="en-US" altLang="ko-KR" sz="700"/>
              <a:t>:</a:t>
            </a:r>
            <a:r>
              <a:rPr lang="ko-KR" altLang="en-US" sz="700"/>
              <a:t> </a:t>
            </a:r>
            <a:r>
              <a:rPr lang="en-US" altLang="ko-KR" sz="700"/>
              <a:t>(6-1)</a:t>
            </a:r>
            <a:r>
              <a:rPr lang="ko-KR" altLang="en-US" sz="700"/>
              <a:t> 얼럿 출력</a:t>
            </a:r>
            <a:br>
              <a:rPr lang="en-US" altLang="ko-KR" sz="700"/>
            </a:br>
            <a:r>
              <a:rPr lang="en-US" altLang="ko-KR" sz="700"/>
              <a:t>    - </a:t>
            </a:r>
            <a:r>
              <a:rPr lang="ko-KR" altLang="en-US" sz="700"/>
              <a:t>퇴사 처리 포함</a:t>
            </a:r>
            <a:br>
              <a:rPr lang="en-US" altLang="ko-KR" sz="700"/>
            </a:br>
            <a:r>
              <a:rPr lang="ko-KR" altLang="en-US" sz="700"/>
              <a:t>ㄴ 수정값 없을 시 </a:t>
            </a:r>
            <a:r>
              <a:rPr lang="en-US" altLang="ko-KR" sz="700"/>
              <a:t>:</a:t>
            </a:r>
            <a:r>
              <a:rPr lang="ko-KR" altLang="en-US" sz="700"/>
              <a:t> 레이어 팝업 닫힘</a:t>
            </a:r>
            <a:br>
              <a:rPr lang="en-US" altLang="ko-KR" sz="700"/>
            </a:br>
            <a:br>
              <a:rPr lang="en-US" altLang="ko-KR" sz="700"/>
            </a:br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인사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8D95E-D647-7997-32A5-A54E348506A6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A9AD365-6BFC-929B-A68C-49BF3328BF53}"/>
              </a:ext>
            </a:extLst>
          </p:cNvPr>
          <p:cNvSpPr/>
          <p:nvPr/>
        </p:nvSpPr>
        <p:spPr>
          <a:xfrm>
            <a:off x="1253454" y="1089898"/>
            <a:ext cx="4330182" cy="3599907"/>
          </a:xfrm>
          <a:prstGeom prst="roundRect">
            <a:avLst>
              <a:gd name="adj" fmla="val 3277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9A545-DABA-16D6-FCD4-27CF311B94B6}"/>
              </a:ext>
            </a:extLst>
          </p:cNvPr>
          <p:cNvSpPr txBox="1"/>
          <p:nvPr/>
        </p:nvSpPr>
        <p:spPr>
          <a:xfrm>
            <a:off x="2769031" y="117409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latin typeface="KB금융 본문체 Light" pitchFamily="50" charset="-127"/>
                <a:ea typeface="KB금융 본문체 Light" pitchFamily="50" charset="-127"/>
              </a:rPr>
              <a:t>정보 수정</a:t>
            </a:r>
            <a:endParaRPr lang="ko-KR" altLang="en-US" sz="1050" b="1" dirty="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AAE5A914-7536-394B-2190-852DA10D86F4}"/>
              </a:ext>
            </a:extLst>
          </p:cNvPr>
          <p:cNvSpPr/>
          <p:nvPr/>
        </p:nvSpPr>
        <p:spPr>
          <a:xfrm>
            <a:off x="2135331" y="2432436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홍길동</a:t>
            </a: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B8C9516E-34F4-5EEF-1425-BAD75ADFC6D8}"/>
              </a:ext>
            </a:extLst>
          </p:cNvPr>
          <p:cNvSpPr txBox="1"/>
          <p:nvPr/>
        </p:nvSpPr>
        <p:spPr>
          <a:xfrm>
            <a:off x="1860740" y="2473022"/>
            <a:ext cx="234038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성명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Input">
            <a:extLst>
              <a:ext uri="{FF2B5EF4-FFF2-40B4-BE49-F238E27FC236}">
                <a16:creationId xmlns:a16="http://schemas.microsoft.com/office/drawing/2014/main" id="{22BCD3D6-CD00-A649-C276-36B3BA8164BB}"/>
              </a:ext>
            </a:extLst>
          </p:cNvPr>
          <p:cNvSpPr/>
          <p:nvPr/>
        </p:nvSpPr>
        <p:spPr>
          <a:xfrm>
            <a:off x="2135331" y="2736917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19880130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7CCE9BCA-F298-3A25-4AED-EDC67355A4F5}"/>
              </a:ext>
            </a:extLst>
          </p:cNvPr>
          <p:cNvSpPr txBox="1"/>
          <p:nvPr/>
        </p:nvSpPr>
        <p:spPr>
          <a:xfrm>
            <a:off x="1697248" y="2766298"/>
            <a:ext cx="39434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생년월일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753AE998-5C63-E2CF-1700-B1EC792AD30F}"/>
              </a:ext>
            </a:extLst>
          </p:cNvPr>
          <p:cNvSpPr txBox="1"/>
          <p:nvPr/>
        </p:nvSpPr>
        <p:spPr>
          <a:xfrm>
            <a:off x="1910631" y="1972769"/>
            <a:ext cx="1875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서명 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F8570A-27EE-BC56-4EE2-DB441E06A914}"/>
              </a:ext>
            </a:extLst>
          </p:cNvPr>
          <p:cNvSpPr/>
          <p:nvPr/>
        </p:nvSpPr>
        <p:spPr>
          <a:xfrm>
            <a:off x="2135330" y="1871362"/>
            <a:ext cx="430544" cy="4305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Input">
            <a:extLst>
              <a:ext uri="{FF2B5EF4-FFF2-40B4-BE49-F238E27FC236}">
                <a16:creationId xmlns:a16="http://schemas.microsoft.com/office/drawing/2014/main" id="{A40EF0D7-99BD-91D3-8DB1-A433E86ECD38}"/>
              </a:ext>
            </a:extLst>
          </p:cNvPr>
          <p:cNvSpPr/>
          <p:nvPr/>
        </p:nvSpPr>
        <p:spPr>
          <a:xfrm>
            <a:off x="2135330" y="3042704"/>
            <a:ext cx="2580685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honggd123@example.com</a:t>
            </a:r>
          </a:p>
        </p:txBody>
      </p:sp>
      <p:sp>
        <p:nvSpPr>
          <p:cNvPr id="40" name="Label">
            <a:extLst>
              <a:ext uri="{FF2B5EF4-FFF2-40B4-BE49-F238E27FC236}">
                <a16:creationId xmlns:a16="http://schemas.microsoft.com/office/drawing/2014/main" id="{741BF184-24A9-3272-7E0E-E95A78CA0D3B}"/>
              </a:ext>
            </a:extLst>
          </p:cNvPr>
          <p:cNvSpPr txBox="1"/>
          <p:nvPr/>
        </p:nvSpPr>
        <p:spPr>
          <a:xfrm>
            <a:off x="1782222" y="3083290"/>
            <a:ext cx="3141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이메일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Input">
            <a:extLst>
              <a:ext uri="{FF2B5EF4-FFF2-40B4-BE49-F238E27FC236}">
                <a16:creationId xmlns:a16="http://schemas.microsoft.com/office/drawing/2014/main" id="{1D33E4AC-386D-FABE-4C82-9D39F5643923}"/>
              </a:ext>
            </a:extLst>
          </p:cNvPr>
          <p:cNvSpPr/>
          <p:nvPr/>
        </p:nvSpPr>
        <p:spPr>
          <a:xfrm>
            <a:off x="4771824" y="3042704"/>
            <a:ext cx="398700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27000" rIns="36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Label">
            <a:extLst>
              <a:ext uri="{FF2B5EF4-FFF2-40B4-BE49-F238E27FC236}">
                <a16:creationId xmlns:a16="http://schemas.microsoft.com/office/drawing/2014/main" id="{01B028EE-6BC7-AE99-54F8-99E9562BDECA}"/>
              </a:ext>
            </a:extLst>
          </p:cNvPr>
          <p:cNvSpPr txBox="1"/>
          <p:nvPr/>
        </p:nvSpPr>
        <p:spPr>
          <a:xfrm>
            <a:off x="3572911" y="2473022"/>
            <a:ext cx="347851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직원번호 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03E15B04-36C5-C315-5F5A-A5F283C5377D}"/>
              </a:ext>
            </a:extLst>
          </p:cNvPr>
          <p:cNvSpPr/>
          <p:nvPr/>
        </p:nvSpPr>
        <p:spPr>
          <a:xfrm>
            <a:off x="3939132" y="2734602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010-1234-1234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E6A1783C-8801-427F-A07C-FE9024DEB3F4}"/>
              </a:ext>
            </a:extLst>
          </p:cNvPr>
          <p:cNvSpPr txBox="1"/>
          <p:nvPr/>
        </p:nvSpPr>
        <p:spPr>
          <a:xfrm>
            <a:off x="3421397" y="2775188"/>
            <a:ext cx="474489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휴대폰번호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41E2E587-C561-8384-B635-A396AAC22B3B}"/>
              </a:ext>
            </a:extLst>
          </p:cNvPr>
          <p:cNvSpPr/>
          <p:nvPr/>
        </p:nvSpPr>
        <p:spPr>
          <a:xfrm>
            <a:off x="2135331" y="3348472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성진하이텍지주</a:t>
            </a:r>
          </a:p>
        </p:txBody>
      </p:sp>
      <p:sp>
        <p:nvSpPr>
          <p:cNvPr id="48" name="Label">
            <a:extLst>
              <a:ext uri="{FF2B5EF4-FFF2-40B4-BE49-F238E27FC236}">
                <a16:creationId xmlns:a16="http://schemas.microsoft.com/office/drawing/2014/main" id="{B92FF134-4A56-31DE-E4FF-34086D9D80B8}"/>
              </a:ext>
            </a:extLst>
          </p:cNvPr>
          <p:cNvSpPr txBox="1"/>
          <p:nvPr/>
        </p:nvSpPr>
        <p:spPr>
          <a:xfrm>
            <a:off x="1678715" y="3377853"/>
            <a:ext cx="4215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소속 본부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Input">
            <a:extLst>
              <a:ext uri="{FF2B5EF4-FFF2-40B4-BE49-F238E27FC236}">
                <a16:creationId xmlns:a16="http://schemas.microsoft.com/office/drawing/2014/main" id="{20018FC8-C493-F753-70D8-65FC35046AFB}"/>
              </a:ext>
            </a:extLst>
          </p:cNvPr>
          <p:cNvSpPr/>
          <p:nvPr/>
        </p:nvSpPr>
        <p:spPr>
          <a:xfrm>
            <a:off x="3939132" y="3346157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글로벌전략부</a:t>
            </a:r>
            <a:endParaRPr lang="en-US" altLang="ko-Kore-KR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A0B258B4-C061-1DC9-7EB8-8BB5C026B617}"/>
              </a:ext>
            </a:extLst>
          </p:cNvPr>
          <p:cNvSpPr txBox="1"/>
          <p:nvPr/>
        </p:nvSpPr>
        <p:spPr>
          <a:xfrm>
            <a:off x="3663174" y="3386743"/>
            <a:ext cx="234038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부서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Input">
            <a:extLst>
              <a:ext uri="{FF2B5EF4-FFF2-40B4-BE49-F238E27FC236}">
                <a16:creationId xmlns:a16="http://schemas.microsoft.com/office/drawing/2014/main" id="{FC35EC89-43A8-5079-01B6-099AF92B30E7}"/>
              </a:ext>
            </a:extLst>
          </p:cNvPr>
          <p:cNvSpPr/>
          <p:nvPr/>
        </p:nvSpPr>
        <p:spPr>
          <a:xfrm>
            <a:off x="2135331" y="3659150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부장</a:t>
            </a:r>
          </a:p>
        </p:txBody>
      </p:sp>
      <p:sp>
        <p:nvSpPr>
          <p:cNvPr id="52" name="Label">
            <a:extLst>
              <a:ext uri="{FF2B5EF4-FFF2-40B4-BE49-F238E27FC236}">
                <a16:creationId xmlns:a16="http://schemas.microsoft.com/office/drawing/2014/main" id="{9BE368E5-199F-6228-51CC-E39A77E594DF}"/>
              </a:ext>
            </a:extLst>
          </p:cNvPr>
          <p:cNvSpPr txBox="1"/>
          <p:nvPr/>
        </p:nvSpPr>
        <p:spPr>
          <a:xfrm>
            <a:off x="1866267" y="3688531"/>
            <a:ext cx="234038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직급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Input">
            <a:extLst>
              <a:ext uri="{FF2B5EF4-FFF2-40B4-BE49-F238E27FC236}">
                <a16:creationId xmlns:a16="http://schemas.microsoft.com/office/drawing/2014/main" id="{151412E6-69F3-1F26-ACF1-F0B234D92C6C}"/>
              </a:ext>
            </a:extLst>
          </p:cNvPr>
          <p:cNvSpPr/>
          <p:nvPr/>
        </p:nvSpPr>
        <p:spPr>
          <a:xfrm>
            <a:off x="3939132" y="3656835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2022-05-12</a:t>
            </a:r>
            <a:endParaRPr lang="en-US" altLang="ko-Kore-KR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Label">
            <a:extLst>
              <a:ext uri="{FF2B5EF4-FFF2-40B4-BE49-F238E27FC236}">
                <a16:creationId xmlns:a16="http://schemas.microsoft.com/office/drawing/2014/main" id="{9C8E160C-301B-15D5-EED6-02A25FCCAB7F}"/>
              </a:ext>
            </a:extLst>
          </p:cNvPr>
          <p:cNvSpPr txBox="1"/>
          <p:nvPr/>
        </p:nvSpPr>
        <p:spPr>
          <a:xfrm>
            <a:off x="3502872" y="3697421"/>
            <a:ext cx="39434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입사일자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Input">
            <a:extLst>
              <a:ext uri="{FF2B5EF4-FFF2-40B4-BE49-F238E27FC236}">
                <a16:creationId xmlns:a16="http://schemas.microsoft.com/office/drawing/2014/main" id="{EDD38E04-2DA3-21D8-1BA5-A54C2ED1528A}"/>
              </a:ext>
            </a:extLst>
          </p:cNvPr>
          <p:cNvSpPr/>
          <p:nvPr/>
        </p:nvSpPr>
        <p:spPr>
          <a:xfrm>
            <a:off x="2833509" y="3965288"/>
            <a:ext cx="233701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110-110-110110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Label">
            <a:extLst>
              <a:ext uri="{FF2B5EF4-FFF2-40B4-BE49-F238E27FC236}">
                <a16:creationId xmlns:a16="http://schemas.microsoft.com/office/drawing/2014/main" id="{24B56BD6-1DAC-61E0-6CA5-39137412B39A}"/>
              </a:ext>
            </a:extLst>
          </p:cNvPr>
          <p:cNvSpPr txBox="1"/>
          <p:nvPr/>
        </p:nvSpPr>
        <p:spPr>
          <a:xfrm>
            <a:off x="1678715" y="3994669"/>
            <a:ext cx="4215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급여 통장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B1104E7-343D-A84D-BABA-B1AB32848B49}"/>
              </a:ext>
            </a:extLst>
          </p:cNvPr>
          <p:cNvGrpSpPr/>
          <p:nvPr/>
        </p:nvGrpSpPr>
        <p:grpSpPr>
          <a:xfrm>
            <a:off x="2907235" y="4349041"/>
            <a:ext cx="1029849" cy="226577"/>
            <a:chOff x="2994611" y="4356665"/>
            <a:chExt cx="1029849" cy="226577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52410F62-6060-D9FA-1CF0-339E663D79F6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완료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F64FC4C4-D4E6-F011-BB39-F73F0CC2C93A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</p:grp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91CBBB78-8B39-A55D-D99C-BDF6253B599F}"/>
              </a:ext>
            </a:extLst>
          </p:cNvPr>
          <p:cNvSpPr/>
          <p:nvPr/>
        </p:nvSpPr>
        <p:spPr>
          <a:xfrm>
            <a:off x="2688369" y="439794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B46432A-A8F4-9F40-39D5-28BD361B204E}"/>
              </a:ext>
            </a:extLst>
          </p:cNvPr>
          <p:cNvSpPr/>
          <p:nvPr/>
        </p:nvSpPr>
        <p:spPr>
          <a:xfrm>
            <a:off x="3869177" y="439794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8" name="Input">
            <a:extLst>
              <a:ext uri="{FF2B5EF4-FFF2-40B4-BE49-F238E27FC236}">
                <a16:creationId xmlns:a16="http://schemas.microsoft.com/office/drawing/2014/main" id="{8415AEF4-51A8-95D5-5C49-14275DE8D02C}"/>
              </a:ext>
            </a:extLst>
          </p:cNvPr>
          <p:cNvSpPr/>
          <p:nvPr/>
        </p:nvSpPr>
        <p:spPr>
          <a:xfrm>
            <a:off x="2135330" y="3969342"/>
            <a:ext cx="649971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신한은행</a:t>
            </a:r>
            <a:endParaRPr lang="en-US" sz="70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88334843-0DB3-1076-B670-083A1740E39C}"/>
              </a:ext>
            </a:extLst>
          </p:cNvPr>
          <p:cNvSpPr txBox="1"/>
          <p:nvPr/>
        </p:nvSpPr>
        <p:spPr>
          <a:xfrm>
            <a:off x="1746926" y="1619790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재직 상태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BC71C-373F-2DC1-0294-9CD728FE72CF}"/>
              </a:ext>
            </a:extLst>
          </p:cNvPr>
          <p:cNvSpPr txBox="1"/>
          <p:nvPr/>
        </p:nvSpPr>
        <p:spPr>
          <a:xfrm>
            <a:off x="2092746" y="1582811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700" b="1">
                <a:solidFill>
                  <a:srgbClr val="00CC99"/>
                </a:solidFill>
                <a:latin typeface="KB금융 본문체 Light" pitchFamily="50" charset="-127"/>
                <a:ea typeface="KB금융 본문체 Light" pitchFamily="50" charset="-127"/>
              </a:rPr>
              <a:t>재직 중</a:t>
            </a:r>
            <a:endParaRPr lang="en-US" altLang="ko-KR" sz="700" b="1">
              <a:solidFill>
                <a:srgbClr val="00CC99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" name="Input">
            <a:extLst>
              <a:ext uri="{FF2B5EF4-FFF2-40B4-BE49-F238E27FC236}">
                <a16:creationId xmlns:a16="http://schemas.microsoft.com/office/drawing/2014/main" id="{1CAD3493-DF8B-74F2-74C6-A1E5F344AAC4}"/>
              </a:ext>
            </a:extLst>
          </p:cNvPr>
          <p:cNvSpPr/>
          <p:nvPr/>
        </p:nvSpPr>
        <p:spPr>
          <a:xfrm>
            <a:off x="2570648" y="1581396"/>
            <a:ext cx="452368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27000" rIns="36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퇴사처리</a:t>
            </a:r>
            <a:endParaRPr lang="en-US" altLang="ko-KR" sz="70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81F4C-7CB4-3B6C-020B-3770136B09A2}"/>
              </a:ext>
            </a:extLst>
          </p:cNvPr>
          <p:cNvSpPr txBox="1"/>
          <p:nvPr/>
        </p:nvSpPr>
        <p:spPr>
          <a:xfrm>
            <a:off x="2557629" y="2149314"/>
            <a:ext cx="25122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*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서명 이미지는 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20MB 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이하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이미지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(jpg/png) </a:t>
            </a:r>
            <a:r>
              <a:rPr lang="ko-KR" altLang="en-US" sz="600">
                <a:latin typeface="KB금융 본문체 Light" pitchFamily="50" charset="-127"/>
                <a:ea typeface="KB금융 본문체 Light" pitchFamily="50" charset="-127"/>
              </a:rPr>
              <a:t>파일 형식만 등록 가능합니다</a:t>
            </a:r>
            <a:r>
              <a:rPr lang="en-US" altLang="ko-KR" sz="6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</p:txBody>
      </p:sp>
      <p:sp>
        <p:nvSpPr>
          <p:cNvPr id="11" name="Input">
            <a:extLst>
              <a:ext uri="{FF2B5EF4-FFF2-40B4-BE49-F238E27FC236}">
                <a16:creationId xmlns:a16="http://schemas.microsoft.com/office/drawing/2014/main" id="{1C0A12DC-DB77-592D-B192-E6676CBAAFA6}"/>
              </a:ext>
            </a:extLst>
          </p:cNvPr>
          <p:cNvSpPr/>
          <p:nvPr/>
        </p:nvSpPr>
        <p:spPr>
          <a:xfrm>
            <a:off x="2624316" y="1873774"/>
            <a:ext cx="398700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27000" rIns="36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삭제</a:t>
            </a:r>
            <a:endParaRPr lang="en-US" altLang="ko-KR" sz="70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C9714E-1254-369C-0907-40AB80C0BD66}"/>
              </a:ext>
            </a:extLst>
          </p:cNvPr>
          <p:cNvGrpSpPr/>
          <p:nvPr/>
        </p:nvGrpSpPr>
        <p:grpSpPr>
          <a:xfrm>
            <a:off x="3819671" y="1585395"/>
            <a:ext cx="1418150" cy="200055"/>
            <a:chOff x="2642554" y="1585395"/>
            <a:chExt cx="1418150" cy="200055"/>
          </a:xfrm>
        </p:grpSpPr>
        <p:sp>
          <p:nvSpPr>
            <p:cNvPr id="25" name="Label">
              <a:extLst>
                <a:ext uri="{FF2B5EF4-FFF2-40B4-BE49-F238E27FC236}">
                  <a16:creationId xmlns:a16="http://schemas.microsoft.com/office/drawing/2014/main" id="{DD9614D8-CF3B-3997-131A-6F280B8A3D90}"/>
                </a:ext>
              </a:extLst>
            </p:cNvPr>
            <p:cNvSpPr txBox="1"/>
            <p:nvPr/>
          </p:nvSpPr>
          <p:spPr>
            <a:xfrm>
              <a:off x="2762602" y="1612703"/>
              <a:ext cx="347852" cy="1254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700" b="1" noProof="1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재직 상태</a:t>
              </a:r>
              <a:endParaRPr 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CF8099-1FC8-E550-2CD0-E63387363666}"/>
                </a:ext>
              </a:extLst>
            </p:cNvPr>
            <p:cNvSpPr txBox="1"/>
            <p:nvPr/>
          </p:nvSpPr>
          <p:spPr>
            <a:xfrm>
              <a:off x="3109803" y="1585395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ore-KR" altLang="en-US" sz="700" b="1">
                  <a:solidFill>
                    <a:srgbClr val="C00000"/>
                  </a:solidFill>
                  <a:latin typeface="KB금융 본문체 Light" pitchFamily="50" charset="-127"/>
                  <a:ea typeface="KB금융 본문체 Light" pitchFamily="50" charset="-127"/>
                </a:rPr>
                <a:t>퇴사</a:t>
              </a:r>
              <a:r>
                <a:rPr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(</a:t>
              </a:r>
              <a:r>
                <a:rPr lang="en-US" altLang="ko-KR" sz="700">
                  <a:latin typeface="KB금융 본문체 Light" pitchFamily="50" charset="-127"/>
                  <a:ea typeface="KB금융 본문체 Light" pitchFamily="50" charset="-127"/>
                </a:rPr>
                <a:t>2022-05-14)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6EEF892-87CC-555E-402A-F3C36EB6F95C}"/>
                </a:ext>
              </a:extLst>
            </p:cNvPr>
            <p:cNvSpPr/>
            <p:nvPr/>
          </p:nvSpPr>
          <p:spPr>
            <a:xfrm>
              <a:off x="2642554" y="1595944"/>
              <a:ext cx="1368152" cy="172747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Arrow Down">
            <a:extLst>
              <a:ext uri="{FF2B5EF4-FFF2-40B4-BE49-F238E27FC236}">
                <a16:creationId xmlns:a16="http://schemas.microsoft.com/office/drawing/2014/main" id="{369AA825-8FBC-4BF3-7A41-2F18240EA04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665840" y="4063568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7325A809-314D-935F-4209-D8F7CE825D1D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16200000" flipH="1">
            <a:off x="3643015" y="735213"/>
            <a:ext cx="14548" cy="1706915"/>
          </a:xfrm>
          <a:prstGeom prst="curvedConnector3">
            <a:avLst>
              <a:gd name="adj1" fmla="val -712187"/>
            </a:avLst>
          </a:prstGeom>
          <a:ln w="12700">
            <a:solidFill>
              <a:srgbClr val="FF0000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3ECD14E-0354-AB2F-AD31-63A2C20312F5}"/>
              </a:ext>
            </a:extLst>
          </p:cNvPr>
          <p:cNvSpPr/>
          <p:nvPr/>
        </p:nvSpPr>
        <p:spPr>
          <a:xfrm>
            <a:off x="3743172" y="122607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300D6A3-2F8A-1654-C881-D99F1A445509}"/>
              </a:ext>
            </a:extLst>
          </p:cNvPr>
          <p:cNvSpPr/>
          <p:nvPr/>
        </p:nvSpPr>
        <p:spPr>
          <a:xfrm>
            <a:off x="2995818" y="162512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D70E23F-384F-0F71-8079-475DDD485D05}"/>
              </a:ext>
            </a:extLst>
          </p:cNvPr>
          <p:cNvSpPr/>
          <p:nvPr/>
        </p:nvSpPr>
        <p:spPr>
          <a:xfrm>
            <a:off x="3574173" y="162492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7F782210-C089-D5E7-B988-8B7AB5509F18}"/>
              </a:ext>
            </a:extLst>
          </p:cNvPr>
          <p:cNvSpPr/>
          <p:nvPr/>
        </p:nvSpPr>
        <p:spPr>
          <a:xfrm>
            <a:off x="2995818" y="191387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C486F8B-56BF-03B0-3346-75E7FEA90478}"/>
              </a:ext>
            </a:extLst>
          </p:cNvPr>
          <p:cNvSpPr/>
          <p:nvPr/>
        </p:nvSpPr>
        <p:spPr>
          <a:xfrm>
            <a:off x="5134045" y="309109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Input">
            <a:extLst>
              <a:ext uri="{FF2B5EF4-FFF2-40B4-BE49-F238E27FC236}">
                <a16:creationId xmlns:a16="http://schemas.microsoft.com/office/drawing/2014/main" id="{34C94118-47D2-C662-FD82-CA1A4771C8D3}"/>
              </a:ext>
            </a:extLst>
          </p:cNvPr>
          <p:cNvSpPr/>
          <p:nvPr/>
        </p:nvSpPr>
        <p:spPr>
          <a:xfrm>
            <a:off x="3939132" y="2426048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70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SJHR-0152</a:t>
            </a:r>
            <a:endParaRPr lang="en-US" altLang="ko-Kore-KR" sz="6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Arrow Down">
            <a:extLst>
              <a:ext uri="{FF2B5EF4-FFF2-40B4-BE49-F238E27FC236}">
                <a16:creationId xmlns:a16="http://schemas.microsoft.com/office/drawing/2014/main" id="{65BE4C7F-7855-22E6-05A5-0498FDE1E1A7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203848" y="3440842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Arrow Down">
            <a:extLst>
              <a:ext uri="{FF2B5EF4-FFF2-40B4-BE49-F238E27FC236}">
                <a16:creationId xmlns:a16="http://schemas.microsoft.com/office/drawing/2014/main" id="{EE7C3035-2BFC-7AB0-B7A8-E3AF5F8301D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203848" y="3749224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Arrow Down">
            <a:extLst>
              <a:ext uri="{FF2B5EF4-FFF2-40B4-BE49-F238E27FC236}">
                <a16:creationId xmlns:a16="http://schemas.microsoft.com/office/drawing/2014/main" id="{8C467CFD-082D-BA90-0469-D594B8B5594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004048" y="3440842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E27A19-C1A1-F435-0221-65E1BD7E5B5A}"/>
              </a:ext>
            </a:extLst>
          </p:cNvPr>
          <p:cNvGrpSpPr/>
          <p:nvPr/>
        </p:nvGrpSpPr>
        <p:grpSpPr>
          <a:xfrm>
            <a:off x="6993367" y="3172036"/>
            <a:ext cx="1683089" cy="767866"/>
            <a:chOff x="115875" y="483518"/>
            <a:chExt cx="2304256" cy="12241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25C01B-F0F3-DFB8-9E2C-FA96E659B55B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퇴사 처리 시</a:t>
              </a:r>
              <a:r>
                <a:rPr lang="en-US" altLang="ko-KR" sz="800">
                  <a:solidFill>
                    <a:schemeClr val="tx1"/>
                  </a:solidFill>
                </a:rPr>
                <a:t>, </a:t>
              </a:r>
              <a:r>
                <a:rPr lang="ko-KR" altLang="en-US" sz="800">
                  <a:solidFill>
                    <a:schemeClr val="tx1"/>
                  </a:solidFill>
                </a:rPr>
                <a:t>변경할 수 없습니다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  <a:r>
                <a:rPr lang="ko-KR" altLang="en-US" sz="800">
                  <a:solidFill>
                    <a:schemeClr val="tx1"/>
                  </a:solidFill>
                </a:rPr>
                <a:t> 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퇴사 처리하시겠습니까</a:t>
              </a:r>
              <a:r>
                <a:rPr lang="en-US" altLang="ko-KR" sz="80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D435E1-EEC3-2141-F8B2-3033FD360C7F}"/>
                </a:ext>
              </a:extLst>
            </p:cNvPr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243CA5-FA49-1B4F-E83F-7BAE431D532D}"/>
                </a:ext>
              </a:extLst>
            </p:cNvPr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2AFA84-DB60-AF0C-CA4C-DB2CC65E3B12}"/>
              </a:ext>
            </a:extLst>
          </p:cNvPr>
          <p:cNvGrpSpPr/>
          <p:nvPr/>
        </p:nvGrpSpPr>
        <p:grpSpPr>
          <a:xfrm>
            <a:off x="7001257" y="4108140"/>
            <a:ext cx="1683089" cy="767866"/>
            <a:chOff x="115875" y="483518"/>
            <a:chExt cx="2304256" cy="12241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154253-1861-8161-A70A-2B99CDA65692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작성 중인 항목이 있습니다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  <a:r>
                <a:rPr lang="ko-KR" altLang="en-US" sz="800">
                  <a:solidFill>
                    <a:schemeClr val="tx1"/>
                  </a:solidFill>
                </a:rPr>
                <a:t> 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취소하시겠습니까</a:t>
              </a:r>
              <a:r>
                <a:rPr lang="en-US" altLang="ko-KR" sz="80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D6A7D3-03CB-D726-5231-10E2F513A8BA}"/>
                </a:ext>
              </a:extLst>
            </p:cNvPr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C5CF712-C6E6-7DD0-0416-2D22758A2741}"/>
                </a:ext>
              </a:extLst>
            </p:cNvPr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1FD1201D-ED0C-4517-F1D3-7A073C7434AA}"/>
              </a:ext>
            </a:extLst>
          </p:cNvPr>
          <p:cNvSpPr/>
          <p:nvPr/>
        </p:nvSpPr>
        <p:spPr>
          <a:xfrm>
            <a:off x="6913629" y="4108140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1F592C7B-36DF-8C2E-A1BE-FC1D957EAEF8}"/>
              </a:ext>
            </a:extLst>
          </p:cNvPr>
          <p:cNvSpPr/>
          <p:nvPr/>
        </p:nvSpPr>
        <p:spPr>
          <a:xfrm>
            <a:off x="6913629" y="315547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0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인사 </a:t>
            </a:r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급여</a:t>
            </a:r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(</a:t>
            </a:r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승진</a:t>
            </a:r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) </a:t>
            </a:r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관리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3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26672"/>
              </p:ext>
            </p:extLst>
          </p:nvPr>
        </p:nvGraphicFramePr>
        <p:xfrm>
          <a:off x="258640" y="519522"/>
          <a:ext cx="8634138" cy="2431172"/>
        </p:xfrm>
        <a:graphic>
          <a:graphicData uri="http://schemas.openxmlformats.org/drawingml/2006/table">
            <a:tbl>
              <a:tblPr/>
              <a:tblGrid>
                <a:gridCol w="35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추가 내용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확인자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검수자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오윤섭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2022.09.27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사원번호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직원번호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로 수정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오윤섭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2022.09.30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메뉴구조도 변경</a:t>
                      </a:r>
                      <a:b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회계 관련 메뉴는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회계 전표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를 제외하고 모두 삭제</a:t>
                      </a:r>
                      <a:b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재고 메뉴 삭제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회사 등록 및 거래처 등록 메뉴 삭제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회사 등록은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Admin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의 코드 관리 메뉴로 대체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맑은 고딕" pitchFamily="50" charset="-127"/>
                        <a:defRPr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오윤섭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2022.10.02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 기획 완료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88549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오윤섭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2022.10.04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급여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승진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관리</a:t>
                      </a:r>
                      <a:b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리스트 기능 수정</a:t>
                      </a:r>
                      <a:b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급여명세서 디스크립션 추가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실급여 계산식 등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60535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0.4.1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오윤섭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2022.10.04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결의서 분기 처리</a:t>
                      </a:r>
                      <a:b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지출결의서 결의 코드번호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 SJCD</a:t>
                      </a:r>
                      <a:b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휴가신청서 결의 코드번호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 SJLD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601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오윤섭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2022.10.05</a:t>
                      </a: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회계전표</a:t>
                      </a:r>
                      <a:b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상세 내역에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지출결의서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임에도 수입금액으로 표시되는 부분 수정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13319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9429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81630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71576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435" marR="58435" marT="25718" marB="25718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KB금융 제목체 Bold" pitchFamily="50" charset="-127"/>
                <a:ea typeface="KB금융 제목체 Bold" pitchFamily="50" charset="-127"/>
              </a:rPr>
              <a:t>문서개정 이력</a:t>
            </a:r>
          </a:p>
        </p:txBody>
      </p:sp>
    </p:spTree>
    <p:extLst>
      <p:ext uri="{BB962C8B-B14F-4D97-AF65-F5344CB8AC3E}">
        <p14:creationId xmlns:p14="http://schemas.microsoft.com/office/powerpoint/2010/main" val="3369657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급여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)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관리 메뉴 정책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336" y="627534"/>
            <a:ext cx="3953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1.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승진 정책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승진 처리는 승진 대상자 검색 및 추가 후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별도 리스트에서 직접 설정하여 승진 적용 가능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부장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-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임원 승진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해당 직원의 권한은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‘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임원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’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으로 변경되어야 함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강등의 경우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조건 고려하지않음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,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 구현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  <a:b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</a:b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2.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급여 이체 정책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이체는 월 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1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회 가능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전 월에 급여 이체가 안되었을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별도로 마감 기능 고려하지않음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구현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60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급여</a:t>
            </a:r>
            <a:r>
              <a:rPr lang="en-US" altLang="ko-KR"/>
              <a:t>(</a:t>
            </a:r>
            <a:r>
              <a:rPr lang="ko-KR" altLang="en-US"/>
              <a:t>승진</a:t>
            </a:r>
            <a:r>
              <a:rPr lang="en-US" altLang="ko-KR"/>
              <a:t>) </a:t>
            </a:r>
            <a:r>
              <a:rPr lang="ko-KR" altLang="en-US"/>
              <a:t>관리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ERP-007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급여관리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Default : 10</a:t>
            </a:r>
            <a:r>
              <a:rPr lang="ko-KR" altLang="en-US" sz="700"/>
              <a:t>건씩 출력</a:t>
            </a:r>
            <a:br>
              <a:rPr lang="en-US" altLang="ko-KR" sz="700"/>
            </a:br>
            <a:r>
              <a:rPr lang="ko-KR" altLang="en-US" sz="700"/>
              <a:t>ㄴ 퇴사자는 해당 리스트에 나오지 않음</a:t>
            </a:r>
            <a:r>
              <a:rPr lang="en-US" altLang="ko-KR" sz="700"/>
              <a:t>.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＇</a:t>
            </a:r>
            <a:r>
              <a:rPr lang="ko-KR" altLang="en-US" sz="700"/>
              <a:t>성명</a:t>
            </a:r>
            <a:r>
              <a:rPr lang="en-US" altLang="ko-KR" sz="700"/>
              <a:t>’ </a:t>
            </a:r>
            <a:r>
              <a:rPr lang="ko-KR" altLang="en-US" sz="700"/>
              <a:t>항목 클릭 시</a:t>
            </a:r>
            <a:r>
              <a:rPr lang="en-US" altLang="ko-KR" sz="700"/>
              <a:t>, [</a:t>
            </a:r>
            <a:r>
              <a:rPr lang="ko-KR" altLang="en-US" sz="700"/>
              <a:t>급여 명세서</a:t>
            </a:r>
            <a:r>
              <a:rPr lang="en-US" altLang="ko-KR" sz="700"/>
              <a:t>] </a:t>
            </a:r>
            <a:r>
              <a:rPr lang="ko-KR" altLang="en-US" sz="700"/>
              <a:t>팝업 출력</a:t>
            </a:r>
            <a:br>
              <a:rPr lang="en-US" altLang="ko-KR" sz="700"/>
            </a:br>
            <a:r>
              <a:rPr lang="en-US" altLang="ko-KR" sz="700"/>
              <a:t>     (</a:t>
            </a:r>
            <a:r>
              <a:rPr lang="ko-KR" altLang="en-US" sz="700"/>
              <a:t>별도 페이지에서 정의</a:t>
            </a:r>
            <a:r>
              <a:rPr lang="en-US" altLang="ko-KR" sz="700"/>
              <a:t>)</a:t>
            </a:r>
            <a:br>
              <a:rPr lang="en-US" altLang="ko-KR" sz="700"/>
            </a:br>
            <a:r>
              <a:rPr lang="ko-KR" altLang="en-US" sz="700"/>
              <a:t>ㄴ 전체 건 수 또는 검색 결과 건 수 </a:t>
            </a:r>
            <a:r>
              <a:rPr lang="en-US" altLang="ko-KR" sz="700"/>
              <a:t>(1-1)</a:t>
            </a:r>
            <a:r>
              <a:rPr lang="ko-KR" altLang="en-US" sz="700"/>
              <a:t>와 같이 출력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(1-2) </a:t>
            </a:r>
            <a:r>
              <a:rPr lang="ko-KR" altLang="en-US" sz="700"/>
              <a:t>버튼 클릭 시</a:t>
            </a:r>
            <a:r>
              <a:rPr lang="en-US" altLang="ko-KR" sz="700"/>
              <a:t>, </a:t>
            </a:r>
            <a:r>
              <a:rPr lang="ko-Kore-KR" altLang="en-US" sz="700"/>
              <a:t>승진 설정 레이어 팝업 노출</a:t>
            </a:r>
            <a:r>
              <a:rPr lang="en-US" altLang="ko-Kore-KR" sz="700"/>
              <a:t> </a:t>
            </a:r>
            <a:br>
              <a:rPr lang="en-US" altLang="ko-Kore-KR" sz="700"/>
            </a:br>
            <a:r>
              <a:rPr lang="en-US" altLang="ko-Kore-KR" sz="700"/>
              <a:t>     </a:t>
            </a:r>
            <a:r>
              <a:rPr lang="en-US" altLang="ko-KR" sz="700"/>
              <a:t>(</a:t>
            </a:r>
            <a:r>
              <a:rPr lang="ko-KR" altLang="en-US" sz="700"/>
              <a:t>다음 페이지 참고</a:t>
            </a:r>
            <a:r>
              <a:rPr lang="en-US" altLang="ko-KR" sz="700"/>
              <a:t>)</a:t>
            </a:r>
          </a:p>
          <a:p>
            <a:r>
              <a:rPr lang="ko-KR" altLang="en-US" sz="700" b="1"/>
              <a:t>리스트 결과가 </a:t>
            </a:r>
            <a:r>
              <a:rPr lang="en-US" altLang="ko-KR" sz="700" b="1"/>
              <a:t>20</a:t>
            </a:r>
            <a:r>
              <a:rPr lang="ko-KR" altLang="en-US" sz="700" b="1"/>
              <a:t>건이 넘을 시</a:t>
            </a:r>
            <a:r>
              <a:rPr lang="en-US" altLang="ko-KR" sz="700" b="1"/>
              <a:t>, </a:t>
            </a:r>
            <a:r>
              <a:rPr lang="ko-KR" altLang="en-US" sz="700" b="1"/>
              <a:t>페이징 처리</a:t>
            </a:r>
            <a:endParaRPr lang="en-US" altLang="ko-KR" sz="700" b="1"/>
          </a:p>
          <a:p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급여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관리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5AE94C-2E12-FCFA-5416-DF6329C4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9770"/>
              </p:ext>
            </p:extLst>
          </p:nvPr>
        </p:nvGraphicFramePr>
        <p:xfrm>
          <a:off x="179512" y="1635646"/>
          <a:ext cx="6486856" cy="2048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333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584823">
                  <a:extLst>
                    <a:ext uri="{9D8B030D-6E8A-4147-A177-3AD203B41FA5}">
                      <a16:colId xmlns:a16="http://schemas.microsoft.com/office/drawing/2014/main" val="2841378881"/>
                    </a:ext>
                  </a:extLst>
                </a:gridCol>
                <a:gridCol w="612221">
                  <a:extLst>
                    <a:ext uri="{9D8B030D-6E8A-4147-A177-3AD203B41FA5}">
                      <a16:colId xmlns:a16="http://schemas.microsoft.com/office/drawing/2014/main" val="1231476559"/>
                    </a:ext>
                  </a:extLst>
                </a:gridCol>
                <a:gridCol w="82296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599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673338">
                  <a:extLst>
                    <a:ext uri="{9D8B030D-6E8A-4147-A177-3AD203B41FA5}">
                      <a16:colId xmlns:a16="http://schemas.microsoft.com/office/drawing/2014/main" val="471574927"/>
                    </a:ext>
                  </a:extLst>
                </a:gridCol>
                <a:gridCol w="1297366">
                  <a:extLst>
                    <a:ext uri="{9D8B030D-6E8A-4147-A177-3AD203B41FA5}">
                      <a16:colId xmlns:a16="http://schemas.microsoft.com/office/drawing/2014/main" val="3737832323"/>
                    </a:ext>
                  </a:extLst>
                </a:gridCol>
                <a:gridCol w="654208">
                  <a:extLst>
                    <a:ext uri="{9D8B030D-6E8A-4147-A177-3AD203B41FA5}">
                      <a16:colId xmlns:a16="http://schemas.microsoft.com/office/drawing/2014/main" val="1467352628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직원번호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구분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직급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생년월일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소속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부서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승진 설정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담당자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나만승진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HR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경영관리팀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0863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38844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23555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5743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470139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03825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담당자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나만승진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HR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경영관리팀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1148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773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262C46-3ACB-3D93-731A-7ED500BD79B0}"/>
              </a:ext>
            </a:extLst>
          </p:cNvPr>
          <p:cNvSpPr txBox="1"/>
          <p:nvPr/>
        </p:nvSpPr>
        <p:spPr>
          <a:xfrm>
            <a:off x="103082" y="1384588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총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100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명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B4C60C9A-9926-A0BF-8A03-AD2ABC05212C}"/>
              </a:ext>
            </a:extLst>
          </p:cNvPr>
          <p:cNvSpPr/>
          <p:nvPr/>
        </p:nvSpPr>
        <p:spPr>
          <a:xfrm>
            <a:off x="6187816" y="1850464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E38376-D04F-AA57-2362-7FDD20F03A6F}"/>
              </a:ext>
            </a:extLst>
          </p:cNvPr>
          <p:cNvSpPr/>
          <p:nvPr/>
        </p:nvSpPr>
        <p:spPr>
          <a:xfrm>
            <a:off x="179512" y="836464"/>
            <a:ext cx="6486857" cy="430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6" name="Input">
            <a:extLst>
              <a:ext uri="{FF2B5EF4-FFF2-40B4-BE49-F238E27FC236}">
                <a16:creationId xmlns:a16="http://schemas.microsoft.com/office/drawing/2014/main" id="{69329B2A-8319-4A50-361F-E95A485F8429}"/>
              </a:ext>
            </a:extLst>
          </p:cNvPr>
          <p:cNvSpPr/>
          <p:nvPr/>
        </p:nvSpPr>
        <p:spPr>
          <a:xfrm>
            <a:off x="4937854" y="938297"/>
            <a:ext cx="1008112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검색할 임직원명 입력</a:t>
            </a:r>
            <a:endParaRPr lang="en-US" sz="700" dirty="0">
              <a:solidFill>
                <a:schemeClr val="bg1">
                  <a:lumMod val="8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0B08691-0A11-022A-E908-952D33276C4E}"/>
              </a:ext>
            </a:extLst>
          </p:cNvPr>
          <p:cNvGrpSpPr/>
          <p:nvPr/>
        </p:nvGrpSpPr>
        <p:grpSpPr>
          <a:xfrm>
            <a:off x="2599918" y="935319"/>
            <a:ext cx="695507" cy="215824"/>
            <a:chOff x="1108560" y="1620858"/>
            <a:chExt cx="660567" cy="215824"/>
          </a:xfrm>
        </p:grpSpPr>
        <p:sp>
          <p:nvSpPr>
            <p:cNvPr id="78" name="Input">
              <a:extLst>
                <a:ext uri="{FF2B5EF4-FFF2-40B4-BE49-F238E27FC236}">
                  <a16:creationId xmlns:a16="http://schemas.microsoft.com/office/drawing/2014/main" id="{3433FE58-824F-FAF6-9A9F-403420B94020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소속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Arrow Down">
              <a:extLst>
                <a:ext uri="{FF2B5EF4-FFF2-40B4-BE49-F238E27FC236}">
                  <a16:creationId xmlns:a16="http://schemas.microsoft.com/office/drawing/2014/main" id="{D2908058-5C99-95A1-362E-BA9D11BB3B3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FE25200-D489-659D-28C5-FD7FD51F5283}"/>
              </a:ext>
            </a:extLst>
          </p:cNvPr>
          <p:cNvGrpSpPr/>
          <p:nvPr/>
        </p:nvGrpSpPr>
        <p:grpSpPr>
          <a:xfrm>
            <a:off x="3379347" y="935319"/>
            <a:ext cx="695507" cy="215824"/>
            <a:chOff x="1108560" y="1620858"/>
            <a:chExt cx="660567" cy="215824"/>
          </a:xfrm>
        </p:grpSpPr>
        <p:sp>
          <p:nvSpPr>
            <p:cNvPr id="81" name="Input">
              <a:extLst>
                <a:ext uri="{FF2B5EF4-FFF2-40B4-BE49-F238E27FC236}">
                  <a16:creationId xmlns:a16="http://schemas.microsoft.com/office/drawing/2014/main" id="{A8C69402-417C-3A9B-1B7D-40C2CAB5731D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부서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Arrow Down">
              <a:extLst>
                <a:ext uri="{FF2B5EF4-FFF2-40B4-BE49-F238E27FC236}">
                  <a16:creationId xmlns:a16="http://schemas.microsoft.com/office/drawing/2014/main" id="{5B6EA623-6FDF-D5A9-4555-32C2A65A959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564FC24-A505-25B3-892E-4E8F2CD8C2D4}"/>
              </a:ext>
            </a:extLst>
          </p:cNvPr>
          <p:cNvGrpSpPr/>
          <p:nvPr/>
        </p:nvGrpSpPr>
        <p:grpSpPr>
          <a:xfrm>
            <a:off x="4149892" y="935319"/>
            <a:ext cx="695507" cy="215824"/>
            <a:chOff x="1108560" y="1620858"/>
            <a:chExt cx="660567" cy="215824"/>
          </a:xfrm>
        </p:grpSpPr>
        <p:sp>
          <p:nvSpPr>
            <p:cNvPr id="84" name="Input">
              <a:extLst>
                <a:ext uri="{FF2B5EF4-FFF2-40B4-BE49-F238E27FC236}">
                  <a16:creationId xmlns:a16="http://schemas.microsoft.com/office/drawing/2014/main" id="{A0381EBC-A0FA-9599-E69F-9E65E712114A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직급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>
              <a:extLst>
                <a:ext uri="{FF2B5EF4-FFF2-40B4-BE49-F238E27FC236}">
                  <a16:creationId xmlns:a16="http://schemas.microsoft.com/office/drawing/2014/main" id="{4B7370A2-BE69-DB03-96C7-F508358D2B6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4195CDCB-068C-F076-A11D-8CEA2781CBFE}"/>
              </a:ext>
            </a:extLst>
          </p:cNvPr>
          <p:cNvSpPr/>
          <p:nvPr/>
        </p:nvSpPr>
        <p:spPr>
          <a:xfrm>
            <a:off x="6070092" y="931490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87" name="Input">
            <a:extLst>
              <a:ext uri="{FF2B5EF4-FFF2-40B4-BE49-F238E27FC236}">
                <a16:creationId xmlns:a16="http://schemas.microsoft.com/office/drawing/2014/main" id="{7DB8E158-D252-5238-6029-FDAB04015F02}"/>
              </a:ext>
            </a:extLst>
          </p:cNvPr>
          <p:cNvSpPr/>
          <p:nvPr/>
        </p:nvSpPr>
        <p:spPr>
          <a:xfrm>
            <a:off x="870485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)20000101</a:t>
            </a:r>
            <a:endParaRPr lang="en-US" sz="70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200D40-A5E6-036A-255B-E6B8C5990C5F}"/>
              </a:ext>
            </a:extLst>
          </p:cNvPr>
          <p:cNvSpPr txBox="1"/>
          <p:nvPr/>
        </p:nvSpPr>
        <p:spPr>
          <a:xfrm>
            <a:off x="179512" y="938297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입사기간 조회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6F8D16-05C4-91BD-B9EA-201602532694}"/>
              </a:ext>
            </a:extLst>
          </p:cNvPr>
          <p:cNvSpPr txBox="1"/>
          <p:nvPr/>
        </p:nvSpPr>
        <p:spPr>
          <a:xfrm>
            <a:off x="1545859" y="938297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~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90" name="Input">
            <a:extLst>
              <a:ext uri="{FF2B5EF4-FFF2-40B4-BE49-F238E27FC236}">
                <a16:creationId xmlns:a16="http://schemas.microsoft.com/office/drawing/2014/main" id="{E82D71B2-4489-2B8B-97CA-33B858F7FD52}"/>
              </a:ext>
            </a:extLst>
          </p:cNvPr>
          <p:cNvSpPr/>
          <p:nvPr/>
        </p:nvSpPr>
        <p:spPr>
          <a:xfrm>
            <a:off x="1774037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)20000101</a:t>
            </a:r>
            <a:endParaRPr lang="en-US" sz="70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1ADC878-FCA1-85BE-AEDC-FE2039EFA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10675"/>
              </p:ext>
            </p:extLst>
          </p:nvPr>
        </p:nvGraphicFramePr>
        <p:xfrm>
          <a:off x="1960615" y="3918866"/>
          <a:ext cx="2935430" cy="19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80">
                  <a:extLst>
                    <a:ext uri="{9D8B030D-6E8A-4147-A177-3AD203B41FA5}">
                      <a16:colId xmlns:a16="http://schemas.microsoft.com/office/drawing/2014/main" val="2525305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1836259902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102835035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196600013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251189437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02693033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7488149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995164641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99593223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885187733"/>
                    </a:ext>
                  </a:extLst>
                </a:gridCol>
                <a:gridCol w="286183">
                  <a:extLst>
                    <a:ext uri="{9D8B030D-6E8A-4147-A177-3AD203B41FA5}">
                      <a16:colId xmlns:a16="http://schemas.microsoft.com/office/drawing/2014/main" val="1290579937"/>
                    </a:ext>
                  </a:extLst>
                </a:gridCol>
                <a:gridCol w="392480">
                  <a:extLst>
                    <a:ext uri="{9D8B030D-6E8A-4147-A177-3AD203B41FA5}">
                      <a16:colId xmlns:a16="http://schemas.microsoft.com/office/drawing/2014/main" val="3777020776"/>
                    </a:ext>
                  </a:extLst>
                </a:gridCol>
              </a:tblGrid>
              <a:tr h="196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3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4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5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6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7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8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10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다음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29406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BB03D54-C068-66F3-2F59-088FE69E1FC0}"/>
              </a:ext>
            </a:extLst>
          </p:cNvPr>
          <p:cNvSpPr/>
          <p:nvPr/>
        </p:nvSpPr>
        <p:spPr>
          <a:xfrm>
            <a:off x="1725464" y="395269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926B8F63-EBD4-E62D-0C3E-7B801371D2FC}"/>
              </a:ext>
            </a:extLst>
          </p:cNvPr>
          <p:cNvSpPr/>
          <p:nvPr/>
        </p:nvSpPr>
        <p:spPr>
          <a:xfrm>
            <a:off x="565880" y="141438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900336E-085D-8E9B-DF36-4894BAE302EA}"/>
              </a:ext>
            </a:extLst>
          </p:cNvPr>
          <p:cNvSpPr/>
          <p:nvPr/>
        </p:nvSpPr>
        <p:spPr>
          <a:xfrm>
            <a:off x="6491523" y="185046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74EC1AC-99F3-EAF6-2233-609A3971DCB9}"/>
              </a:ext>
            </a:extLst>
          </p:cNvPr>
          <p:cNvSpPr/>
          <p:nvPr/>
        </p:nvSpPr>
        <p:spPr>
          <a:xfrm>
            <a:off x="103082" y="174743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E7E0BFD-8C99-48BE-40BB-F17D49A2F434}"/>
              </a:ext>
            </a:extLst>
          </p:cNvPr>
          <p:cNvSpPr/>
          <p:nvPr/>
        </p:nvSpPr>
        <p:spPr>
          <a:xfrm>
            <a:off x="6177521" y="1343239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급여 이체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FEAB35-CDC8-6E7E-1B2E-76014F41CF60}"/>
              </a:ext>
            </a:extLst>
          </p:cNvPr>
          <p:cNvSpPr txBox="1"/>
          <p:nvPr/>
        </p:nvSpPr>
        <p:spPr>
          <a:xfrm>
            <a:off x="4748163" y="1374937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마지막 급여이체일 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2022-01-30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D463839-A0B4-6011-6AF8-4A8BCA0DAE33}"/>
              </a:ext>
            </a:extLst>
          </p:cNvPr>
          <p:cNvSpPr/>
          <p:nvPr/>
        </p:nvSpPr>
        <p:spPr>
          <a:xfrm>
            <a:off x="6187816" y="2033344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DE08C70-C4A6-057A-6BF3-A10519097D04}"/>
              </a:ext>
            </a:extLst>
          </p:cNvPr>
          <p:cNvSpPr/>
          <p:nvPr/>
        </p:nvSpPr>
        <p:spPr>
          <a:xfrm>
            <a:off x="6187816" y="2222320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5DFEF41-8584-908E-1FBC-D81590C4EF97}"/>
              </a:ext>
            </a:extLst>
          </p:cNvPr>
          <p:cNvSpPr/>
          <p:nvPr/>
        </p:nvSpPr>
        <p:spPr>
          <a:xfrm>
            <a:off x="6187816" y="2405200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180575B-7309-5380-3E0E-540F749F921E}"/>
              </a:ext>
            </a:extLst>
          </p:cNvPr>
          <p:cNvSpPr/>
          <p:nvPr/>
        </p:nvSpPr>
        <p:spPr>
          <a:xfrm>
            <a:off x="6187816" y="2594176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72E551E-008E-390B-FEDC-FB4AA0DD05DE}"/>
              </a:ext>
            </a:extLst>
          </p:cNvPr>
          <p:cNvSpPr/>
          <p:nvPr/>
        </p:nvSpPr>
        <p:spPr>
          <a:xfrm>
            <a:off x="6187816" y="2777056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1B02A9-0860-EF57-5008-2F05DFC521CB}"/>
              </a:ext>
            </a:extLst>
          </p:cNvPr>
          <p:cNvSpPr/>
          <p:nvPr/>
        </p:nvSpPr>
        <p:spPr>
          <a:xfrm>
            <a:off x="6187816" y="2966032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877821A-66E2-A949-CA96-DB3B583DEFB4}"/>
              </a:ext>
            </a:extLst>
          </p:cNvPr>
          <p:cNvSpPr/>
          <p:nvPr/>
        </p:nvSpPr>
        <p:spPr>
          <a:xfrm>
            <a:off x="6187816" y="3167735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7A9A2F8-E0E3-CC57-0DE9-9293E54A64AC}"/>
              </a:ext>
            </a:extLst>
          </p:cNvPr>
          <p:cNvSpPr/>
          <p:nvPr/>
        </p:nvSpPr>
        <p:spPr>
          <a:xfrm>
            <a:off x="6187816" y="3337888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34AD598-92F4-E483-98E0-686E74C43A38}"/>
              </a:ext>
            </a:extLst>
          </p:cNvPr>
          <p:cNvSpPr/>
          <p:nvPr/>
        </p:nvSpPr>
        <p:spPr>
          <a:xfrm>
            <a:off x="6187816" y="3533702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97474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급여</a:t>
            </a:r>
            <a:r>
              <a:rPr lang="en-US" altLang="ko-KR"/>
              <a:t> </a:t>
            </a:r>
            <a:r>
              <a:rPr lang="ko-KR" altLang="en-US"/>
              <a:t>명세서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ERP-008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급여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)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관리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승진 직급 설정</a:t>
            </a:r>
            <a:br>
              <a:rPr lang="en-US" altLang="ko-KR" sz="700" b="1"/>
            </a:br>
            <a:r>
              <a:rPr lang="ko-KR" altLang="en-US" sz="700"/>
              <a:t>ㄴ 직급 항목으로 구성되어 노출</a:t>
            </a:r>
            <a:endParaRPr lang="en-US" altLang="ko-KR" sz="700"/>
          </a:p>
          <a:p>
            <a:r>
              <a:rPr lang="ko-KR" altLang="en-US" sz="700" b="1"/>
              <a:t>승진 연봉 설정</a:t>
            </a:r>
            <a:br>
              <a:rPr lang="en-US" altLang="ko-KR" sz="700"/>
            </a:br>
            <a:r>
              <a:rPr lang="ko-KR" altLang="en-US" sz="700"/>
              <a:t>ㄴ 숫자만 입력 가능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 </a:t>
            </a:r>
            <a:r>
              <a:rPr lang="ko-KR" altLang="en-US" sz="700" b="1"/>
              <a:t>케이스별 정의</a:t>
            </a:r>
            <a:br>
              <a:rPr lang="en-US" altLang="ko-KR" sz="700" b="1"/>
            </a:br>
            <a:r>
              <a:rPr lang="ko-KR" altLang="en-US" sz="700"/>
              <a:t>ㄴ 필수값 모두 입력 시</a:t>
            </a:r>
            <a:r>
              <a:rPr lang="en-US" altLang="ko-KR" sz="700"/>
              <a:t>, (3-1) </a:t>
            </a:r>
            <a:r>
              <a:rPr lang="ko-KR" altLang="en-US" sz="700"/>
              <a:t>얼럿 노출</a:t>
            </a:r>
            <a:br>
              <a:rPr lang="en-US" altLang="ko-KR" sz="700"/>
            </a:br>
            <a:r>
              <a:rPr lang="ko-KR" altLang="en-US" sz="700"/>
              <a:t>ㄴ 필수값 입력 안했을 시</a:t>
            </a:r>
            <a:r>
              <a:rPr lang="en-US" altLang="ko-KR" sz="700"/>
              <a:t>, (3-2)</a:t>
            </a:r>
            <a:r>
              <a:rPr lang="ko-KR" altLang="en-US" sz="700"/>
              <a:t> 얼럿 노출</a:t>
            </a:r>
            <a:endParaRPr lang="en-US" altLang="ko-KR" sz="700"/>
          </a:p>
          <a:p>
            <a:r>
              <a:rPr lang="ko-KR" altLang="en-US" sz="700" b="1"/>
              <a:t>레이어 팝업 닫음</a:t>
            </a:r>
            <a:endParaRPr lang="en-US" altLang="ko-KR" sz="7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급여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5ED43E4-0484-4362-54C9-E4C88EA6E0AF}"/>
              </a:ext>
            </a:extLst>
          </p:cNvPr>
          <p:cNvSpPr/>
          <p:nvPr/>
        </p:nvSpPr>
        <p:spPr>
          <a:xfrm>
            <a:off x="1253454" y="1635646"/>
            <a:ext cx="4330182" cy="2270388"/>
          </a:xfrm>
          <a:prstGeom prst="roundRect">
            <a:avLst>
              <a:gd name="adj" fmla="val 3277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1716294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latin typeface="KB금융 본문체 Light" pitchFamily="50" charset="-127"/>
                <a:ea typeface="KB금융 본문체 Light" pitchFamily="50" charset="-127"/>
              </a:rPr>
              <a:t>승진 설정</a:t>
            </a:r>
            <a:endParaRPr lang="ko-KR" altLang="en-US" sz="1050" b="1" dirty="0">
              <a:latin typeface="KB금융 본문체 Light" pitchFamily="50" charset="-127"/>
              <a:ea typeface="KB금융 본문체 Light" pitchFamily="50" charset="-127"/>
            </a:endParaRP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65CA9B5B-6335-3475-2F19-ACE193E3A3C8}"/>
              </a:ext>
            </a:extLst>
          </p:cNvPr>
          <p:cNvCxnSpPr>
            <a:cxnSpLocks/>
          </p:cNvCxnSpPr>
          <p:nvPr/>
        </p:nvCxnSpPr>
        <p:spPr>
          <a:xfrm>
            <a:off x="1253454" y="2742968"/>
            <a:ext cx="4330182" cy="0"/>
          </a:xfrm>
          <a:prstGeom prst="line">
            <a:avLst/>
          </a:prstGeom>
          <a:ln w="3175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nput">
            <a:extLst>
              <a:ext uri="{FF2B5EF4-FFF2-40B4-BE49-F238E27FC236}">
                <a16:creationId xmlns:a16="http://schemas.microsoft.com/office/drawing/2014/main" id="{C69B1EA5-2839-1154-FA16-DFBD4C8D49CF}"/>
              </a:ext>
            </a:extLst>
          </p:cNvPr>
          <p:cNvSpPr/>
          <p:nvPr/>
        </p:nvSpPr>
        <p:spPr>
          <a:xfrm>
            <a:off x="2135331" y="2150066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SJHR-0145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8" name="Label">
            <a:extLst>
              <a:ext uri="{FF2B5EF4-FFF2-40B4-BE49-F238E27FC236}">
                <a16:creationId xmlns:a16="http://schemas.microsoft.com/office/drawing/2014/main" id="{DBC69F35-0E2D-7029-9D7D-B541AF63A1BA}"/>
              </a:ext>
            </a:extLst>
          </p:cNvPr>
          <p:cNvSpPr txBox="1"/>
          <p:nvPr/>
        </p:nvSpPr>
        <p:spPr>
          <a:xfrm>
            <a:off x="1770986" y="2179447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직원번호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9" name="Input">
            <a:extLst>
              <a:ext uri="{FF2B5EF4-FFF2-40B4-BE49-F238E27FC236}">
                <a16:creationId xmlns:a16="http://schemas.microsoft.com/office/drawing/2014/main" id="{CBEF9426-C961-DA66-6902-D54E11B60370}"/>
              </a:ext>
            </a:extLst>
          </p:cNvPr>
          <p:cNvSpPr/>
          <p:nvPr/>
        </p:nvSpPr>
        <p:spPr>
          <a:xfrm>
            <a:off x="3939132" y="2147751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홍길동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0" name="Label">
            <a:extLst>
              <a:ext uri="{FF2B5EF4-FFF2-40B4-BE49-F238E27FC236}">
                <a16:creationId xmlns:a16="http://schemas.microsoft.com/office/drawing/2014/main" id="{26FCA2D3-EFD9-9C40-B221-6631C1006103}"/>
              </a:ext>
            </a:extLst>
          </p:cNvPr>
          <p:cNvSpPr txBox="1"/>
          <p:nvPr/>
        </p:nvSpPr>
        <p:spPr>
          <a:xfrm>
            <a:off x="3467884" y="2188337"/>
            <a:ext cx="4280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승진자 성명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2" name="Input">
            <a:extLst>
              <a:ext uri="{FF2B5EF4-FFF2-40B4-BE49-F238E27FC236}">
                <a16:creationId xmlns:a16="http://schemas.microsoft.com/office/drawing/2014/main" id="{7BC1B1C0-EC53-F063-735A-BD3DCEC88D29}"/>
              </a:ext>
            </a:extLst>
          </p:cNvPr>
          <p:cNvSpPr/>
          <p:nvPr/>
        </p:nvSpPr>
        <p:spPr>
          <a:xfrm>
            <a:off x="2135331" y="2442383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성진하이텍지주</a:t>
            </a:r>
          </a:p>
        </p:txBody>
      </p:sp>
      <p:sp>
        <p:nvSpPr>
          <p:cNvPr id="173" name="Label">
            <a:extLst>
              <a:ext uri="{FF2B5EF4-FFF2-40B4-BE49-F238E27FC236}">
                <a16:creationId xmlns:a16="http://schemas.microsoft.com/office/drawing/2014/main" id="{09C60AA0-0343-562A-74B1-818DB16EFF30}"/>
              </a:ext>
            </a:extLst>
          </p:cNvPr>
          <p:cNvSpPr txBox="1"/>
          <p:nvPr/>
        </p:nvSpPr>
        <p:spPr>
          <a:xfrm>
            <a:off x="1752453" y="2471764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소속 본부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4" name="Input">
            <a:extLst>
              <a:ext uri="{FF2B5EF4-FFF2-40B4-BE49-F238E27FC236}">
                <a16:creationId xmlns:a16="http://schemas.microsoft.com/office/drawing/2014/main" id="{DCEBEE84-285B-2699-EA0F-C972F080EA3B}"/>
              </a:ext>
            </a:extLst>
          </p:cNvPr>
          <p:cNvSpPr/>
          <p:nvPr/>
        </p:nvSpPr>
        <p:spPr>
          <a:xfrm>
            <a:off x="3939132" y="2440068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글로벌전략부</a:t>
            </a:r>
            <a:endParaRPr lang="en-US" altLang="ko-Kore-KR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5" name="Label">
            <a:extLst>
              <a:ext uri="{FF2B5EF4-FFF2-40B4-BE49-F238E27FC236}">
                <a16:creationId xmlns:a16="http://schemas.microsoft.com/office/drawing/2014/main" id="{77066709-A7B0-4746-E74A-547C41D30167}"/>
              </a:ext>
            </a:extLst>
          </p:cNvPr>
          <p:cNvSpPr txBox="1"/>
          <p:nvPr/>
        </p:nvSpPr>
        <p:spPr>
          <a:xfrm>
            <a:off x="3736912" y="2480654"/>
            <a:ext cx="16030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부서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D32C165-FC55-A3C0-69CA-291B9AF58B36}"/>
              </a:ext>
            </a:extLst>
          </p:cNvPr>
          <p:cNvCxnSpPr>
            <a:cxnSpLocks/>
          </p:cNvCxnSpPr>
          <p:nvPr/>
        </p:nvCxnSpPr>
        <p:spPr>
          <a:xfrm>
            <a:off x="1253454" y="2084029"/>
            <a:ext cx="4330182" cy="0"/>
          </a:xfrm>
          <a:prstGeom prst="line">
            <a:avLst/>
          </a:prstGeom>
          <a:ln w="3175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abel">
            <a:extLst>
              <a:ext uri="{FF2B5EF4-FFF2-40B4-BE49-F238E27FC236}">
                <a16:creationId xmlns:a16="http://schemas.microsoft.com/office/drawing/2014/main" id="{7210BA5E-C17C-2CDC-A7B9-E23D2EE9B579}"/>
              </a:ext>
            </a:extLst>
          </p:cNvPr>
          <p:cNvSpPr txBox="1"/>
          <p:nvPr/>
        </p:nvSpPr>
        <p:spPr>
          <a:xfrm>
            <a:off x="1746926" y="2889986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기존 직급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Label">
            <a:extLst>
              <a:ext uri="{FF2B5EF4-FFF2-40B4-BE49-F238E27FC236}">
                <a16:creationId xmlns:a16="http://schemas.microsoft.com/office/drawing/2014/main" id="{99D39470-0769-FB6B-5BC1-1CF3EB300BF9}"/>
              </a:ext>
            </a:extLst>
          </p:cNvPr>
          <p:cNvSpPr txBox="1"/>
          <p:nvPr/>
        </p:nvSpPr>
        <p:spPr>
          <a:xfrm>
            <a:off x="1743736" y="3183262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기존 연봉</a:t>
            </a:r>
            <a:endParaRPr lang="en-US" altLang="ko-Kore-KR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048E72E9-7AAF-BBBF-66DD-A43606A9F5FB}"/>
              </a:ext>
            </a:extLst>
          </p:cNvPr>
          <p:cNvSpPr txBox="1"/>
          <p:nvPr/>
        </p:nvSpPr>
        <p:spPr>
          <a:xfrm>
            <a:off x="3499172" y="2889986"/>
            <a:ext cx="4215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승진 직급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Input">
            <a:extLst>
              <a:ext uri="{FF2B5EF4-FFF2-40B4-BE49-F238E27FC236}">
                <a16:creationId xmlns:a16="http://schemas.microsoft.com/office/drawing/2014/main" id="{A524BA04-2F7F-321A-CC30-880921B916A3}"/>
              </a:ext>
            </a:extLst>
          </p:cNvPr>
          <p:cNvSpPr/>
          <p:nvPr/>
        </p:nvSpPr>
        <p:spPr>
          <a:xfrm>
            <a:off x="3939132" y="2843063"/>
            <a:ext cx="1231694" cy="215824"/>
          </a:xfrm>
          <a:prstGeom prst="roundRect">
            <a:avLst>
              <a:gd name="adj" fmla="val 10785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700" dirty="0">
                <a:solidFill>
                  <a:schemeClr val="bg1">
                    <a:lumMod val="6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선택</a:t>
            </a:r>
            <a:endParaRPr lang="en-US" altLang="ko-Kore-KR" sz="7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Input">
            <a:extLst>
              <a:ext uri="{FF2B5EF4-FFF2-40B4-BE49-F238E27FC236}">
                <a16:creationId xmlns:a16="http://schemas.microsoft.com/office/drawing/2014/main" id="{BC0F2BFE-9A8C-E1DC-24D1-34B40A0073E6}"/>
              </a:ext>
            </a:extLst>
          </p:cNvPr>
          <p:cNvSpPr/>
          <p:nvPr/>
        </p:nvSpPr>
        <p:spPr>
          <a:xfrm>
            <a:off x="2135331" y="2850244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대리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Input">
            <a:extLst>
              <a:ext uri="{FF2B5EF4-FFF2-40B4-BE49-F238E27FC236}">
                <a16:creationId xmlns:a16="http://schemas.microsoft.com/office/drawing/2014/main" id="{63BB332C-58AB-3845-4588-BA2ED3655AC5}"/>
              </a:ext>
            </a:extLst>
          </p:cNvPr>
          <p:cNvSpPr/>
          <p:nvPr/>
        </p:nvSpPr>
        <p:spPr>
          <a:xfrm>
            <a:off x="2135331" y="3139695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60,000,000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Arrow Down">
            <a:extLst>
              <a:ext uri="{FF2B5EF4-FFF2-40B4-BE49-F238E27FC236}">
                <a16:creationId xmlns:a16="http://schemas.microsoft.com/office/drawing/2014/main" id="{B24932C0-653F-9C04-43B3-1BB02FAC819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004048" y="2949579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Input">
            <a:extLst>
              <a:ext uri="{FF2B5EF4-FFF2-40B4-BE49-F238E27FC236}">
                <a16:creationId xmlns:a16="http://schemas.microsoft.com/office/drawing/2014/main" id="{44D28F22-FB0C-F8A8-FC68-1A4E3D306A1B}"/>
              </a:ext>
            </a:extLst>
          </p:cNvPr>
          <p:cNvSpPr/>
          <p:nvPr/>
        </p:nvSpPr>
        <p:spPr>
          <a:xfrm>
            <a:off x="3939132" y="3123675"/>
            <a:ext cx="1231694" cy="215824"/>
          </a:xfrm>
          <a:prstGeom prst="roundRect">
            <a:avLst>
              <a:gd name="adj" fmla="val 10785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700" dirty="0">
              <a:solidFill>
                <a:schemeClr val="bg1">
                  <a:lumMod val="6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Label">
            <a:extLst>
              <a:ext uri="{FF2B5EF4-FFF2-40B4-BE49-F238E27FC236}">
                <a16:creationId xmlns:a16="http://schemas.microsoft.com/office/drawing/2014/main" id="{AEE9EB5A-CDFB-B42C-A450-AE50F255F947}"/>
              </a:ext>
            </a:extLst>
          </p:cNvPr>
          <p:cNvSpPr txBox="1"/>
          <p:nvPr/>
        </p:nvSpPr>
        <p:spPr>
          <a:xfrm>
            <a:off x="3499172" y="3172858"/>
            <a:ext cx="42159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승진 연봉 </a:t>
            </a:r>
            <a:r>
              <a:rPr lang="ko-KR" altLang="en-US" sz="700" b="1" noProof="1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*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A7746CA-68C6-7DCD-B6CC-F3C514630BCF}"/>
              </a:ext>
            </a:extLst>
          </p:cNvPr>
          <p:cNvSpPr/>
          <p:nvPr/>
        </p:nvSpPr>
        <p:spPr>
          <a:xfrm>
            <a:off x="4277497" y="288519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5563877-5AC2-E6D3-96C1-833697B57B9A}"/>
              </a:ext>
            </a:extLst>
          </p:cNvPr>
          <p:cNvSpPr/>
          <p:nvPr/>
        </p:nvSpPr>
        <p:spPr>
          <a:xfrm>
            <a:off x="4277497" y="315803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FA77CF-AE97-C7C6-0543-A010CAFAA6C9}"/>
              </a:ext>
            </a:extLst>
          </p:cNvPr>
          <p:cNvGrpSpPr/>
          <p:nvPr/>
        </p:nvGrpSpPr>
        <p:grpSpPr>
          <a:xfrm>
            <a:off x="7001257" y="1654432"/>
            <a:ext cx="1683089" cy="986638"/>
            <a:chOff x="115875" y="483518"/>
            <a:chExt cx="2304256" cy="122413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0B967AA-B783-5B45-89F9-1E7CBED1B935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입력 내용대로 승진 설정을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완료하시겠습니까</a:t>
              </a:r>
              <a:r>
                <a:rPr lang="en-US" altLang="ko-KR" sz="80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BAB3AE7-E0E0-849A-E82A-00D19A73D90F}"/>
                </a:ext>
              </a:extLst>
            </p:cNvPr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F6B05F-19A3-00C2-5499-ED905204D413}"/>
                </a:ext>
              </a:extLst>
            </p:cNvPr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2085E15-C4D0-7B17-2E8E-76F05FBB67D9}"/>
              </a:ext>
            </a:extLst>
          </p:cNvPr>
          <p:cNvSpPr/>
          <p:nvPr/>
        </p:nvSpPr>
        <p:spPr>
          <a:xfrm>
            <a:off x="6913629" y="160486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7949428-C9AA-759C-A9AB-C6CECA2E8DCF}"/>
              </a:ext>
            </a:extLst>
          </p:cNvPr>
          <p:cNvGrpSpPr/>
          <p:nvPr/>
        </p:nvGrpSpPr>
        <p:grpSpPr>
          <a:xfrm>
            <a:off x="2907235" y="3551882"/>
            <a:ext cx="1029849" cy="226577"/>
            <a:chOff x="2994611" y="4356665"/>
            <a:chExt cx="1029849" cy="226577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AEAEF74A-91C6-DF32-E339-F9036408C557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CA4D318D-1705-56C4-55B1-B9CAB7FB8E5B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KB금융 본문체 Light" pitchFamily="50" charset="-127"/>
                  <a:ea typeface="KB금융 본문체 Light" pitchFamily="50" charset="-127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</p:grp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A3F25DB-D9E7-2E30-889C-D0C338234F89}"/>
              </a:ext>
            </a:extLst>
          </p:cNvPr>
          <p:cNvSpPr/>
          <p:nvPr/>
        </p:nvSpPr>
        <p:spPr>
          <a:xfrm>
            <a:off x="2688369" y="360078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ACDF084-DE7B-AAF3-F7D6-E3D5B2387AAA}"/>
              </a:ext>
            </a:extLst>
          </p:cNvPr>
          <p:cNvSpPr/>
          <p:nvPr/>
        </p:nvSpPr>
        <p:spPr>
          <a:xfrm>
            <a:off x="3869177" y="360078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2B15969-9406-D3AA-AEA9-05480FB250C8}"/>
              </a:ext>
            </a:extLst>
          </p:cNvPr>
          <p:cNvGrpSpPr/>
          <p:nvPr/>
        </p:nvGrpSpPr>
        <p:grpSpPr>
          <a:xfrm>
            <a:off x="7001257" y="3042478"/>
            <a:ext cx="1683089" cy="986638"/>
            <a:chOff x="115875" y="483518"/>
            <a:chExt cx="2304256" cy="122413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1F2EF2-F944-89E4-0EA7-F20BA02C4673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입력하지 않은 항목이 있습니다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6FA3387-C97F-F208-20B3-959C66A546CE}"/>
                </a:ext>
              </a:extLst>
            </p:cNvPr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DF5D5C-A66E-77B0-EE44-31909789A17C}"/>
                </a:ext>
              </a:extLst>
            </p:cNvPr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716ECD7-9807-662E-0D28-72CE9983132B}"/>
              </a:ext>
            </a:extLst>
          </p:cNvPr>
          <p:cNvSpPr/>
          <p:nvPr/>
        </p:nvSpPr>
        <p:spPr>
          <a:xfrm>
            <a:off x="6913629" y="2992910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6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급여</a:t>
            </a:r>
            <a:r>
              <a:rPr lang="en-US" altLang="ko-KR"/>
              <a:t> </a:t>
            </a:r>
            <a:r>
              <a:rPr lang="ko-KR" altLang="en-US"/>
              <a:t>명세서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ERP-009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급여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)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관리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월별 급여 명세 조회</a:t>
            </a:r>
            <a:br>
              <a:rPr lang="en-US" altLang="ko-KR" sz="700"/>
            </a:br>
            <a:r>
              <a:rPr lang="ko-KR" altLang="en-US" sz="700"/>
              <a:t>ㄴ 전 월 존재하지 않는 경우 왼쪽 화살표 버튼 미노출</a:t>
            </a:r>
            <a:br>
              <a:rPr lang="en-US" altLang="ko-KR" sz="700"/>
            </a:br>
            <a:r>
              <a:rPr lang="ko-KR" altLang="en-US" sz="700"/>
              <a:t>ㄴ 익 월 존재하지 않는 경우 오른쪽 화살표 버튼 미노출</a:t>
            </a:r>
            <a:endParaRPr lang="en-US" altLang="ko-KR" sz="700"/>
          </a:p>
          <a:p>
            <a:endParaRPr lang="en-US" altLang="ko-KR" sz="700"/>
          </a:p>
          <a:p>
            <a:r>
              <a:rPr lang="ko-KR" altLang="en-US" sz="700" b="1"/>
              <a:t>실급여 계산식</a:t>
            </a:r>
            <a:br>
              <a:rPr lang="en-US" altLang="ko-KR" sz="700"/>
            </a:br>
            <a:r>
              <a:rPr lang="en-US" altLang="ko-KR" sz="700"/>
              <a:t>4</a:t>
            </a:r>
            <a:r>
              <a:rPr lang="ko-KR" altLang="en-US" sz="700"/>
              <a:t>대보험료 </a:t>
            </a:r>
            <a:r>
              <a:rPr lang="en-US" altLang="ko-KR" sz="700"/>
              <a:t>: 157,000</a:t>
            </a:r>
            <a:r>
              <a:rPr lang="ko-KR" altLang="en-US" sz="700"/>
              <a:t>원 고정</a:t>
            </a:r>
            <a:br>
              <a:rPr lang="en-US" altLang="ko-KR" sz="700"/>
            </a:br>
            <a:r>
              <a:rPr lang="ko-KR" altLang="en-US" sz="700"/>
              <a:t>기본급 </a:t>
            </a:r>
            <a:r>
              <a:rPr lang="en-US" altLang="ko-KR" sz="700"/>
              <a:t>: </a:t>
            </a:r>
            <a:r>
              <a:rPr lang="ko-KR" altLang="en-US" sz="700"/>
              <a:t>연봉 </a:t>
            </a:r>
            <a:r>
              <a:rPr lang="en-US" altLang="ko-KR" sz="700"/>
              <a:t>/ 12</a:t>
            </a:r>
            <a:br>
              <a:rPr lang="en-US" altLang="ko-KR" sz="700"/>
            </a:br>
            <a:r>
              <a:rPr lang="ko-KR" altLang="en-US" sz="700"/>
              <a:t>식대 </a:t>
            </a:r>
            <a:r>
              <a:rPr lang="en-US" altLang="ko-KR" sz="700"/>
              <a:t>: 400,000</a:t>
            </a:r>
            <a:r>
              <a:rPr lang="ko-KR" altLang="en-US" sz="700"/>
              <a:t>원</a:t>
            </a:r>
            <a:r>
              <a:rPr lang="en-US" altLang="ko-KR" sz="700"/>
              <a:t> </a:t>
            </a:r>
            <a:r>
              <a:rPr lang="ko-KR" altLang="en-US" sz="700"/>
              <a:t>고정</a:t>
            </a:r>
            <a:br>
              <a:rPr lang="en-US" altLang="ko-KR" sz="700"/>
            </a:br>
            <a:r>
              <a:rPr lang="ko-KR" altLang="en-US" sz="700"/>
              <a:t>교통비 </a:t>
            </a:r>
            <a:r>
              <a:rPr lang="en-US" altLang="ko-KR" sz="700"/>
              <a:t>: 100,000</a:t>
            </a:r>
            <a:r>
              <a:rPr lang="ko-KR" altLang="en-US" sz="700"/>
              <a:t>원</a:t>
            </a:r>
            <a:r>
              <a:rPr lang="en-US" altLang="ko-KR" sz="700"/>
              <a:t> </a:t>
            </a:r>
            <a:r>
              <a:rPr lang="ko-KR" altLang="en-US" sz="700"/>
              <a:t>고정</a:t>
            </a:r>
            <a:br>
              <a:rPr lang="en-US" altLang="ko-KR" sz="700"/>
            </a:br>
            <a:r>
              <a:rPr lang="ko-KR" altLang="en-US" sz="700"/>
              <a:t>복리후생비 </a:t>
            </a:r>
            <a:r>
              <a:rPr lang="en-US" altLang="ko-KR" sz="700"/>
              <a:t>: 300,000</a:t>
            </a:r>
            <a:r>
              <a:rPr lang="ko-KR" altLang="en-US" sz="700"/>
              <a:t>원</a:t>
            </a:r>
            <a:r>
              <a:rPr lang="en-US" altLang="ko-KR" sz="700"/>
              <a:t> </a:t>
            </a:r>
            <a:r>
              <a:rPr lang="ko-KR" altLang="en-US" sz="700"/>
              <a:t>고정</a:t>
            </a:r>
            <a:br>
              <a:rPr lang="en-US" altLang="ko-KR" sz="700"/>
            </a:br>
            <a:r>
              <a:rPr lang="ko-KR" altLang="en-US" sz="700"/>
              <a:t>실급여 </a:t>
            </a:r>
            <a:r>
              <a:rPr lang="en-US" altLang="ko-KR" sz="700"/>
              <a:t>: </a:t>
            </a:r>
            <a:br>
              <a:rPr lang="en-US" altLang="ko-KR" sz="700"/>
            </a:br>
            <a:r>
              <a:rPr lang="en-US" altLang="ko-KR" sz="700"/>
              <a:t>(</a:t>
            </a:r>
            <a:r>
              <a:rPr lang="ko-KR" altLang="en-US" sz="700"/>
              <a:t>기본급 </a:t>
            </a:r>
            <a:r>
              <a:rPr lang="en-US" altLang="ko-KR" sz="700"/>
              <a:t>+ </a:t>
            </a:r>
            <a:r>
              <a:rPr lang="ko-KR" altLang="en-US" sz="700"/>
              <a:t>식대 </a:t>
            </a:r>
            <a:r>
              <a:rPr lang="en-US" altLang="ko-KR" sz="700"/>
              <a:t>+ </a:t>
            </a:r>
            <a:r>
              <a:rPr lang="ko-KR" altLang="en-US" sz="700"/>
              <a:t>교통비 </a:t>
            </a:r>
            <a:r>
              <a:rPr lang="en-US" altLang="ko-KR" sz="700"/>
              <a:t>+ </a:t>
            </a:r>
            <a:r>
              <a:rPr lang="ko-KR" altLang="en-US" sz="700"/>
              <a:t>복리후생비</a:t>
            </a:r>
            <a:r>
              <a:rPr lang="en-US" altLang="ko-KR" sz="700"/>
              <a:t>) – 4</a:t>
            </a:r>
            <a:r>
              <a:rPr lang="ko-KR" altLang="en-US" sz="700"/>
              <a:t>대보험료</a:t>
            </a:r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급여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5ED43E4-0484-4362-54C9-E4C88EA6E0AF}"/>
              </a:ext>
            </a:extLst>
          </p:cNvPr>
          <p:cNvSpPr/>
          <p:nvPr/>
        </p:nvSpPr>
        <p:spPr>
          <a:xfrm>
            <a:off x="1253454" y="1089898"/>
            <a:ext cx="4330182" cy="3599907"/>
          </a:xfrm>
          <a:prstGeom prst="roundRect">
            <a:avLst>
              <a:gd name="adj" fmla="val 3277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151213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latin typeface="KB금융 본문체 Light" pitchFamily="50" charset="-127"/>
                <a:ea typeface="KB금융 본문체 Light" pitchFamily="50" charset="-127"/>
              </a:rPr>
              <a:t>급여 명세서</a:t>
            </a:r>
            <a:endParaRPr lang="ko-KR" altLang="en-US" sz="1050" b="1" dirty="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93" name="Input">
            <a:extLst>
              <a:ext uri="{FF2B5EF4-FFF2-40B4-BE49-F238E27FC236}">
                <a16:creationId xmlns:a16="http://schemas.microsoft.com/office/drawing/2014/main" id="{29C5FEE9-F24E-FA13-0D2C-2C9F2E46C21B}"/>
              </a:ext>
            </a:extLst>
          </p:cNvPr>
          <p:cNvSpPr/>
          <p:nvPr/>
        </p:nvSpPr>
        <p:spPr>
          <a:xfrm>
            <a:off x="2135331" y="3214402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100,000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Label">
            <a:extLst>
              <a:ext uri="{FF2B5EF4-FFF2-40B4-BE49-F238E27FC236}">
                <a16:creationId xmlns:a16="http://schemas.microsoft.com/office/drawing/2014/main" id="{7B4E8684-82C8-9D67-0824-013315E47B19}"/>
              </a:ext>
            </a:extLst>
          </p:cNvPr>
          <p:cNvSpPr txBox="1"/>
          <p:nvPr/>
        </p:nvSpPr>
        <p:spPr>
          <a:xfrm>
            <a:off x="1854328" y="3254988"/>
            <a:ext cx="24045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교통비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Input">
            <a:extLst>
              <a:ext uri="{FF2B5EF4-FFF2-40B4-BE49-F238E27FC236}">
                <a16:creationId xmlns:a16="http://schemas.microsoft.com/office/drawing/2014/main" id="{D403FA9D-AC8D-5DB5-ACD2-831C98942053}"/>
              </a:ext>
            </a:extLst>
          </p:cNvPr>
          <p:cNvSpPr/>
          <p:nvPr/>
        </p:nvSpPr>
        <p:spPr>
          <a:xfrm>
            <a:off x="2135331" y="3591409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5,643,000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Label">
            <a:extLst>
              <a:ext uri="{FF2B5EF4-FFF2-40B4-BE49-F238E27FC236}">
                <a16:creationId xmlns:a16="http://schemas.microsoft.com/office/drawing/2014/main" id="{B0014C08-548B-6498-0C40-2A2CC2A091A4}"/>
              </a:ext>
            </a:extLst>
          </p:cNvPr>
          <p:cNvSpPr txBox="1"/>
          <p:nvPr/>
        </p:nvSpPr>
        <p:spPr>
          <a:xfrm>
            <a:off x="1851138" y="3620790"/>
            <a:ext cx="24045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실급여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26" name="Label">
            <a:extLst>
              <a:ext uri="{FF2B5EF4-FFF2-40B4-BE49-F238E27FC236}">
                <a16:creationId xmlns:a16="http://schemas.microsoft.com/office/drawing/2014/main" id="{45B6090B-E3FD-8204-B47D-633CCC6E85B6}"/>
              </a:ext>
            </a:extLst>
          </p:cNvPr>
          <p:cNvSpPr txBox="1"/>
          <p:nvPr/>
        </p:nvSpPr>
        <p:spPr>
          <a:xfrm>
            <a:off x="3520010" y="3254988"/>
            <a:ext cx="4007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복리후생비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Input">
            <a:extLst>
              <a:ext uri="{FF2B5EF4-FFF2-40B4-BE49-F238E27FC236}">
                <a16:creationId xmlns:a16="http://schemas.microsoft.com/office/drawing/2014/main" id="{2CA2FE9F-2619-2D15-1605-CD7FE1B63CA2}"/>
              </a:ext>
            </a:extLst>
          </p:cNvPr>
          <p:cNvSpPr/>
          <p:nvPr/>
        </p:nvSpPr>
        <p:spPr>
          <a:xfrm>
            <a:off x="3939132" y="3589094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2022-01-01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Label">
            <a:extLst>
              <a:ext uri="{FF2B5EF4-FFF2-40B4-BE49-F238E27FC236}">
                <a16:creationId xmlns:a16="http://schemas.microsoft.com/office/drawing/2014/main" id="{4799B788-C075-5AFA-B2DB-624F1D71C862}"/>
              </a:ext>
            </a:extLst>
          </p:cNvPr>
          <p:cNvSpPr txBox="1"/>
          <p:nvPr/>
        </p:nvSpPr>
        <p:spPr>
          <a:xfrm>
            <a:off x="3575284" y="3629680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지급일자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D6847E6F-5C00-6EBC-C5A1-A7EECFE25DBA}"/>
              </a:ext>
            </a:extLst>
          </p:cNvPr>
          <p:cNvSpPr/>
          <p:nvPr/>
        </p:nvSpPr>
        <p:spPr>
          <a:xfrm>
            <a:off x="3180137" y="434904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확인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47" name="Input">
            <a:extLst>
              <a:ext uri="{FF2B5EF4-FFF2-40B4-BE49-F238E27FC236}">
                <a16:creationId xmlns:a16="http://schemas.microsoft.com/office/drawing/2014/main" id="{C5CC2FC7-1830-35A0-FBA3-8A4E39DCBBD3}"/>
              </a:ext>
            </a:extLst>
          </p:cNvPr>
          <p:cNvSpPr/>
          <p:nvPr/>
        </p:nvSpPr>
        <p:spPr>
          <a:xfrm>
            <a:off x="3939132" y="3208065"/>
            <a:ext cx="1231694" cy="215824"/>
          </a:xfrm>
          <a:prstGeom prst="roundRect">
            <a:avLst>
              <a:gd name="adj" fmla="val 1078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300,000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56" name="Input">
            <a:extLst>
              <a:ext uri="{FF2B5EF4-FFF2-40B4-BE49-F238E27FC236}">
                <a16:creationId xmlns:a16="http://schemas.microsoft.com/office/drawing/2014/main" id="{A8FA0C25-4C05-8F55-FF1C-BE4691C387E7}"/>
              </a:ext>
            </a:extLst>
          </p:cNvPr>
          <p:cNvSpPr/>
          <p:nvPr/>
        </p:nvSpPr>
        <p:spPr>
          <a:xfrm>
            <a:off x="2135331" y="2596749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SJSL</a:t>
            </a:r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-0134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ABCAF581-02EC-7863-9A7B-184F03F36A7E}"/>
              </a:ext>
            </a:extLst>
          </p:cNvPr>
          <p:cNvSpPr txBox="1"/>
          <p:nvPr/>
        </p:nvSpPr>
        <p:spPr>
          <a:xfrm>
            <a:off x="1746926" y="2637335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명세번호 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58" name="Input">
            <a:extLst>
              <a:ext uri="{FF2B5EF4-FFF2-40B4-BE49-F238E27FC236}">
                <a16:creationId xmlns:a16="http://schemas.microsoft.com/office/drawing/2014/main" id="{ED1674A6-FCC8-3F37-DE7C-059934FCAD64}"/>
              </a:ext>
            </a:extLst>
          </p:cNvPr>
          <p:cNvSpPr/>
          <p:nvPr/>
        </p:nvSpPr>
        <p:spPr>
          <a:xfrm>
            <a:off x="2135331" y="2901230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5,000,000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59" name="Label">
            <a:extLst>
              <a:ext uri="{FF2B5EF4-FFF2-40B4-BE49-F238E27FC236}">
                <a16:creationId xmlns:a16="http://schemas.microsoft.com/office/drawing/2014/main" id="{C22E9387-B81A-3682-1E53-8357F2809169}"/>
              </a:ext>
            </a:extLst>
          </p:cNvPr>
          <p:cNvSpPr txBox="1"/>
          <p:nvPr/>
        </p:nvSpPr>
        <p:spPr>
          <a:xfrm>
            <a:off x="1851138" y="2930611"/>
            <a:ext cx="24045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기본급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0" name="Label">
            <a:extLst>
              <a:ext uri="{FF2B5EF4-FFF2-40B4-BE49-F238E27FC236}">
                <a16:creationId xmlns:a16="http://schemas.microsoft.com/office/drawing/2014/main" id="{9F05CB57-361A-2575-BB7E-E305198D268E}"/>
              </a:ext>
            </a:extLst>
          </p:cNvPr>
          <p:cNvSpPr txBox="1"/>
          <p:nvPr/>
        </p:nvSpPr>
        <p:spPr>
          <a:xfrm>
            <a:off x="3545658" y="2637335"/>
            <a:ext cx="375104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en-US" altLang="ko-KR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4</a:t>
            </a: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대보험료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1" name="Input">
            <a:extLst>
              <a:ext uri="{FF2B5EF4-FFF2-40B4-BE49-F238E27FC236}">
                <a16:creationId xmlns:a16="http://schemas.microsoft.com/office/drawing/2014/main" id="{09E7646A-B7EC-6ED7-6BE6-0BDD2E55596C}"/>
              </a:ext>
            </a:extLst>
          </p:cNvPr>
          <p:cNvSpPr/>
          <p:nvPr/>
        </p:nvSpPr>
        <p:spPr>
          <a:xfrm>
            <a:off x="3939132" y="2898915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400,000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2" name="Label">
            <a:extLst>
              <a:ext uri="{FF2B5EF4-FFF2-40B4-BE49-F238E27FC236}">
                <a16:creationId xmlns:a16="http://schemas.microsoft.com/office/drawing/2014/main" id="{AFE29157-0886-F920-63ED-4DB5A7E46898}"/>
              </a:ext>
            </a:extLst>
          </p:cNvPr>
          <p:cNvSpPr txBox="1"/>
          <p:nvPr/>
        </p:nvSpPr>
        <p:spPr>
          <a:xfrm>
            <a:off x="3735586" y="2939501"/>
            <a:ext cx="16030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식대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3" name="Input">
            <a:extLst>
              <a:ext uri="{FF2B5EF4-FFF2-40B4-BE49-F238E27FC236}">
                <a16:creationId xmlns:a16="http://schemas.microsoft.com/office/drawing/2014/main" id="{E3C3EF4E-24E0-A212-CADE-82ECBFBEBD67}"/>
              </a:ext>
            </a:extLst>
          </p:cNvPr>
          <p:cNvSpPr/>
          <p:nvPr/>
        </p:nvSpPr>
        <p:spPr>
          <a:xfrm>
            <a:off x="3939132" y="2590412"/>
            <a:ext cx="1231694" cy="215824"/>
          </a:xfrm>
          <a:prstGeom prst="roundRect">
            <a:avLst>
              <a:gd name="adj" fmla="val 1078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-157,000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DA0CC6E-6CAD-B082-71B1-B9DCE42870ED}"/>
              </a:ext>
            </a:extLst>
          </p:cNvPr>
          <p:cNvCxnSpPr>
            <a:cxnSpLocks/>
          </p:cNvCxnSpPr>
          <p:nvPr/>
        </p:nvCxnSpPr>
        <p:spPr>
          <a:xfrm>
            <a:off x="1253454" y="3493518"/>
            <a:ext cx="4330182" cy="0"/>
          </a:xfrm>
          <a:prstGeom prst="line">
            <a:avLst/>
          </a:prstGeom>
          <a:ln w="3175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65CA9B5B-6335-3475-2F19-ACE193E3A3C8}"/>
              </a:ext>
            </a:extLst>
          </p:cNvPr>
          <p:cNvCxnSpPr>
            <a:cxnSpLocks/>
          </p:cNvCxnSpPr>
          <p:nvPr/>
        </p:nvCxnSpPr>
        <p:spPr>
          <a:xfrm>
            <a:off x="1253454" y="2508974"/>
            <a:ext cx="4330182" cy="0"/>
          </a:xfrm>
          <a:prstGeom prst="line">
            <a:avLst/>
          </a:prstGeom>
          <a:ln w="3175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nput">
            <a:extLst>
              <a:ext uri="{FF2B5EF4-FFF2-40B4-BE49-F238E27FC236}">
                <a16:creationId xmlns:a16="http://schemas.microsoft.com/office/drawing/2014/main" id="{C69B1EA5-2839-1154-FA16-DFBD4C8D49CF}"/>
              </a:ext>
            </a:extLst>
          </p:cNvPr>
          <p:cNvSpPr/>
          <p:nvPr/>
        </p:nvSpPr>
        <p:spPr>
          <a:xfrm>
            <a:off x="2135331" y="1899249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SJHR-0145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8" name="Label">
            <a:extLst>
              <a:ext uri="{FF2B5EF4-FFF2-40B4-BE49-F238E27FC236}">
                <a16:creationId xmlns:a16="http://schemas.microsoft.com/office/drawing/2014/main" id="{DBC69F35-0E2D-7029-9D7D-B541AF63A1BA}"/>
              </a:ext>
            </a:extLst>
          </p:cNvPr>
          <p:cNvSpPr txBox="1"/>
          <p:nvPr/>
        </p:nvSpPr>
        <p:spPr>
          <a:xfrm>
            <a:off x="1770986" y="1928630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직원번호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69" name="Input">
            <a:extLst>
              <a:ext uri="{FF2B5EF4-FFF2-40B4-BE49-F238E27FC236}">
                <a16:creationId xmlns:a16="http://schemas.microsoft.com/office/drawing/2014/main" id="{CBEF9426-C961-DA66-6902-D54E11B60370}"/>
              </a:ext>
            </a:extLst>
          </p:cNvPr>
          <p:cNvSpPr/>
          <p:nvPr/>
        </p:nvSpPr>
        <p:spPr>
          <a:xfrm>
            <a:off x="3939132" y="1896934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홍길동</a:t>
            </a:r>
            <a:endParaRPr lang="en-US" altLang="ko-Kore-KR" sz="6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0" name="Label">
            <a:extLst>
              <a:ext uri="{FF2B5EF4-FFF2-40B4-BE49-F238E27FC236}">
                <a16:creationId xmlns:a16="http://schemas.microsoft.com/office/drawing/2014/main" id="{26FCA2D3-EFD9-9C40-B221-6631C1006103}"/>
              </a:ext>
            </a:extLst>
          </p:cNvPr>
          <p:cNvSpPr txBox="1"/>
          <p:nvPr/>
        </p:nvSpPr>
        <p:spPr>
          <a:xfrm>
            <a:off x="3735586" y="1937520"/>
            <a:ext cx="16030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성명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2" name="Input">
            <a:extLst>
              <a:ext uri="{FF2B5EF4-FFF2-40B4-BE49-F238E27FC236}">
                <a16:creationId xmlns:a16="http://schemas.microsoft.com/office/drawing/2014/main" id="{7BC1B1C0-EC53-F063-735A-BD3DCEC88D29}"/>
              </a:ext>
            </a:extLst>
          </p:cNvPr>
          <p:cNvSpPr/>
          <p:nvPr/>
        </p:nvSpPr>
        <p:spPr>
          <a:xfrm>
            <a:off x="2135331" y="2191566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성진하이텍지주</a:t>
            </a:r>
          </a:p>
        </p:txBody>
      </p:sp>
      <p:sp>
        <p:nvSpPr>
          <p:cNvPr id="173" name="Label">
            <a:extLst>
              <a:ext uri="{FF2B5EF4-FFF2-40B4-BE49-F238E27FC236}">
                <a16:creationId xmlns:a16="http://schemas.microsoft.com/office/drawing/2014/main" id="{09C60AA0-0343-562A-74B1-818DB16EFF30}"/>
              </a:ext>
            </a:extLst>
          </p:cNvPr>
          <p:cNvSpPr txBox="1"/>
          <p:nvPr/>
        </p:nvSpPr>
        <p:spPr>
          <a:xfrm>
            <a:off x="1752453" y="2220947"/>
            <a:ext cx="34785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소속 본부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4" name="Input">
            <a:extLst>
              <a:ext uri="{FF2B5EF4-FFF2-40B4-BE49-F238E27FC236}">
                <a16:creationId xmlns:a16="http://schemas.microsoft.com/office/drawing/2014/main" id="{DCEBEE84-285B-2699-EA0F-C972F080EA3B}"/>
              </a:ext>
            </a:extLst>
          </p:cNvPr>
          <p:cNvSpPr/>
          <p:nvPr/>
        </p:nvSpPr>
        <p:spPr>
          <a:xfrm>
            <a:off x="3939132" y="2189251"/>
            <a:ext cx="123169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글로벌전략부</a:t>
            </a:r>
            <a:endParaRPr lang="en-US" altLang="ko-Kore-KR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75" name="Label">
            <a:extLst>
              <a:ext uri="{FF2B5EF4-FFF2-40B4-BE49-F238E27FC236}">
                <a16:creationId xmlns:a16="http://schemas.microsoft.com/office/drawing/2014/main" id="{77066709-A7B0-4746-E74A-547C41D30167}"/>
              </a:ext>
            </a:extLst>
          </p:cNvPr>
          <p:cNvSpPr txBox="1"/>
          <p:nvPr/>
        </p:nvSpPr>
        <p:spPr>
          <a:xfrm>
            <a:off x="3736912" y="2229837"/>
            <a:ext cx="160300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부서</a:t>
            </a:r>
            <a:endParaRPr lang="en-US" sz="700" b="1" noProof="1">
              <a:solidFill>
                <a:srgbClr val="C00000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65929-910C-2B7F-7D54-4C9427C73D69}"/>
              </a:ext>
            </a:extLst>
          </p:cNvPr>
          <p:cNvSpPr txBox="1"/>
          <p:nvPr/>
        </p:nvSpPr>
        <p:spPr>
          <a:xfrm>
            <a:off x="2818060" y="3997621"/>
            <a:ext cx="1225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700" b="1">
                <a:latin typeface="KB금융 본문체 Light" pitchFamily="50" charset="-127"/>
                <a:ea typeface="KB금융 본문체 Light" pitchFamily="50" charset="-127"/>
              </a:rPr>
              <a:t>귀하의 노고에 감사드립니다</a:t>
            </a:r>
            <a:r>
              <a:rPr kumimoji="1" lang="en-US" altLang="ko-Kore-KR" sz="700" b="1">
                <a:latin typeface="KB금융 본문체 Light" pitchFamily="50" charset="-127"/>
                <a:ea typeface="KB금융 본문체 Light" pitchFamily="50" charset="-127"/>
              </a:rPr>
              <a:t>.</a:t>
            </a:r>
            <a:endParaRPr kumimoji="1" lang="ko-Kore-KR" altLang="en-US" sz="700" b="1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87" name="모서리가 둥근 직사각형 186">
            <a:extLst>
              <a:ext uri="{FF2B5EF4-FFF2-40B4-BE49-F238E27FC236}">
                <a16:creationId xmlns:a16="http://schemas.microsoft.com/office/drawing/2014/main" id="{C5DA63B8-2B21-6A26-8C92-4A3A12533CB9}"/>
              </a:ext>
            </a:extLst>
          </p:cNvPr>
          <p:cNvSpPr/>
          <p:nvPr/>
        </p:nvSpPr>
        <p:spPr>
          <a:xfrm>
            <a:off x="3889219" y="119960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CFEC37-6E1E-9735-7E04-8488AC2E8945}"/>
              </a:ext>
            </a:extLst>
          </p:cNvPr>
          <p:cNvGrpSpPr/>
          <p:nvPr/>
        </p:nvGrpSpPr>
        <p:grpSpPr>
          <a:xfrm>
            <a:off x="2993563" y="1172526"/>
            <a:ext cx="853994" cy="215444"/>
            <a:chOff x="2993563" y="1148513"/>
            <a:chExt cx="853994" cy="21544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4CC9395-CD7E-C756-42E0-97326EC140BC}"/>
                </a:ext>
              </a:extLst>
            </p:cNvPr>
            <p:cNvSpPr txBox="1"/>
            <p:nvPr/>
          </p:nvSpPr>
          <p:spPr>
            <a:xfrm>
              <a:off x="3486159" y="1148513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>
                  <a:latin typeface="KB금융 본문체 Light" pitchFamily="50" charset="-127"/>
                  <a:ea typeface="KB금융 본문체 Light" pitchFamily="50" charset="-127"/>
                </a:rPr>
                <a:t>6</a:t>
              </a:r>
              <a:r>
                <a:rPr kumimoji="1" lang="ko-KR" altLang="en-US" sz="800" b="1">
                  <a:latin typeface="KB금융 본문체 Light" pitchFamily="50" charset="-127"/>
                  <a:ea typeface="KB금융 본문체 Light" pitchFamily="50" charset="-127"/>
                </a:rPr>
                <a:t>월</a:t>
              </a:r>
              <a:endParaRPr kumimoji="1" lang="ko-Kore-KR" altLang="en-US" sz="800" b="1"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  <p:sp>
          <p:nvSpPr>
            <p:cNvPr id="185" name="삼각형 184">
              <a:extLst>
                <a:ext uri="{FF2B5EF4-FFF2-40B4-BE49-F238E27FC236}">
                  <a16:creationId xmlns:a16="http://schemas.microsoft.com/office/drawing/2014/main" id="{0CACFD46-7F48-0A09-91B8-6A94ECFA1039}"/>
                </a:ext>
              </a:extLst>
            </p:cNvPr>
            <p:cNvSpPr/>
            <p:nvPr/>
          </p:nvSpPr>
          <p:spPr>
            <a:xfrm rot="16200000">
              <a:off x="3468539" y="1211407"/>
              <a:ext cx="81780" cy="705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삼각형 185">
              <a:extLst>
                <a:ext uri="{FF2B5EF4-FFF2-40B4-BE49-F238E27FC236}">
                  <a16:creationId xmlns:a16="http://schemas.microsoft.com/office/drawing/2014/main" id="{8E6D1A08-B835-B7A2-4A41-DC12A3E2C4AF}"/>
                </a:ext>
              </a:extLst>
            </p:cNvPr>
            <p:cNvSpPr/>
            <p:nvPr/>
          </p:nvSpPr>
          <p:spPr>
            <a:xfrm rot="5400000">
              <a:off x="3771417" y="1211407"/>
              <a:ext cx="81780" cy="705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0157C35-970E-64C7-A663-8A496DA679FB}"/>
                </a:ext>
              </a:extLst>
            </p:cNvPr>
            <p:cNvSpPr txBox="1"/>
            <p:nvPr/>
          </p:nvSpPr>
          <p:spPr>
            <a:xfrm>
              <a:off x="2993563" y="1148513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>
                  <a:latin typeface="KB금융 본문체 Light" pitchFamily="50" charset="-127"/>
                  <a:ea typeface="KB금융 본문체 Light" pitchFamily="50" charset="-127"/>
                </a:rPr>
                <a:t>2022</a:t>
              </a:r>
              <a:r>
                <a:rPr kumimoji="1" lang="ko-KR" altLang="en-US" sz="800" b="1">
                  <a:latin typeface="KB금융 본문체 Light" pitchFamily="50" charset="-127"/>
                  <a:ea typeface="KB금융 본문체 Light" pitchFamily="50" charset="-127"/>
                </a:rPr>
                <a:t>년</a:t>
              </a:r>
              <a:endParaRPr kumimoji="1" lang="ko-Kore-KR" altLang="en-US" sz="800" b="1"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51ED285-014C-98CF-D7AD-055A3B31D8CA}"/>
              </a:ext>
            </a:extLst>
          </p:cNvPr>
          <p:cNvSpPr/>
          <p:nvPr/>
        </p:nvSpPr>
        <p:spPr>
          <a:xfrm>
            <a:off x="1479162" y="361490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01EBC79-BADE-EEBD-F2B0-EE9701160C54}"/>
              </a:ext>
            </a:extLst>
          </p:cNvPr>
          <p:cNvCxnSpPr>
            <a:cxnSpLocks/>
          </p:cNvCxnSpPr>
          <p:nvPr/>
        </p:nvCxnSpPr>
        <p:spPr>
          <a:xfrm>
            <a:off x="1253454" y="1811662"/>
            <a:ext cx="4330182" cy="0"/>
          </a:xfrm>
          <a:prstGeom prst="line">
            <a:avLst/>
          </a:prstGeom>
          <a:ln w="3175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5D8C2F4-7D9B-08BA-9E6D-7B7D5B305DD2}"/>
              </a:ext>
            </a:extLst>
          </p:cNvPr>
          <p:cNvCxnSpPr>
            <a:cxnSpLocks/>
          </p:cNvCxnSpPr>
          <p:nvPr/>
        </p:nvCxnSpPr>
        <p:spPr>
          <a:xfrm>
            <a:off x="1253454" y="3875066"/>
            <a:ext cx="4330182" cy="0"/>
          </a:xfrm>
          <a:prstGeom prst="line">
            <a:avLst/>
          </a:prstGeom>
          <a:ln w="3175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6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급여</a:t>
            </a:r>
            <a:r>
              <a:rPr lang="en-US" altLang="ko-KR"/>
              <a:t>(</a:t>
            </a:r>
            <a:r>
              <a:rPr lang="ko-KR" altLang="en-US"/>
              <a:t>승진</a:t>
            </a:r>
            <a:r>
              <a:rPr lang="en-US" altLang="ko-KR"/>
              <a:t>) </a:t>
            </a:r>
            <a:r>
              <a:rPr lang="ko-KR" altLang="en-US"/>
              <a:t>관리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ERP-007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입사일 설정</a:t>
            </a:r>
            <a:br>
              <a:rPr lang="en-US" altLang="ko-KR" sz="700"/>
            </a:br>
            <a:r>
              <a:rPr lang="ko-KR" altLang="en-US" sz="700"/>
              <a:t>ㄴ</a:t>
            </a:r>
            <a:r>
              <a:rPr lang="en-US" altLang="ko-KR" sz="700"/>
              <a:t> </a:t>
            </a:r>
            <a:r>
              <a:rPr lang="ko-KR" altLang="en-US" sz="700"/>
              <a:t>잘못된 형식의 날짜 입력 후</a:t>
            </a:r>
            <a:r>
              <a:rPr lang="en-US" altLang="ko-KR" sz="700"/>
              <a:t>, (6) </a:t>
            </a:r>
            <a:r>
              <a:rPr lang="ko-KR" altLang="en-US" sz="700"/>
              <a:t>검색 버튼 클릭 시</a:t>
            </a:r>
            <a:r>
              <a:rPr lang="en-US" altLang="ko-KR" sz="700"/>
              <a:t>,</a:t>
            </a:r>
            <a:br>
              <a:rPr lang="en-US" altLang="ko-KR" sz="700"/>
            </a:br>
            <a:r>
              <a:rPr lang="en-US" altLang="ko-KR" sz="700"/>
              <a:t>  (1-1) </a:t>
            </a:r>
            <a:r>
              <a:rPr lang="ko-KR" altLang="en-US" sz="700"/>
              <a:t>얼럿 출력 및 기간 입력필드 초기화</a:t>
            </a:r>
            <a:br>
              <a:rPr lang="en-US" altLang="ko-KR" sz="700"/>
            </a:br>
            <a:r>
              <a:rPr lang="en-US" altLang="ko-KR" sz="700"/>
              <a:t>   - </a:t>
            </a:r>
            <a:r>
              <a:rPr lang="ko-KR" altLang="en-US" sz="700"/>
              <a:t>케이스 정의</a:t>
            </a:r>
            <a:br>
              <a:rPr lang="en-US" altLang="ko-KR" sz="700"/>
            </a:br>
            <a:r>
              <a:rPr lang="en-US" altLang="ko-KR" sz="700"/>
              <a:t>    1) </a:t>
            </a:r>
            <a:r>
              <a:rPr lang="ko-KR" altLang="en-US" sz="700"/>
              <a:t>시작일자가 종료일자보다 많은 경우</a:t>
            </a:r>
            <a:br>
              <a:rPr lang="en-US" altLang="ko-KR" sz="700"/>
            </a:br>
            <a:r>
              <a:rPr lang="en-US" altLang="ko-KR" sz="700"/>
              <a:t>    2) </a:t>
            </a:r>
            <a:r>
              <a:rPr lang="ko-KR" altLang="en-US" sz="700"/>
              <a:t>종료일자가 시작일자보다 과거인 경우</a:t>
            </a:r>
            <a:br>
              <a:rPr lang="en-US" altLang="ko-KR" sz="700"/>
            </a:br>
            <a:r>
              <a:rPr lang="en-US" altLang="ko-KR" sz="700"/>
              <a:t>    3) </a:t>
            </a:r>
            <a:r>
              <a:rPr lang="ko-KR" altLang="en-US" sz="700"/>
              <a:t>시작일자 또는 종료일자만 입력한 경우</a:t>
            </a:r>
            <a:r>
              <a:rPr lang="en-US" altLang="ko-KR" sz="700"/>
              <a:t> </a:t>
            </a:r>
          </a:p>
          <a:p>
            <a:r>
              <a:rPr lang="ko-KR" altLang="en-US" sz="700" b="1"/>
              <a:t>소속 구분값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</a:t>
            </a:r>
            <a:r>
              <a:rPr lang="en-US" altLang="ko-KR" sz="700"/>
              <a:t>DB</a:t>
            </a:r>
            <a:r>
              <a:rPr lang="ko-KR" altLang="en-US" sz="700"/>
              <a:t>에 기초정보 세팅값 출력</a:t>
            </a:r>
            <a:endParaRPr lang="en-US" altLang="ko-KR" sz="700"/>
          </a:p>
          <a:p>
            <a:r>
              <a:rPr lang="ko-KR" altLang="en-US" sz="700" b="1"/>
              <a:t>부서 구분값</a:t>
            </a:r>
            <a:br>
              <a:rPr lang="en-US" altLang="ko-KR" sz="700"/>
            </a:br>
            <a:r>
              <a:rPr lang="en-US" altLang="ko-KR" sz="700"/>
              <a:t>-</a:t>
            </a:r>
            <a:r>
              <a:rPr lang="ko-KR" altLang="en-US" sz="700"/>
              <a:t> </a:t>
            </a:r>
            <a:r>
              <a:rPr lang="en-US" altLang="ko-KR" sz="700"/>
              <a:t>DB</a:t>
            </a:r>
            <a:r>
              <a:rPr lang="ko-KR" altLang="en-US" sz="700"/>
              <a:t>에 기초세팅</a:t>
            </a:r>
            <a:r>
              <a:rPr lang="en-US" altLang="ko-KR" sz="700"/>
              <a:t> </a:t>
            </a:r>
            <a:r>
              <a:rPr lang="ko-KR" altLang="en-US" sz="700"/>
              <a:t>세팅값 출력</a:t>
            </a:r>
            <a:endParaRPr lang="en-US" altLang="ko-KR" sz="700"/>
          </a:p>
          <a:p>
            <a:r>
              <a:rPr lang="ko-KR" altLang="en-US" sz="700" b="1"/>
              <a:t>직급 구분값</a:t>
            </a:r>
            <a:br>
              <a:rPr lang="en-US" altLang="ko-KR" sz="700"/>
            </a:br>
            <a:r>
              <a:rPr lang="en-US" altLang="ko-KR" sz="700"/>
              <a:t>- DB</a:t>
            </a:r>
            <a:r>
              <a:rPr lang="ko-KR" altLang="en-US" sz="700"/>
              <a:t>에 기초세팅 세팅값 출력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검색 필드 세팅값대로 </a:t>
            </a:r>
            <a:r>
              <a:rPr lang="en-US" altLang="ko-KR" sz="700" b="1"/>
              <a:t>(6)</a:t>
            </a:r>
            <a:r>
              <a:rPr lang="ko-KR" altLang="en-US" sz="700" b="1"/>
              <a:t> 리스트 갱신</a:t>
            </a:r>
            <a:endParaRPr lang="en-US" altLang="ko-KR" sz="700" b="1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 </a:t>
            </a:r>
            <a:r>
              <a:rPr lang="ko-KR" altLang="en-US" sz="700" b="1"/>
              <a:t>급여 이체</a:t>
            </a:r>
            <a:r>
              <a:rPr lang="en-US" altLang="ko-KR" sz="700" b="1"/>
              <a:t> </a:t>
            </a:r>
            <a:r>
              <a:rPr lang="ko-KR" altLang="en-US" sz="700" b="1"/>
              <a:t>실행</a:t>
            </a:r>
            <a:br>
              <a:rPr lang="en-US" altLang="ko-KR" sz="700" b="1"/>
            </a:br>
            <a:r>
              <a:rPr lang="ko-KR" altLang="en-US" sz="700"/>
              <a:t>ㄴ 월 </a:t>
            </a:r>
            <a:r>
              <a:rPr lang="en-US" altLang="ko-KR" sz="700"/>
              <a:t>1</a:t>
            </a:r>
            <a:r>
              <a:rPr lang="ko-KR" altLang="en-US" sz="700"/>
              <a:t>회만 가능</a:t>
            </a:r>
            <a:br>
              <a:rPr lang="en-US" altLang="ko-KR" sz="700"/>
            </a:br>
            <a:r>
              <a:rPr lang="ko-KR" altLang="en-US" sz="700"/>
              <a:t>ㄴ 이체 시</a:t>
            </a:r>
            <a:r>
              <a:rPr lang="en-US" altLang="ko-KR" sz="700"/>
              <a:t>, (6-1)</a:t>
            </a:r>
            <a:r>
              <a:rPr lang="ko-KR" altLang="en-US" sz="700"/>
              <a:t>마지막 급여이체일 당일날짜로 갱신</a:t>
            </a:r>
            <a:br>
              <a:rPr lang="en-US" altLang="ko-KR" sz="700"/>
            </a:br>
            <a:r>
              <a:rPr lang="ko-KR" altLang="en-US" sz="700"/>
              <a:t>ㄴ 이미 이체한 상태에서 버튼 클릭 시</a:t>
            </a:r>
            <a:r>
              <a:rPr lang="en-US" altLang="ko-KR" sz="700"/>
              <a:t>, (6-1) </a:t>
            </a:r>
            <a:r>
              <a:rPr lang="ko-KR" altLang="en-US" sz="700"/>
              <a:t>얼럿 </a:t>
            </a:r>
            <a:endParaRPr lang="en-US" altLang="ko-KR" sz="700"/>
          </a:p>
          <a:p>
            <a:endParaRPr lang="en-US" altLang="ko-KR" sz="700"/>
          </a:p>
          <a:p>
            <a:r>
              <a:rPr lang="ko-KR" altLang="en-US" sz="700" b="1"/>
              <a:t>인사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No data</a:t>
            </a:r>
            <a:r>
              <a:rPr lang="ko-KR" altLang="en-US" sz="700"/>
              <a:t>일 시</a:t>
            </a:r>
            <a:r>
              <a:rPr lang="en-US" altLang="ko-KR" sz="700"/>
              <a:t>, (7-1)</a:t>
            </a:r>
            <a:r>
              <a:rPr lang="ko-KR" altLang="en-US" sz="700"/>
              <a:t> 문구 출력</a:t>
            </a:r>
            <a:endParaRPr lang="en-US" altLang="ko-KR" sz="700"/>
          </a:p>
          <a:p>
            <a:pPr marL="0" indent="0">
              <a:buNone/>
            </a:pPr>
            <a:br>
              <a:rPr lang="en-US" altLang="ko-KR" sz="700"/>
            </a:br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pPr marL="0" indent="0">
              <a:buNone/>
            </a:pPr>
            <a:endParaRPr lang="en-US" altLang="ko-KR" sz="700"/>
          </a:p>
          <a:p>
            <a:pPr marL="0" indent="0">
              <a:buNone/>
            </a:pPr>
            <a:br>
              <a:rPr lang="en-US" altLang="ko-KR" sz="700"/>
            </a:br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급여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2166FD-0B1A-0DC0-8868-B1204BDF665F}"/>
              </a:ext>
            </a:extLst>
          </p:cNvPr>
          <p:cNvSpPr/>
          <p:nvPr/>
        </p:nvSpPr>
        <p:spPr>
          <a:xfrm>
            <a:off x="179512" y="836464"/>
            <a:ext cx="6486857" cy="430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id="{69307E8D-9467-05F6-E538-C67C689E1F08}"/>
              </a:ext>
            </a:extLst>
          </p:cNvPr>
          <p:cNvSpPr/>
          <p:nvPr/>
        </p:nvSpPr>
        <p:spPr>
          <a:xfrm>
            <a:off x="4937854" y="938297"/>
            <a:ext cx="1008112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검색할 임직원명 입력</a:t>
            </a:r>
            <a:endParaRPr lang="en-US" sz="700" dirty="0">
              <a:solidFill>
                <a:schemeClr val="bg1">
                  <a:lumMod val="8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5AE94C-2E12-FCFA-5416-DF6329C4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32477"/>
              </p:ext>
            </p:extLst>
          </p:nvPr>
        </p:nvGraphicFramePr>
        <p:xfrm>
          <a:off x="179512" y="1625995"/>
          <a:ext cx="6486856" cy="18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333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584823">
                  <a:extLst>
                    <a:ext uri="{9D8B030D-6E8A-4147-A177-3AD203B41FA5}">
                      <a16:colId xmlns:a16="http://schemas.microsoft.com/office/drawing/2014/main" val="2841378881"/>
                    </a:ext>
                  </a:extLst>
                </a:gridCol>
                <a:gridCol w="612221">
                  <a:extLst>
                    <a:ext uri="{9D8B030D-6E8A-4147-A177-3AD203B41FA5}">
                      <a16:colId xmlns:a16="http://schemas.microsoft.com/office/drawing/2014/main" val="1231476559"/>
                    </a:ext>
                  </a:extLst>
                </a:gridCol>
                <a:gridCol w="82296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599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673338">
                  <a:extLst>
                    <a:ext uri="{9D8B030D-6E8A-4147-A177-3AD203B41FA5}">
                      <a16:colId xmlns:a16="http://schemas.microsoft.com/office/drawing/2014/main" val="471574927"/>
                    </a:ext>
                  </a:extLst>
                </a:gridCol>
                <a:gridCol w="1197045">
                  <a:extLst>
                    <a:ext uri="{9D8B030D-6E8A-4147-A177-3AD203B41FA5}">
                      <a16:colId xmlns:a16="http://schemas.microsoft.com/office/drawing/2014/main" val="3737832323"/>
                    </a:ext>
                  </a:extLst>
                </a:gridCol>
                <a:gridCol w="754529">
                  <a:extLst>
                    <a:ext uri="{9D8B030D-6E8A-4147-A177-3AD203B41FA5}">
                      <a16:colId xmlns:a16="http://schemas.microsoft.com/office/drawing/2014/main" val="1467352628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직원번호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구분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직급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성명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생년월일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소속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부서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D432BB-A1F1-B28B-3BD8-1F8CF4D22FA2}"/>
              </a:ext>
            </a:extLst>
          </p:cNvPr>
          <p:cNvGrpSpPr/>
          <p:nvPr/>
        </p:nvGrpSpPr>
        <p:grpSpPr>
          <a:xfrm>
            <a:off x="2599918" y="935319"/>
            <a:ext cx="695507" cy="215824"/>
            <a:chOff x="1108560" y="1620858"/>
            <a:chExt cx="660567" cy="215824"/>
          </a:xfrm>
        </p:grpSpPr>
        <p:sp>
          <p:nvSpPr>
            <p:cNvPr id="31" name="Input">
              <a:extLst>
                <a:ext uri="{FF2B5EF4-FFF2-40B4-BE49-F238E27FC236}">
                  <a16:creationId xmlns:a16="http://schemas.microsoft.com/office/drawing/2014/main" id="{79C55475-7338-2759-8C76-B1EF8AA6639E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소속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Arrow Down">
              <a:extLst>
                <a:ext uri="{FF2B5EF4-FFF2-40B4-BE49-F238E27FC236}">
                  <a16:creationId xmlns:a16="http://schemas.microsoft.com/office/drawing/2014/main" id="{38F9164A-31E7-44FB-7133-1F1EDD229CE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0C5D03-9A82-63A9-34CA-3B53F5C18BF2}"/>
              </a:ext>
            </a:extLst>
          </p:cNvPr>
          <p:cNvGrpSpPr/>
          <p:nvPr/>
        </p:nvGrpSpPr>
        <p:grpSpPr>
          <a:xfrm>
            <a:off x="3379347" y="935319"/>
            <a:ext cx="695507" cy="215824"/>
            <a:chOff x="1108560" y="1620858"/>
            <a:chExt cx="660567" cy="215824"/>
          </a:xfrm>
        </p:grpSpPr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EBB3171D-1DF8-1D6A-0F24-2F313A59A40B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부서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Arrow Down">
              <a:extLst>
                <a:ext uri="{FF2B5EF4-FFF2-40B4-BE49-F238E27FC236}">
                  <a16:creationId xmlns:a16="http://schemas.microsoft.com/office/drawing/2014/main" id="{12D74261-2366-199A-B6D9-B80F7FAFB48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CD59C0-3B1F-579E-C7C4-BBEA4B2912CD}"/>
              </a:ext>
            </a:extLst>
          </p:cNvPr>
          <p:cNvGrpSpPr/>
          <p:nvPr/>
        </p:nvGrpSpPr>
        <p:grpSpPr>
          <a:xfrm>
            <a:off x="4149892" y="935319"/>
            <a:ext cx="695507" cy="215824"/>
            <a:chOff x="1108560" y="1620858"/>
            <a:chExt cx="660567" cy="215824"/>
          </a:xfrm>
        </p:grpSpPr>
        <p:sp>
          <p:nvSpPr>
            <p:cNvPr id="37" name="Input">
              <a:extLst>
                <a:ext uri="{FF2B5EF4-FFF2-40B4-BE49-F238E27FC236}">
                  <a16:creationId xmlns:a16="http://schemas.microsoft.com/office/drawing/2014/main" id="{2763D1CF-78EE-8284-D316-DDCE08411975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직급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Arrow Down">
              <a:extLst>
                <a:ext uri="{FF2B5EF4-FFF2-40B4-BE49-F238E27FC236}">
                  <a16:creationId xmlns:a16="http://schemas.microsoft.com/office/drawing/2014/main" id="{F57BF1D8-DBDF-941D-6749-7D4770F278C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29C69DCF-54BF-9D83-7095-BAEF514BFA6F}"/>
              </a:ext>
            </a:extLst>
          </p:cNvPr>
          <p:cNvSpPr/>
          <p:nvPr/>
        </p:nvSpPr>
        <p:spPr>
          <a:xfrm>
            <a:off x="6070092" y="931490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669A12-2370-199A-1564-3A9BA70B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33422"/>
              </p:ext>
            </p:extLst>
          </p:nvPr>
        </p:nvGraphicFramePr>
        <p:xfrm>
          <a:off x="179512" y="3218823"/>
          <a:ext cx="6486858" cy="18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56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655608">
                  <a:extLst>
                    <a:ext uri="{9D8B030D-6E8A-4147-A177-3AD203B41FA5}">
                      <a16:colId xmlns:a16="http://schemas.microsoft.com/office/drawing/2014/main" val="9389136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7157492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37832323"/>
                    </a:ext>
                  </a:extLst>
                </a:gridCol>
                <a:gridCol w="726218">
                  <a:extLst>
                    <a:ext uri="{9D8B030D-6E8A-4147-A177-3AD203B41FA5}">
                      <a16:colId xmlns:a16="http://schemas.microsoft.com/office/drawing/2014/main" val="1714573830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직원번호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생년월일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 정보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연봉</a:t>
                      </a:r>
                      <a:r>
                        <a:rPr lang="en-US" altLang="ko-Kore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ore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ore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삭제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262C46-3ACB-3D93-731A-7ED500BD79B0}"/>
              </a:ext>
            </a:extLst>
          </p:cNvPr>
          <p:cNvSpPr txBox="1"/>
          <p:nvPr/>
        </p:nvSpPr>
        <p:spPr>
          <a:xfrm>
            <a:off x="103082" y="1374937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총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0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명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0D52373-981D-9098-CF97-F50B1A8F6ABE}"/>
              </a:ext>
            </a:extLst>
          </p:cNvPr>
          <p:cNvGrpSpPr/>
          <p:nvPr/>
        </p:nvGrpSpPr>
        <p:grpSpPr>
          <a:xfrm>
            <a:off x="179511" y="2880782"/>
            <a:ext cx="6486858" cy="275399"/>
            <a:chOff x="179511" y="3316224"/>
            <a:chExt cx="6486858" cy="275399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1CD1173C-C6CA-37A9-B3AC-834596ED8329}"/>
                </a:ext>
              </a:extLst>
            </p:cNvPr>
            <p:cNvSpPr/>
            <p:nvPr/>
          </p:nvSpPr>
          <p:spPr>
            <a:xfrm>
              <a:off x="179511" y="3316224"/>
              <a:ext cx="6486858" cy="2753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65E4B-D759-7056-8C2C-22E2FB41D55F}"/>
                </a:ext>
              </a:extLst>
            </p:cNvPr>
            <p:cNvSpPr txBox="1"/>
            <p:nvPr/>
          </p:nvSpPr>
          <p:spPr>
            <a:xfrm>
              <a:off x="211802" y="3353895"/>
              <a:ext cx="1072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추가한 승진 대상자 </a:t>
              </a:r>
              <a:r>
                <a:rPr kumimoji="1"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:</a:t>
              </a:r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 </a:t>
              </a:r>
              <a:r>
                <a:rPr kumimoji="1" lang="en-US" altLang="ko-KR" sz="700">
                  <a:latin typeface="KB금융 본문체 Light" pitchFamily="50" charset="-127"/>
                  <a:ea typeface="KB금융 본문체 Light" pitchFamily="50" charset="-127"/>
                </a:rPr>
                <a:t>0</a:t>
              </a:r>
              <a:r>
                <a:rPr kumimoji="1" lang="ko-KR" altLang="en-US" sz="700">
                  <a:latin typeface="KB금융 본문체 Light" pitchFamily="50" charset="-127"/>
                  <a:ea typeface="KB금융 본문체 Light" pitchFamily="50" charset="-127"/>
                </a:rPr>
                <a:t>명</a:t>
              </a:r>
              <a:endParaRPr kumimoji="1" lang="ko-Kore-KR" altLang="en-US" sz="700"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1C8823-1A72-3B62-A8C8-07E4B3DA0175}"/>
              </a:ext>
            </a:extLst>
          </p:cNvPr>
          <p:cNvSpPr/>
          <p:nvPr/>
        </p:nvSpPr>
        <p:spPr>
          <a:xfrm>
            <a:off x="179511" y="1820233"/>
            <a:ext cx="6486857" cy="95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승진 대상자를 먼저 검색해 주세요</a:t>
            </a:r>
            <a:r>
              <a:rPr kumimoji="1" lang="en-US" altLang="ko-Kore-KR" sz="800" dirty="0">
                <a:solidFill>
                  <a:schemeClr val="tx1"/>
                </a:solidFill>
              </a:rPr>
              <a:t>.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Input">
            <a:extLst>
              <a:ext uri="{FF2B5EF4-FFF2-40B4-BE49-F238E27FC236}">
                <a16:creationId xmlns:a16="http://schemas.microsoft.com/office/drawing/2014/main" id="{8DB302DA-6BD8-ABC2-B50C-530108ED31C4}"/>
              </a:ext>
            </a:extLst>
          </p:cNvPr>
          <p:cNvSpPr/>
          <p:nvPr/>
        </p:nvSpPr>
        <p:spPr>
          <a:xfrm>
            <a:off x="870485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)20000101</a:t>
            </a:r>
            <a:endParaRPr lang="en-US" sz="70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61B51-1A1D-EF8F-F396-0F746BADB870}"/>
              </a:ext>
            </a:extLst>
          </p:cNvPr>
          <p:cNvSpPr txBox="1"/>
          <p:nvPr/>
        </p:nvSpPr>
        <p:spPr>
          <a:xfrm>
            <a:off x="179512" y="938297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입사기간 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CF8A7B-B573-A7F1-6EFA-512798821EF7}"/>
              </a:ext>
            </a:extLst>
          </p:cNvPr>
          <p:cNvSpPr txBox="1"/>
          <p:nvPr/>
        </p:nvSpPr>
        <p:spPr>
          <a:xfrm>
            <a:off x="1545859" y="938297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~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B1CCF604-CA33-C814-840F-DC0D7E315E88}"/>
              </a:ext>
            </a:extLst>
          </p:cNvPr>
          <p:cNvSpPr/>
          <p:nvPr/>
        </p:nvSpPr>
        <p:spPr>
          <a:xfrm>
            <a:off x="1774037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)20000101</a:t>
            </a:r>
            <a:endParaRPr lang="en-US" sz="70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DE159EB-E194-A32B-5484-17AEE51A1852}"/>
              </a:ext>
            </a:extLst>
          </p:cNvPr>
          <p:cNvSpPr/>
          <p:nvPr/>
        </p:nvSpPr>
        <p:spPr>
          <a:xfrm>
            <a:off x="1070604" y="84892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B57A5DC-ECEC-8D39-BCA8-8168063BE67E}"/>
              </a:ext>
            </a:extLst>
          </p:cNvPr>
          <p:cNvSpPr/>
          <p:nvPr/>
        </p:nvSpPr>
        <p:spPr>
          <a:xfrm>
            <a:off x="2807232" y="84892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D9595CCA-27E5-A848-2656-89F44767F410}"/>
              </a:ext>
            </a:extLst>
          </p:cNvPr>
          <p:cNvSpPr/>
          <p:nvPr/>
        </p:nvSpPr>
        <p:spPr>
          <a:xfrm>
            <a:off x="3581188" y="84892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85E256B5-09D1-E3DD-7EC9-F608EA973190}"/>
              </a:ext>
            </a:extLst>
          </p:cNvPr>
          <p:cNvSpPr/>
          <p:nvPr/>
        </p:nvSpPr>
        <p:spPr>
          <a:xfrm>
            <a:off x="4343261" y="84892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AC60739A-A53A-5A5C-05AC-1995622E3C36}"/>
              </a:ext>
            </a:extLst>
          </p:cNvPr>
          <p:cNvSpPr/>
          <p:nvPr/>
        </p:nvSpPr>
        <p:spPr>
          <a:xfrm>
            <a:off x="6166561" y="84892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F8BA8505-0C62-B6D3-56C5-A15537C6B3AA}"/>
              </a:ext>
            </a:extLst>
          </p:cNvPr>
          <p:cNvSpPr/>
          <p:nvPr/>
        </p:nvSpPr>
        <p:spPr>
          <a:xfrm>
            <a:off x="460578" y="200941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1650F9B0-B621-C027-64B2-BA420A97FE8F}"/>
              </a:ext>
            </a:extLst>
          </p:cNvPr>
          <p:cNvSpPr/>
          <p:nvPr/>
        </p:nvSpPr>
        <p:spPr>
          <a:xfrm>
            <a:off x="2387520" y="223368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7-1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FDCFB72F-1D95-3EAC-B791-6BF17A7C989C}"/>
              </a:ext>
            </a:extLst>
          </p:cNvPr>
          <p:cNvSpPr/>
          <p:nvPr/>
        </p:nvSpPr>
        <p:spPr>
          <a:xfrm>
            <a:off x="6177521" y="1343239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급여 이체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E84795B7-09E4-E106-1DCE-102ACB8760C4}"/>
              </a:ext>
            </a:extLst>
          </p:cNvPr>
          <p:cNvSpPr/>
          <p:nvPr/>
        </p:nvSpPr>
        <p:spPr>
          <a:xfrm>
            <a:off x="6276157" y="149532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B82812-B554-9AFB-B876-ED6F43A6F04B}"/>
              </a:ext>
            </a:extLst>
          </p:cNvPr>
          <p:cNvSpPr txBox="1"/>
          <p:nvPr/>
        </p:nvSpPr>
        <p:spPr>
          <a:xfrm>
            <a:off x="4748163" y="1374937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마지막 급여이체일 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2022-01-30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51A4D2BE-F103-1DE0-1E26-E563F032419B}"/>
              </a:ext>
            </a:extLst>
          </p:cNvPr>
          <p:cNvSpPr/>
          <p:nvPr/>
        </p:nvSpPr>
        <p:spPr>
          <a:xfrm>
            <a:off x="4501251" y="139858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6-1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5B3369B-3B94-4387-555D-AED2FE38CFA1}"/>
              </a:ext>
            </a:extLst>
          </p:cNvPr>
          <p:cNvGrpSpPr/>
          <p:nvPr/>
        </p:nvGrpSpPr>
        <p:grpSpPr>
          <a:xfrm>
            <a:off x="6995329" y="4011910"/>
            <a:ext cx="1683090" cy="767866"/>
            <a:chOff x="115875" y="483518"/>
            <a:chExt cx="2304258" cy="122413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35BBC4D-DE0F-BFF7-2CCF-9EE8E79A493F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이미 당월 급여가</a:t>
              </a:r>
              <a:endParaRPr lang="en-US" altLang="ko-Kore-KR" sz="800">
                <a:solidFill>
                  <a:schemeClr val="tx1"/>
                </a:solidFill>
              </a:endParaRPr>
            </a:p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이체되었습니다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115F60A-5DD1-8312-E1AD-E473F69B9554}"/>
                </a:ext>
              </a:extLst>
            </p:cNvPr>
            <p:cNvSpPr/>
            <p:nvPr/>
          </p:nvSpPr>
          <p:spPr>
            <a:xfrm>
              <a:off x="115876" y="1419623"/>
              <a:ext cx="2304257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FE65549C-3367-43E3-C793-070F00CB2DD9}"/>
              </a:ext>
            </a:extLst>
          </p:cNvPr>
          <p:cNvSpPr/>
          <p:nvPr/>
        </p:nvSpPr>
        <p:spPr>
          <a:xfrm>
            <a:off x="6915591" y="399534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B7674B-403D-04EC-9600-B50900439740}"/>
              </a:ext>
            </a:extLst>
          </p:cNvPr>
          <p:cNvGrpSpPr/>
          <p:nvPr/>
        </p:nvGrpSpPr>
        <p:grpSpPr>
          <a:xfrm>
            <a:off x="6995329" y="3021144"/>
            <a:ext cx="1683090" cy="767866"/>
            <a:chOff x="115875" y="483518"/>
            <a:chExt cx="2304258" cy="12241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692482-57AB-233E-9E0F-F7339922180A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기간 설정이 잘못되었습니다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다시 설정해주세요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9C7CE1E-121E-E9AD-0496-CFE91FDE68B3}"/>
                </a:ext>
              </a:extLst>
            </p:cNvPr>
            <p:cNvSpPr/>
            <p:nvPr/>
          </p:nvSpPr>
          <p:spPr>
            <a:xfrm>
              <a:off x="115876" y="1419623"/>
              <a:ext cx="2304257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E81F397-622E-723A-874C-ABC0EF337437}"/>
              </a:ext>
            </a:extLst>
          </p:cNvPr>
          <p:cNvSpPr/>
          <p:nvPr/>
        </p:nvSpPr>
        <p:spPr>
          <a:xfrm>
            <a:off x="6915591" y="300458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10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급여</a:t>
            </a:r>
            <a:r>
              <a:rPr lang="en-US" altLang="ko-KR"/>
              <a:t>(</a:t>
            </a:r>
            <a:r>
              <a:rPr lang="ko-KR" altLang="en-US"/>
              <a:t>승진</a:t>
            </a:r>
            <a:r>
              <a:rPr lang="en-US" altLang="ko-KR"/>
              <a:t>) </a:t>
            </a:r>
            <a:r>
              <a:rPr lang="ko-KR" altLang="en-US"/>
              <a:t>관리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ERP-007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급여관리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Default : 10</a:t>
            </a:r>
            <a:r>
              <a:rPr lang="ko-KR" altLang="en-US" sz="700"/>
              <a:t>건씩 출력</a:t>
            </a:r>
            <a:br>
              <a:rPr lang="en-US" altLang="ko-KR" sz="700"/>
            </a:br>
            <a:r>
              <a:rPr lang="ko-KR" altLang="en-US" sz="700"/>
              <a:t>ㄴ 퇴사자는 해당 리스트에 나오지 않음</a:t>
            </a:r>
            <a:r>
              <a:rPr lang="en-US" altLang="ko-KR" sz="700"/>
              <a:t>.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＇</a:t>
            </a:r>
            <a:r>
              <a:rPr lang="ko-KR" altLang="en-US" sz="700"/>
              <a:t>성명</a:t>
            </a:r>
            <a:r>
              <a:rPr lang="en-US" altLang="ko-KR" sz="700"/>
              <a:t>’ </a:t>
            </a:r>
            <a:r>
              <a:rPr lang="ko-KR" altLang="en-US" sz="700"/>
              <a:t>항목 클릭 시</a:t>
            </a:r>
            <a:r>
              <a:rPr lang="en-US" altLang="ko-KR" sz="700"/>
              <a:t>, [</a:t>
            </a:r>
            <a:r>
              <a:rPr lang="ko-KR" altLang="en-US" sz="700"/>
              <a:t>급여 명세서</a:t>
            </a:r>
            <a:r>
              <a:rPr lang="en-US" altLang="ko-KR" sz="700"/>
              <a:t>] </a:t>
            </a:r>
            <a:r>
              <a:rPr lang="ko-KR" altLang="en-US" sz="700"/>
              <a:t>팝업 출력</a:t>
            </a:r>
            <a:br>
              <a:rPr lang="en-US" altLang="ko-KR" sz="700"/>
            </a:br>
            <a:r>
              <a:rPr lang="en-US" altLang="ko-KR" sz="700"/>
              <a:t>     (</a:t>
            </a:r>
            <a:r>
              <a:rPr lang="ko-KR" altLang="en-US" sz="700"/>
              <a:t>다음 페이지에서 정의</a:t>
            </a:r>
            <a:r>
              <a:rPr lang="en-US" altLang="ko-KR" sz="700"/>
              <a:t>)</a:t>
            </a:r>
            <a:br>
              <a:rPr lang="en-US" altLang="ko-KR" sz="700"/>
            </a:br>
            <a:r>
              <a:rPr lang="ko-KR" altLang="en-US" sz="700"/>
              <a:t>ㄴ 전체 건 수 또는 검색 결과 건 수 </a:t>
            </a:r>
            <a:r>
              <a:rPr lang="en-US" altLang="ko-KR" sz="700"/>
              <a:t>(1-1)</a:t>
            </a:r>
            <a:r>
              <a:rPr lang="ko-KR" altLang="en-US" sz="700"/>
              <a:t>와 같이 출력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(1-2) </a:t>
            </a:r>
            <a:r>
              <a:rPr lang="ko-KR" altLang="en-US" sz="700"/>
              <a:t>버튼 클릭 시</a:t>
            </a:r>
            <a:r>
              <a:rPr lang="en-US" altLang="ko-KR" sz="700"/>
              <a:t>, (4) </a:t>
            </a:r>
            <a:r>
              <a:rPr lang="ko-KR" altLang="en-US" sz="700"/>
              <a:t>승진 대상 리스트에 추가</a:t>
            </a:r>
            <a:br>
              <a:rPr lang="en-US" altLang="ko-KR" sz="700"/>
            </a:br>
            <a:r>
              <a:rPr lang="en-US" altLang="ko-KR" sz="700"/>
              <a:t>     -</a:t>
            </a:r>
            <a:r>
              <a:rPr lang="ko-KR" altLang="en-US" sz="700"/>
              <a:t> 추가 버튼 클릭 시</a:t>
            </a:r>
            <a:r>
              <a:rPr lang="en-US" altLang="ko-KR" sz="700"/>
              <a:t>, </a:t>
            </a:r>
            <a:r>
              <a:rPr lang="ko-KR" altLang="en-US" sz="700"/>
              <a:t>해당 대상자 추가 버튼 미노출</a:t>
            </a:r>
            <a:br>
              <a:rPr lang="en-US" altLang="ko-KR" sz="700"/>
            </a:br>
            <a:r>
              <a:rPr lang="en-US" altLang="ko-KR" sz="700"/>
              <a:t>        (1-3) </a:t>
            </a:r>
            <a:r>
              <a:rPr lang="ko-KR" altLang="en-US" sz="700"/>
              <a:t>참고</a:t>
            </a:r>
            <a:endParaRPr lang="en-US" altLang="ko-KR" sz="700"/>
          </a:p>
          <a:p>
            <a:r>
              <a:rPr lang="ko-KR" altLang="en-US" sz="700" b="1"/>
              <a:t>리스트 결과가 </a:t>
            </a:r>
            <a:r>
              <a:rPr lang="en-US" altLang="ko-KR" sz="700" b="1"/>
              <a:t>10</a:t>
            </a:r>
            <a:r>
              <a:rPr lang="ko-KR" altLang="en-US" sz="700" b="1"/>
              <a:t>건이 넘을 시</a:t>
            </a:r>
            <a:r>
              <a:rPr lang="en-US" altLang="ko-KR" sz="700" b="1"/>
              <a:t>, </a:t>
            </a:r>
            <a:r>
              <a:rPr lang="ko-KR" altLang="en-US" sz="700" b="1"/>
              <a:t>페이징 처리</a:t>
            </a:r>
            <a:endParaRPr lang="en-US" altLang="ko-KR" sz="700" b="1"/>
          </a:p>
          <a:p>
            <a:r>
              <a:rPr lang="ko-KR" altLang="en-US" sz="700" b="1"/>
              <a:t>선택 대상자 총 명수 출력</a:t>
            </a:r>
            <a:endParaRPr lang="en-US" altLang="ko-KR" sz="700" b="1"/>
          </a:p>
          <a:p>
            <a:r>
              <a:rPr lang="ko-KR" altLang="en-US" sz="700" b="1"/>
              <a:t>선택 대상자 리스트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Default : </a:t>
            </a:r>
            <a:r>
              <a:rPr lang="ko-KR" altLang="en-US" sz="700"/>
              <a:t>추가 건 모두 출력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(4-1) </a:t>
            </a:r>
            <a:r>
              <a:rPr lang="ko-KR" altLang="en-US" sz="700"/>
              <a:t>승진 직급 설정할 수 있는 셀렉트박스 노출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(4-2) </a:t>
            </a:r>
            <a:r>
              <a:rPr lang="ko-KR" altLang="en-US" sz="700"/>
              <a:t>버튼 클릭 시</a:t>
            </a:r>
            <a:r>
              <a:rPr lang="en-US" altLang="ko-KR" sz="700"/>
              <a:t>, </a:t>
            </a:r>
            <a:r>
              <a:rPr lang="ko-KR" altLang="en-US" sz="700"/>
              <a:t>해당 리스트에서 삭제 및 </a:t>
            </a:r>
            <a:r>
              <a:rPr lang="en-US" altLang="ko-KR" sz="700"/>
              <a:t>(1) </a:t>
            </a:r>
            <a:r>
              <a:rPr lang="ko-KR" altLang="en-US" sz="700"/>
              <a:t>리스트의 해당 대상자 </a:t>
            </a:r>
            <a:r>
              <a:rPr lang="en-US" altLang="ko-KR" sz="700"/>
              <a:t>[</a:t>
            </a:r>
            <a:r>
              <a:rPr lang="ko-KR" altLang="en-US" sz="700"/>
              <a:t>추가</a:t>
            </a:r>
            <a:r>
              <a:rPr lang="en-US" altLang="ko-KR" sz="700"/>
              <a:t>] </a:t>
            </a:r>
            <a:r>
              <a:rPr lang="ko-KR" altLang="en-US" sz="700"/>
              <a:t>버튼 노출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 </a:t>
            </a:r>
            <a:r>
              <a:rPr lang="ko-KR" altLang="en-US" sz="700" b="1"/>
              <a:t>선택 대상자 모두 리스트에서 삭제되고 </a:t>
            </a:r>
            <a:r>
              <a:rPr lang="en-US" altLang="ko-KR" sz="700" b="1"/>
              <a:t>(1) </a:t>
            </a:r>
            <a:r>
              <a:rPr lang="ko-KR" altLang="en-US" sz="700" b="1"/>
              <a:t>리스트의 해당 대상자들 </a:t>
            </a:r>
            <a:r>
              <a:rPr lang="en-US" altLang="ko-KR" sz="700" b="1"/>
              <a:t>[</a:t>
            </a:r>
            <a:r>
              <a:rPr lang="ko-KR" altLang="en-US" sz="700" b="1"/>
              <a:t>추가</a:t>
            </a:r>
            <a:r>
              <a:rPr lang="en-US" altLang="ko-KR" sz="700" b="1"/>
              <a:t>] </a:t>
            </a:r>
            <a:r>
              <a:rPr lang="ko-KR" altLang="en-US" sz="700" b="1"/>
              <a:t>버튼 노출</a:t>
            </a:r>
            <a:endParaRPr lang="en-US" altLang="ko-KR" sz="700" b="1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 (6-1)</a:t>
            </a:r>
            <a:r>
              <a:rPr lang="ko-KR" altLang="en-US" sz="700" b="1"/>
              <a:t>승진 확인 얼럿 출력</a:t>
            </a:r>
            <a:br>
              <a:rPr lang="en-US" altLang="ko-KR" sz="700"/>
            </a:br>
            <a:r>
              <a:rPr lang="ko-KR" altLang="en-US" sz="700"/>
              <a:t>ㄴ 확인 클릭 시</a:t>
            </a:r>
            <a:r>
              <a:rPr lang="en-US" altLang="ko-KR" sz="700"/>
              <a:t>, </a:t>
            </a:r>
            <a:r>
              <a:rPr lang="ko-KR" altLang="en-US" sz="700"/>
              <a:t>승진 처리 및 얼럿 닫고 페이지 갱신</a:t>
            </a:r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인사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급여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승진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관리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5AE94C-2E12-FCFA-5416-DF6329C4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82527"/>
              </p:ext>
            </p:extLst>
          </p:nvPr>
        </p:nvGraphicFramePr>
        <p:xfrm>
          <a:off x="179512" y="1635646"/>
          <a:ext cx="6486856" cy="130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333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584823">
                  <a:extLst>
                    <a:ext uri="{9D8B030D-6E8A-4147-A177-3AD203B41FA5}">
                      <a16:colId xmlns:a16="http://schemas.microsoft.com/office/drawing/2014/main" val="2841378881"/>
                    </a:ext>
                  </a:extLst>
                </a:gridCol>
                <a:gridCol w="612221">
                  <a:extLst>
                    <a:ext uri="{9D8B030D-6E8A-4147-A177-3AD203B41FA5}">
                      <a16:colId xmlns:a16="http://schemas.microsoft.com/office/drawing/2014/main" val="1231476559"/>
                    </a:ext>
                  </a:extLst>
                </a:gridCol>
                <a:gridCol w="82296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599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673338">
                  <a:extLst>
                    <a:ext uri="{9D8B030D-6E8A-4147-A177-3AD203B41FA5}">
                      <a16:colId xmlns:a16="http://schemas.microsoft.com/office/drawing/2014/main" val="471574927"/>
                    </a:ext>
                  </a:extLst>
                </a:gridCol>
                <a:gridCol w="1197045">
                  <a:extLst>
                    <a:ext uri="{9D8B030D-6E8A-4147-A177-3AD203B41FA5}">
                      <a16:colId xmlns:a16="http://schemas.microsoft.com/office/drawing/2014/main" val="3737832323"/>
                    </a:ext>
                  </a:extLst>
                </a:gridCol>
                <a:gridCol w="754529">
                  <a:extLst>
                    <a:ext uri="{9D8B030D-6E8A-4147-A177-3AD203B41FA5}">
                      <a16:colId xmlns:a16="http://schemas.microsoft.com/office/drawing/2014/main" val="1467352628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직원번호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구분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직급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생년월일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소속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부서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담당자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sng" strike="noStrike">
                          <a:solidFill>
                            <a:srgbClr val="0033CC"/>
                          </a:solidFill>
                          <a:effectLst/>
                        </a:rPr>
                        <a:t>나만승진</a:t>
                      </a:r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HR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경영관리팀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0863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38844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직원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과장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ICT</a:t>
                      </a:r>
                      <a:r>
                        <a:rPr lang="ko-KR" altLang="en-US" sz="600" u="none" strike="noStrike">
                          <a:effectLst/>
                        </a:rPr>
                        <a:t>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솔루션 개발팀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23555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임원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sng" strike="noStrike">
                          <a:solidFill>
                            <a:srgbClr val="0033CC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영업본부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전략기획실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57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669A12-2370-199A-1564-3A9BA70B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39269"/>
              </p:ext>
            </p:extLst>
          </p:nvPr>
        </p:nvGraphicFramePr>
        <p:xfrm>
          <a:off x="179512" y="3653589"/>
          <a:ext cx="6486858" cy="1117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56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655608">
                  <a:extLst>
                    <a:ext uri="{9D8B030D-6E8A-4147-A177-3AD203B41FA5}">
                      <a16:colId xmlns:a16="http://schemas.microsoft.com/office/drawing/2014/main" val="9389136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7157492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3783232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89138402"/>
                    </a:ext>
                  </a:extLst>
                </a:gridCol>
                <a:gridCol w="726218">
                  <a:extLst>
                    <a:ext uri="{9D8B030D-6E8A-4147-A177-3AD203B41FA5}">
                      <a16:colId xmlns:a16="http://schemas.microsoft.com/office/drawing/2014/main" val="1714573830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직원번호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>
                          <a:effectLst/>
                        </a:rPr>
                        <a:t>생년월일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 정보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연봉</a:t>
                      </a:r>
                      <a:r>
                        <a:rPr lang="en-US" altLang="ko-Kore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ore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ore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승진직급 설정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취소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임원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난승진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영업본부 전략기획실 상무이사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6,000,000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팀장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직원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tx1"/>
                          </a:solidFill>
                          <a:effectLst/>
                        </a:rPr>
                        <a:t>홍길자</a:t>
                      </a:r>
                      <a:endParaRPr lang="ko-KR" altLang="en-US" sz="6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ICT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본부 솔루션개발팀 과장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대리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담당자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tx1"/>
                          </a:solidFill>
                          <a:effectLst/>
                        </a:rPr>
                        <a:t>홍길순</a:t>
                      </a:r>
                      <a:endParaRPr lang="ko-KR" altLang="en-US" sz="6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HR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본부 경영관리실 실장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0863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임원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ko-KR" altLang="en-US" sz="6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영업본부 전략기획실 상무이사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38844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u="none" strike="noStrike">
                          <a:effectLst/>
                        </a:rPr>
                        <a:t>sjhr-0001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직원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tx1"/>
                          </a:solidFill>
                          <a:effectLst/>
                        </a:rPr>
                        <a:t>홍길자</a:t>
                      </a:r>
                      <a:endParaRPr lang="ko-KR" altLang="en-US" sz="6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920101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ICT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본부 솔루션개발팀 과장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대리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235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262C46-3ACB-3D93-731A-7ED500BD79B0}"/>
              </a:ext>
            </a:extLst>
          </p:cNvPr>
          <p:cNvSpPr txBox="1"/>
          <p:nvPr/>
        </p:nvSpPr>
        <p:spPr>
          <a:xfrm>
            <a:off x="103082" y="1384588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총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100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명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0D52373-981D-9098-CF97-F50B1A8F6ABE}"/>
              </a:ext>
            </a:extLst>
          </p:cNvPr>
          <p:cNvGrpSpPr/>
          <p:nvPr/>
        </p:nvGrpSpPr>
        <p:grpSpPr>
          <a:xfrm>
            <a:off x="179511" y="3315548"/>
            <a:ext cx="6486858" cy="275399"/>
            <a:chOff x="179511" y="3316224"/>
            <a:chExt cx="6486858" cy="275399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1CD1173C-C6CA-37A9-B3AC-834596ED8329}"/>
                </a:ext>
              </a:extLst>
            </p:cNvPr>
            <p:cNvSpPr/>
            <p:nvPr/>
          </p:nvSpPr>
          <p:spPr>
            <a:xfrm>
              <a:off x="179511" y="3316224"/>
              <a:ext cx="6486858" cy="2753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65E4B-D759-7056-8C2C-22E2FB41D55F}"/>
                </a:ext>
              </a:extLst>
            </p:cNvPr>
            <p:cNvSpPr txBox="1"/>
            <p:nvPr/>
          </p:nvSpPr>
          <p:spPr>
            <a:xfrm>
              <a:off x="211802" y="3353895"/>
              <a:ext cx="9941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선택한 승진 대상 </a:t>
              </a:r>
              <a:r>
                <a:rPr kumimoji="1"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:</a:t>
              </a:r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 </a:t>
              </a:r>
              <a:r>
                <a:rPr kumimoji="1" lang="en-US" altLang="ko-KR" sz="700">
                  <a:latin typeface="KB금융 본문체 Light" pitchFamily="50" charset="-127"/>
                  <a:ea typeface="KB금융 본문체 Light" pitchFamily="50" charset="-127"/>
                </a:rPr>
                <a:t>5</a:t>
              </a:r>
              <a:r>
                <a:rPr kumimoji="1" lang="ko-KR" altLang="en-US" sz="700">
                  <a:latin typeface="KB금융 본문체 Light" pitchFamily="50" charset="-127"/>
                  <a:ea typeface="KB금융 본문체 Light" pitchFamily="50" charset="-127"/>
                </a:rPr>
                <a:t>명</a:t>
              </a:r>
              <a:endParaRPr kumimoji="1" lang="ko-Kore-KR" altLang="en-US" sz="700">
                <a:latin typeface="KB금융 본문체 Light" pitchFamily="50" charset="-127"/>
                <a:ea typeface="KB금융 본문체 Light" pitchFamily="50" charset="-127"/>
              </a:endParaRPr>
            </a:p>
          </p:txBody>
        </p:sp>
      </p:grp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B3394E1-94D7-48D6-B36A-D5EB0E808A2F}"/>
              </a:ext>
            </a:extLst>
          </p:cNvPr>
          <p:cNvSpPr/>
          <p:nvPr/>
        </p:nvSpPr>
        <p:spPr>
          <a:xfrm>
            <a:off x="6155094" y="3869613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-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FE1E6E3-BCE0-1FC2-C58A-259503819400}"/>
              </a:ext>
            </a:extLst>
          </p:cNvPr>
          <p:cNvSpPr/>
          <p:nvPr/>
        </p:nvSpPr>
        <p:spPr>
          <a:xfrm>
            <a:off x="6155094" y="4052709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-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B2FECD2-CB8E-09DE-214B-85B2B9A92B16}"/>
              </a:ext>
            </a:extLst>
          </p:cNvPr>
          <p:cNvSpPr/>
          <p:nvPr/>
        </p:nvSpPr>
        <p:spPr>
          <a:xfrm>
            <a:off x="6155094" y="4247874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-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4CCBB94-CB25-59E4-D774-921A9D892FE4}"/>
              </a:ext>
            </a:extLst>
          </p:cNvPr>
          <p:cNvSpPr/>
          <p:nvPr/>
        </p:nvSpPr>
        <p:spPr>
          <a:xfrm>
            <a:off x="6155094" y="4421611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-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C81AFB4-8CB1-3CF9-316B-85AFB70E5447}"/>
              </a:ext>
            </a:extLst>
          </p:cNvPr>
          <p:cNvSpPr/>
          <p:nvPr/>
        </p:nvSpPr>
        <p:spPr>
          <a:xfrm>
            <a:off x="6155094" y="4611071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-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B4C60C9A-9926-A0BF-8A03-AD2ABC05212C}"/>
              </a:ext>
            </a:extLst>
          </p:cNvPr>
          <p:cNvSpPr/>
          <p:nvPr/>
        </p:nvSpPr>
        <p:spPr>
          <a:xfrm>
            <a:off x="6155094" y="1850464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+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D3F20093-F92A-B25B-3451-84753CE0A833}"/>
              </a:ext>
            </a:extLst>
          </p:cNvPr>
          <p:cNvSpPr/>
          <p:nvPr/>
        </p:nvSpPr>
        <p:spPr>
          <a:xfrm>
            <a:off x="6155094" y="2033560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+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14A77180-8156-63F8-3853-BC72261276FA}"/>
              </a:ext>
            </a:extLst>
          </p:cNvPr>
          <p:cNvSpPr/>
          <p:nvPr/>
        </p:nvSpPr>
        <p:spPr>
          <a:xfrm>
            <a:off x="6155094" y="2402462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+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0B7C4A9B-2569-BBAA-357B-45F267FC19D1}"/>
              </a:ext>
            </a:extLst>
          </p:cNvPr>
          <p:cNvSpPr/>
          <p:nvPr/>
        </p:nvSpPr>
        <p:spPr>
          <a:xfrm>
            <a:off x="6155094" y="2591922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+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E486DE31-CB2F-2277-2E8D-CD4D0BFD5E3E}"/>
              </a:ext>
            </a:extLst>
          </p:cNvPr>
          <p:cNvSpPr/>
          <p:nvPr/>
        </p:nvSpPr>
        <p:spPr>
          <a:xfrm>
            <a:off x="6155094" y="2791770"/>
            <a:ext cx="291824" cy="125795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KB금융 본문체 Light" pitchFamily="50" charset="-127"/>
                <a:ea typeface="KB금융 본문체 Light" pitchFamily="50" charset="-127"/>
              </a:rPr>
              <a:t>+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E38376-D04F-AA57-2362-7FDD20F03A6F}"/>
              </a:ext>
            </a:extLst>
          </p:cNvPr>
          <p:cNvSpPr/>
          <p:nvPr/>
        </p:nvSpPr>
        <p:spPr>
          <a:xfrm>
            <a:off x="179512" y="836464"/>
            <a:ext cx="6486857" cy="430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76" name="Input">
            <a:extLst>
              <a:ext uri="{FF2B5EF4-FFF2-40B4-BE49-F238E27FC236}">
                <a16:creationId xmlns:a16="http://schemas.microsoft.com/office/drawing/2014/main" id="{69329B2A-8319-4A50-361F-E95A485F8429}"/>
              </a:ext>
            </a:extLst>
          </p:cNvPr>
          <p:cNvSpPr/>
          <p:nvPr/>
        </p:nvSpPr>
        <p:spPr>
          <a:xfrm>
            <a:off x="4937854" y="938297"/>
            <a:ext cx="1008112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검색할 임직원명 입력</a:t>
            </a:r>
            <a:endParaRPr lang="en-US" sz="700" dirty="0">
              <a:solidFill>
                <a:schemeClr val="bg1">
                  <a:lumMod val="8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0B08691-0A11-022A-E908-952D33276C4E}"/>
              </a:ext>
            </a:extLst>
          </p:cNvPr>
          <p:cNvGrpSpPr/>
          <p:nvPr/>
        </p:nvGrpSpPr>
        <p:grpSpPr>
          <a:xfrm>
            <a:off x="2599918" y="935319"/>
            <a:ext cx="695507" cy="215824"/>
            <a:chOff x="1108560" y="1620858"/>
            <a:chExt cx="660567" cy="215824"/>
          </a:xfrm>
        </p:grpSpPr>
        <p:sp>
          <p:nvSpPr>
            <p:cNvPr id="78" name="Input">
              <a:extLst>
                <a:ext uri="{FF2B5EF4-FFF2-40B4-BE49-F238E27FC236}">
                  <a16:creationId xmlns:a16="http://schemas.microsoft.com/office/drawing/2014/main" id="{3433FE58-824F-FAF6-9A9F-403420B94020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소속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Arrow Down">
              <a:extLst>
                <a:ext uri="{FF2B5EF4-FFF2-40B4-BE49-F238E27FC236}">
                  <a16:creationId xmlns:a16="http://schemas.microsoft.com/office/drawing/2014/main" id="{D2908058-5C99-95A1-362E-BA9D11BB3B3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FE25200-D489-659D-28C5-FD7FD51F5283}"/>
              </a:ext>
            </a:extLst>
          </p:cNvPr>
          <p:cNvGrpSpPr/>
          <p:nvPr/>
        </p:nvGrpSpPr>
        <p:grpSpPr>
          <a:xfrm>
            <a:off x="3379347" y="935319"/>
            <a:ext cx="695507" cy="215824"/>
            <a:chOff x="1108560" y="1620858"/>
            <a:chExt cx="660567" cy="215824"/>
          </a:xfrm>
        </p:grpSpPr>
        <p:sp>
          <p:nvSpPr>
            <p:cNvPr id="81" name="Input">
              <a:extLst>
                <a:ext uri="{FF2B5EF4-FFF2-40B4-BE49-F238E27FC236}">
                  <a16:creationId xmlns:a16="http://schemas.microsoft.com/office/drawing/2014/main" id="{A8C69402-417C-3A9B-1B7D-40C2CAB5731D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부서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Arrow Down">
              <a:extLst>
                <a:ext uri="{FF2B5EF4-FFF2-40B4-BE49-F238E27FC236}">
                  <a16:creationId xmlns:a16="http://schemas.microsoft.com/office/drawing/2014/main" id="{5B6EA623-6FDF-D5A9-4555-32C2A65A959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564FC24-A505-25B3-892E-4E8F2CD8C2D4}"/>
              </a:ext>
            </a:extLst>
          </p:cNvPr>
          <p:cNvGrpSpPr/>
          <p:nvPr/>
        </p:nvGrpSpPr>
        <p:grpSpPr>
          <a:xfrm>
            <a:off x="4149892" y="935319"/>
            <a:ext cx="695507" cy="215824"/>
            <a:chOff x="1108560" y="1620858"/>
            <a:chExt cx="660567" cy="215824"/>
          </a:xfrm>
        </p:grpSpPr>
        <p:sp>
          <p:nvSpPr>
            <p:cNvPr id="84" name="Input">
              <a:extLst>
                <a:ext uri="{FF2B5EF4-FFF2-40B4-BE49-F238E27FC236}">
                  <a16:creationId xmlns:a16="http://schemas.microsoft.com/office/drawing/2014/main" id="{A0381EBC-A0FA-9599-E69F-9E65E712114A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전체 직급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>
              <a:extLst>
                <a:ext uri="{FF2B5EF4-FFF2-40B4-BE49-F238E27FC236}">
                  <a16:creationId xmlns:a16="http://schemas.microsoft.com/office/drawing/2014/main" id="{4B7370A2-BE69-DB03-96C7-F508358D2B6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4195CDCB-068C-F076-A11D-8CEA2781CBFE}"/>
              </a:ext>
            </a:extLst>
          </p:cNvPr>
          <p:cNvSpPr/>
          <p:nvPr/>
        </p:nvSpPr>
        <p:spPr>
          <a:xfrm>
            <a:off x="6070092" y="931490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87" name="Input">
            <a:extLst>
              <a:ext uri="{FF2B5EF4-FFF2-40B4-BE49-F238E27FC236}">
                <a16:creationId xmlns:a16="http://schemas.microsoft.com/office/drawing/2014/main" id="{7DB8E158-D252-5238-6029-FDAB04015F02}"/>
              </a:ext>
            </a:extLst>
          </p:cNvPr>
          <p:cNvSpPr/>
          <p:nvPr/>
        </p:nvSpPr>
        <p:spPr>
          <a:xfrm>
            <a:off x="870485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)20000101</a:t>
            </a:r>
            <a:endParaRPr lang="en-US" sz="70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200D40-A5E6-036A-255B-E6B8C5990C5F}"/>
              </a:ext>
            </a:extLst>
          </p:cNvPr>
          <p:cNvSpPr txBox="1"/>
          <p:nvPr/>
        </p:nvSpPr>
        <p:spPr>
          <a:xfrm>
            <a:off x="179512" y="938297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입사기간 조회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6F8D16-05C4-91BD-B9EA-201602532694}"/>
              </a:ext>
            </a:extLst>
          </p:cNvPr>
          <p:cNvSpPr txBox="1"/>
          <p:nvPr/>
        </p:nvSpPr>
        <p:spPr>
          <a:xfrm>
            <a:off x="1545859" y="938297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~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90" name="Input">
            <a:extLst>
              <a:ext uri="{FF2B5EF4-FFF2-40B4-BE49-F238E27FC236}">
                <a16:creationId xmlns:a16="http://schemas.microsoft.com/office/drawing/2014/main" id="{E82D71B2-4489-2B8B-97CA-33B858F7FD52}"/>
              </a:ext>
            </a:extLst>
          </p:cNvPr>
          <p:cNvSpPr/>
          <p:nvPr/>
        </p:nvSpPr>
        <p:spPr>
          <a:xfrm>
            <a:off x="1774037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)20000101</a:t>
            </a:r>
            <a:endParaRPr lang="en-US" sz="70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1ADC878-FCA1-85BE-AEDC-FE2039EFA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37307"/>
              </p:ext>
            </p:extLst>
          </p:nvPr>
        </p:nvGraphicFramePr>
        <p:xfrm>
          <a:off x="1960615" y="3013894"/>
          <a:ext cx="2935430" cy="19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80">
                  <a:extLst>
                    <a:ext uri="{9D8B030D-6E8A-4147-A177-3AD203B41FA5}">
                      <a16:colId xmlns:a16="http://schemas.microsoft.com/office/drawing/2014/main" val="2525305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1836259902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102835035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196600013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251189437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02693033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7488149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995164641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99593223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885187733"/>
                    </a:ext>
                  </a:extLst>
                </a:gridCol>
                <a:gridCol w="286183">
                  <a:extLst>
                    <a:ext uri="{9D8B030D-6E8A-4147-A177-3AD203B41FA5}">
                      <a16:colId xmlns:a16="http://schemas.microsoft.com/office/drawing/2014/main" val="1290579937"/>
                    </a:ext>
                  </a:extLst>
                </a:gridCol>
                <a:gridCol w="392480">
                  <a:extLst>
                    <a:ext uri="{9D8B030D-6E8A-4147-A177-3AD203B41FA5}">
                      <a16:colId xmlns:a16="http://schemas.microsoft.com/office/drawing/2014/main" val="3777020776"/>
                    </a:ext>
                  </a:extLst>
                </a:gridCol>
              </a:tblGrid>
              <a:tr h="196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3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4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5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6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7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8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10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다음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29406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BB03D54-C068-66F3-2F59-088FE69E1FC0}"/>
              </a:ext>
            </a:extLst>
          </p:cNvPr>
          <p:cNvSpPr/>
          <p:nvPr/>
        </p:nvSpPr>
        <p:spPr>
          <a:xfrm>
            <a:off x="1725464" y="304772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ACB41317-FA70-19A5-80B8-573D51D807BB}"/>
              </a:ext>
            </a:extLst>
          </p:cNvPr>
          <p:cNvSpPr/>
          <p:nvPr/>
        </p:nvSpPr>
        <p:spPr>
          <a:xfrm>
            <a:off x="6177521" y="4837197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승진 처리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FA714832-D388-7FBE-1315-D4C964C5BAA6}"/>
              </a:ext>
            </a:extLst>
          </p:cNvPr>
          <p:cNvSpPr/>
          <p:nvPr/>
        </p:nvSpPr>
        <p:spPr>
          <a:xfrm>
            <a:off x="5580996" y="4837197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모두 취소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926B8F63-EBD4-E62D-0C3E-7B801371D2FC}"/>
              </a:ext>
            </a:extLst>
          </p:cNvPr>
          <p:cNvSpPr/>
          <p:nvPr/>
        </p:nvSpPr>
        <p:spPr>
          <a:xfrm>
            <a:off x="565880" y="141438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900336E-085D-8E9B-DF36-4894BAE302EA}"/>
              </a:ext>
            </a:extLst>
          </p:cNvPr>
          <p:cNvSpPr/>
          <p:nvPr/>
        </p:nvSpPr>
        <p:spPr>
          <a:xfrm>
            <a:off x="6491523" y="185046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DC550D78-86CC-4FD6-666D-F9B92B0287BB}"/>
              </a:ext>
            </a:extLst>
          </p:cNvPr>
          <p:cNvSpPr/>
          <p:nvPr/>
        </p:nvSpPr>
        <p:spPr>
          <a:xfrm>
            <a:off x="1168955" y="337896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74EC1AC-99F3-EAF6-2233-609A3971DCB9}"/>
              </a:ext>
            </a:extLst>
          </p:cNvPr>
          <p:cNvSpPr/>
          <p:nvPr/>
        </p:nvSpPr>
        <p:spPr>
          <a:xfrm>
            <a:off x="103082" y="174743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9B20EF5D-A7BE-482D-DC70-59B1573137BB}"/>
              </a:ext>
            </a:extLst>
          </p:cNvPr>
          <p:cNvSpPr/>
          <p:nvPr/>
        </p:nvSpPr>
        <p:spPr>
          <a:xfrm>
            <a:off x="6491523" y="386961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4-2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F64A29C1-561C-066E-D890-505A18B0CBAA}"/>
              </a:ext>
            </a:extLst>
          </p:cNvPr>
          <p:cNvSpPr/>
          <p:nvPr/>
        </p:nvSpPr>
        <p:spPr>
          <a:xfrm>
            <a:off x="5336609" y="486288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74AA4546-1CC8-5797-B262-6385B7C03FC8}"/>
              </a:ext>
            </a:extLst>
          </p:cNvPr>
          <p:cNvSpPr/>
          <p:nvPr/>
        </p:nvSpPr>
        <p:spPr>
          <a:xfrm>
            <a:off x="6276157" y="499444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249ED3D1-8183-2AB8-81FA-EC98B8648460}"/>
              </a:ext>
            </a:extLst>
          </p:cNvPr>
          <p:cNvSpPr/>
          <p:nvPr/>
        </p:nvSpPr>
        <p:spPr>
          <a:xfrm>
            <a:off x="6491523" y="222679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1-3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419BE4DF-30E3-0D69-CF23-8D39ACCFEA3F}"/>
              </a:ext>
            </a:extLst>
          </p:cNvPr>
          <p:cNvSpPr/>
          <p:nvPr/>
        </p:nvSpPr>
        <p:spPr>
          <a:xfrm>
            <a:off x="1579552" y="388075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3" name="Arrow Down">
            <a:extLst>
              <a:ext uri="{FF2B5EF4-FFF2-40B4-BE49-F238E27FC236}">
                <a16:creationId xmlns:a16="http://schemas.microsoft.com/office/drawing/2014/main" id="{12DE9CBB-9157-BF1A-F75B-80AF8E4F241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817599" y="3919552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Arrow Down">
            <a:extLst>
              <a:ext uri="{FF2B5EF4-FFF2-40B4-BE49-F238E27FC236}">
                <a16:creationId xmlns:a16="http://schemas.microsoft.com/office/drawing/2014/main" id="{7319D254-94C4-06A4-7ED1-2AD982C82EB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817599" y="4659982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Arrow Down">
            <a:extLst>
              <a:ext uri="{FF2B5EF4-FFF2-40B4-BE49-F238E27FC236}">
                <a16:creationId xmlns:a16="http://schemas.microsoft.com/office/drawing/2014/main" id="{A0EFE2A7-11E1-93EA-2670-ABCE99F7B11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814271" y="4110789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Arrow Down">
            <a:extLst>
              <a:ext uri="{FF2B5EF4-FFF2-40B4-BE49-F238E27FC236}">
                <a16:creationId xmlns:a16="http://schemas.microsoft.com/office/drawing/2014/main" id="{1F4F5479-A074-CA34-D3E1-BC7F5C719D49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817824" y="4298115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Arrow Down">
            <a:extLst>
              <a:ext uri="{FF2B5EF4-FFF2-40B4-BE49-F238E27FC236}">
                <a16:creationId xmlns:a16="http://schemas.microsoft.com/office/drawing/2014/main" id="{003632D3-CE24-751E-B85D-DD90ED6AE18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814272" y="4485441"/>
            <a:ext cx="50545" cy="2035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27000" rIns="68580" bIns="270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65696DAD-789F-DCDB-0ED2-21F434C93DF3}"/>
              </a:ext>
            </a:extLst>
          </p:cNvPr>
          <p:cNvSpPr/>
          <p:nvPr/>
        </p:nvSpPr>
        <p:spPr>
          <a:xfrm>
            <a:off x="5141960" y="386961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4-1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6EBB93D-7B86-D3BD-AC98-32167304DF55}"/>
              </a:ext>
            </a:extLst>
          </p:cNvPr>
          <p:cNvGrpSpPr/>
          <p:nvPr/>
        </p:nvGrpSpPr>
        <p:grpSpPr>
          <a:xfrm>
            <a:off x="6995329" y="2917565"/>
            <a:ext cx="1683089" cy="767866"/>
            <a:chOff x="115875" y="483518"/>
            <a:chExt cx="2304256" cy="1224136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CA7419A-16BA-7B47-7C9E-E595E70FCD3E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선택한 </a:t>
              </a:r>
              <a:r>
                <a:rPr lang="en-US" altLang="ko-Kore-KR" sz="800">
                  <a:solidFill>
                    <a:schemeClr val="tx1"/>
                  </a:solidFill>
                </a:rPr>
                <a:t>6</a:t>
              </a:r>
              <a:r>
                <a:rPr lang="ko-Kore-KR" altLang="en-US" sz="800">
                  <a:solidFill>
                    <a:schemeClr val="tx1"/>
                  </a:solidFill>
                </a:rPr>
                <a:t>명의 승진을 </a:t>
              </a:r>
              <a:endParaRPr lang="en-US" altLang="ko-Kore-KR" sz="8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처리하시겠습니까</a:t>
              </a:r>
              <a:r>
                <a:rPr lang="en-US" altLang="ko-KR" sz="80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38A583A-CF3E-FACD-D062-DD3010AB7379}"/>
                </a:ext>
              </a:extLst>
            </p:cNvPr>
            <p:cNvSpPr/>
            <p:nvPr/>
          </p:nvSpPr>
          <p:spPr>
            <a:xfrm>
              <a:off x="115875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F88C28-F6F0-29D8-416E-F757601ADBF6}"/>
                </a:ext>
              </a:extLst>
            </p:cNvPr>
            <p:cNvSpPr/>
            <p:nvPr/>
          </p:nvSpPr>
          <p:spPr>
            <a:xfrm>
              <a:off x="1268003" y="1419622"/>
              <a:ext cx="115212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97E10B09-574F-9A8A-9778-4980AEB45375}"/>
              </a:ext>
            </a:extLst>
          </p:cNvPr>
          <p:cNvSpPr/>
          <p:nvPr/>
        </p:nvSpPr>
        <p:spPr>
          <a:xfrm>
            <a:off x="6915591" y="290100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7C25EFE-E8F3-5408-E6CE-AFCFE8D13ECB}"/>
              </a:ext>
            </a:extLst>
          </p:cNvPr>
          <p:cNvSpPr/>
          <p:nvPr/>
        </p:nvSpPr>
        <p:spPr>
          <a:xfrm>
            <a:off x="179511" y="2159355"/>
            <a:ext cx="6486857" cy="243107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E7E0BFD-8C99-48BE-40BB-F17D49A2F434}"/>
              </a:ext>
            </a:extLst>
          </p:cNvPr>
          <p:cNvSpPr/>
          <p:nvPr/>
        </p:nvSpPr>
        <p:spPr>
          <a:xfrm>
            <a:off x="6177521" y="1343239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급여 이체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FEAB35-CDC8-6E7E-1B2E-76014F41CF60}"/>
              </a:ext>
            </a:extLst>
          </p:cNvPr>
          <p:cNvSpPr txBox="1"/>
          <p:nvPr/>
        </p:nvSpPr>
        <p:spPr>
          <a:xfrm>
            <a:off x="4748163" y="1374937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마지막 급여이체일 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2022-01-30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93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회계 </a:t>
            </a:r>
            <a:r>
              <a:rPr lang="en-US" altLang="ko-Kore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회계 전표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03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회계 전표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ERP-010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회계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 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조회기간 설정</a:t>
            </a:r>
            <a:br>
              <a:rPr lang="en-US" altLang="ko-KR" sz="700"/>
            </a:br>
            <a:r>
              <a:rPr lang="ko-KR" altLang="en-US" sz="700"/>
              <a:t>ㄴ</a:t>
            </a:r>
            <a:r>
              <a:rPr lang="en-US" altLang="ko-KR" sz="700"/>
              <a:t> Default : </a:t>
            </a:r>
            <a:r>
              <a:rPr lang="ko-KR" altLang="en-US" sz="700"/>
              <a:t>금주</a:t>
            </a:r>
            <a:br>
              <a:rPr lang="en-US" altLang="ko-KR" sz="700"/>
            </a:br>
            <a:r>
              <a:rPr lang="ko-KR" altLang="en-US" sz="700"/>
              <a:t>ㄴ 잘못된 형식의 날짜 입력 후</a:t>
            </a:r>
            <a:r>
              <a:rPr lang="en-US" altLang="ko-KR" sz="700"/>
              <a:t>, (6) </a:t>
            </a:r>
            <a:r>
              <a:rPr lang="ko-KR" altLang="en-US" sz="700"/>
              <a:t>검색 버튼 클릭 시</a:t>
            </a:r>
            <a:r>
              <a:rPr lang="en-US" altLang="ko-KR" sz="700"/>
              <a:t>,</a:t>
            </a:r>
            <a:br>
              <a:rPr lang="en-US" altLang="ko-KR" sz="700"/>
            </a:br>
            <a:r>
              <a:rPr lang="en-US" altLang="ko-KR" sz="700"/>
              <a:t>  (1-1) </a:t>
            </a:r>
            <a:r>
              <a:rPr lang="ko-KR" altLang="en-US" sz="700"/>
              <a:t>얼럿 출력 및 기간 입력필드 초기화</a:t>
            </a:r>
            <a:br>
              <a:rPr lang="en-US" altLang="ko-KR" sz="700"/>
            </a:br>
            <a:r>
              <a:rPr lang="en-US" altLang="ko-KR" sz="700"/>
              <a:t>   - </a:t>
            </a:r>
            <a:r>
              <a:rPr lang="ko-KR" altLang="en-US" sz="700"/>
              <a:t>케이스 정의</a:t>
            </a:r>
            <a:br>
              <a:rPr lang="en-US" altLang="ko-KR" sz="700"/>
            </a:br>
            <a:r>
              <a:rPr lang="en-US" altLang="ko-KR" sz="700"/>
              <a:t>    1) </a:t>
            </a:r>
            <a:r>
              <a:rPr lang="ko-KR" altLang="en-US" sz="700"/>
              <a:t>시작일자가 종료일자보다 많은 경우</a:t>
            </a:r>
            <a:br>
              <a:rPr lang="en-US" altLang="ko-KR" sz="700"/>
            </a:br>
            <a:r>
              <a:rPr lang="en-US" altLang="ko-KR" sz="700"/>
              <a:t>    2) </a:t>
            </a:r>
            <a:r>
              <a:rPr lang="ko-KR" altLang="en-US" sz="700"/>
              <a:t>종료일자가 시작일자보다 과거인 경우</a:t>
            </a:r>
            <a:br>
              <a:rPr lang="en-US" altLang="ko-KR" sz="700"/>
            </a:br>
            <a:r>
              <a:rPr lang="en-US" altLang="ko-KR" sz="700"/>
              <a:t>    3) </a:t>
            </a:r>
            <a:r>
              <a:rPr lang="ko-KR" altLang="en-US" sz="700"/>
              <a:t>시작일자 또는 종료일자만 입력한 경우</a:t>
            </a:r>
            <a:r>
              <a:rPr lang="en-US" altLang="ko-KR" sz="700"/>
              <a:t> </a:t>
            </a:r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검색 필드 세팅값대로 </a:t>
            </a:r>
            <a:r>
              <a:rPr lang="en-US" altLang="ko-KR" sz="700" b="1"/>
              <a:t>(3)</a:t>
            </a:r>
            <a:r>
              <a:rPr lang="ko-KR" altLang="en-US" sz="700" b="1"/>
              <a:t> 리스트 갱신</a:t>
            </a:r>
            <a:endParaRPr lang="en-US" altLang="ko-KR" sz="700" b="1"/>
          </a:p>
          <a:p>
            <a:r>
              <a:rPr lang="ko-KR" altLang="en-US" sz="700" b="1"/>
              <a:t>회계 전표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No data</a:t>
            </a:r>
            <a:r>
              <a:rPr lang="ko-KR" altLang="en-US" sz="700"/>
              <a:t>일 시</a:t>
            </a:r>
            <a:r>
              <a:rPr lang="en-US" altLang="ko-KR" sz="700"/>
              <a:t>, (3-1)</a:t>
            </a:r>
            <a:r>
              <a:rPr lang="ko-KR" altLang="en-US" sz="700"/>
              <a:t> 문구 출력</a:t>
            </a:r>
            <a:endParaRPr lang="en-US" altLang="ko-KR" sz="700"/>
          </a:p>
          <a:p>
            <a:pPr marL="0" indent="0">
              <a:buNone/>
            </a:pPr>
            <a:br>
              <a:rPr lang="en-US" altLang="ko-KR" sz="700"/>
            </a:br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  <a:p>
            <a:pPr marL="0" indent="0">
              <a:buNone/>
            </a:pPr>
            <a:endParaRPr lang="en-US" altLang="ko-KR" sz="700"/>
          </a:p>
          <a:p>
            <a:pPr marL="0" indent="0">
              <a:buNone/>
            </a:pPr>
            <a:br>
              <a:rPr lang="en-US" altLang="ko-KR" sz="700"/>
            </a:br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회계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회계 전표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5AE94C-2E12-FCFA-5416-DF6329C4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43496"/>
              </p:ext>
            </p:extLst>
          </p:nvPr>
        </p:nvGraphicFramePr>
        <p:xfrm>
          <a:off x="179511" y="1635646"/>
          <a:ext cx="6486857" cy="18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3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166606">
                  <a:extLst>
                    <a:ext uri="{9D8B030D-6E8A-4147-A177-3AD203B41FA5}">
                      <a16:colId xmlns:a16="http://schemas.microsoft.com/office/drawing/2014/main" val="3443849774"/>
                    </a:ext>
                  </a:extLst>
                </a:gridCol>
                <a:gridCol w="1580005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1580005">
                  <a:extLst>
                    <a:ext uri="{9D8B030D-6E8A-4147-A177-3AD203B41FA5}">
                      <a16:colId xmlns:a16="http://schemas.microsoft.com/office/drawing/2014/main" val="4288254905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전표번호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거래처명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전표 생성일자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지출 금액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수입 금액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DA4CD4-1612-B28F-F98D-7F90E70F79A5}"/>
              </a:ext>
            </a:extLst>
          </p:cNvPr>
          <p:cNvSpPr txBox="1"/>
          <p:nvPr/>
        </p:nvSpPr>
        <p:spPr>
          <a:xfrm>
            <a:off x="103082" y="1384588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총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0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건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D63AC-B717-3F0F-D4F3-457052AD1631}"/>
              </a:ext>
            </a:extLst>
          </p:cNvPr>
          <p:cNvSpPr/>
          <p:nvPr/>
        </p:nvSpPr>
        <p:spPr>
          <a:xfrm>
            <a:off x="179512" y="836464"/>
            <a:ext cx="6486857" cy="430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2" name="Input">
            <a:extLst>
              <a:ext uri="{FF2B5EF4-FFF2-40B4-BE49-F238E27FC236}">
                <a16:creationId xmlns:a16="http://schemas.microsoft.com/office/drawing/2014/main" id="{D7B378AB-A7AF-870C-7D24-FF355AB7AF8D}"/>
              </a:ext>
            </a:extLst>
          </p:cNvPr>
          <p:cNvSpPr/>
          <p:nvPr/>
        </p:nvSpPr>
        <p:spPr>
          <a:xfrm>
            <a:off x="683568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20220101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0C6D9-F5A7-DD65-ECC2-5A3B6548F268}"/>
              </a:ext>
            </a:extLst>
          </p:cNvPr>
          <p:cNvSpPr txBox="1"/>
          <p:nvPr/>
        </p:nvSpPr>
        <p:spPr>
          <a:xfrm>
            <a:off x="179512" y="938297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조회 기간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9CA8A9-0A62-D178-B02D-0DC24A285C4C}"/>
              </a:ext>
            </a:extLst>
          </p:cNvPr>
          <p:cNvSpPr txBox="1"/>
          <p:nvPr/>
        </p:nvSpPr>
        <p:spPr>
          <a:xfrm>
            <a:off x="1358942" y="938297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~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9" name="Input">
            <a:extLst>
              <a:ext uri="{FF2B5EF4-FFF2-40B4-BE49-F238E27FC236}">
                <a16:creationId xmlns:a16="http://schemas.microsoft.com/office/drawing/2014/main" id="{FD3B82C9-FAD5-9810-C48F-C593854D0DD5}"/>
              </a:ext>
            </a:extLst>
          </p:cNvPr>
          <p:cNvSpPr/>
          <p:nvPr/>
        </p:nvSpPr>
        <p:spPr>
          <a:xfrm>
            <a:off x="1587120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20220201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751566D-9BDF-4946-5620-C710EEC8F2A1}"/>
              </a:ext>
            </a:extLst>
          </p:cNvPr>
          <p:cNvSpPr/>
          <p:nvPr/>
        </p:nvSpPr>
        <p:spPr>
          <a:xfrm>
            <a:off x="851636" y="84892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E313FF0-3C85-11A3-92F7-D668079095DF}"/>
              </a:ext>
            </a:extLst>
          </p:cNvPr>
          <p:cNvGrpSpPr/>
          <p:nvPr/>
        </p:nvGrpSpPr>
        <p:grpSpPr>
          <a:xfrm>
            <a:off x="179511" y="2960482"/>
            <a:ext cx="6486858" cy="275399"/>
            <a:chOff x="179511" y="3316224"/>
            <a:chExt cx="6486858" cy="275399"/>
          </a:xfrm>
        </p:grpSpPr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63E8EDF8-F833-814D-6E88-25CFA5889A62}"/>
                </a:ext>
              </a:extLst>
            </p:cNvPr>
            <p:cNvSpPr/>
            <p:nvPr/>
          </p:nvSpPr>
          <p:spPr>
            <a:xfrm>
              <a:off x="179511" y="3316224"/>
              <a:ext cx="6486858" cy="2753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4FE835-A713-260C-FFD9-EA844E531314}"/>
                </a:ext>
              </a:extLst>
            </p:cNvPr>
            <p:cNvSpPr txBox="1"/>
            <p:nvPr/>
          </p:nvSpPr>
          <p:spPr>
            <a:xfrm>
              <a:off x="211802" y="3353895"/>
              <a:ext cx="7585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상세 건 수 </a:t>
              </a:r>
              <a:r>
                <a:rPr kumimoji="1"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:</a:t>
              </a:r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 </a:t>
              </a:r>
              <a:r>
                <a:rPr kumimoji="1"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0</a:t>
              </a:r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건</a:t>
              </a:r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740207C-B46F-1393-7367-25472F26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4855"/>
              </p:ext>
            </p:extLst>
          </p:nvPr>
        </p:nvGraphicFramePr>
        <p:xfrm>
          <a:off x="179511" y="3298111"/>
          <a:ext cx="6486857" cy="18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829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864433">
                  <a:extLst>
                    <a:ext uri="{9D8B030D-6E8A-4147-A177-3AD203B41FA5}">
                      <a16:colId xmlns:a16="http://schemas.microsoft.com/office/drawing/2014/main" val="2841378881"/>
                    </a:ext>
                  </a:extLst>
                </a:gridCol>
                <a:gridCol w="864433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101728">
                  <a:extLst>
                    <a:ext uri="{9D8B030D-6E8A-4147-A177-3AD203B41FA5}">
                      <a16:colId xmlns:a16="http://schemas.microsoft.com/office/drawing/2014/main" val="2050843376"/>
                    </a:ext>
                  </a:extLst>
                </a:gridCol>
                <a:gridCol w="1440721">
                  <a:extLst>
                    <a:ext uri="{9D8B030D-6E8A-4147-A177-3AD203B41FA5}">
                      <a16:colId xmlns:a16="http://schemas.microsoft.com/office/drawing/2014/main" val="442874753"/>
                    </a:ext>
                  </a:extLst>
                </a:gridCol>
                <a:gridCol w="1147713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결의번호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결의자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승인자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승인일자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거래처명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지출 금액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</a:tbl>
          </a:graphicData>
        </a:graphic>
      </p:graphicFrame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2F6A7E6A-517E-E2DE-8CF4-9B90E8703936}"/>
              </a:ext>
            </a:extLst>
          </p:cNvPr>
          <p:cNvSpPr/>
          <p:nvPr/>
        </p:nvSpPr>
        <p:spPr>
          <a:xfrm>
            <a:off x="6070092" y="931490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36A33C3-4F56-A8DD-16A5-73F407EA17F5}"/>
              </a:ext>
            </a:extLst>
          </p:cNvPr>
          <p:cNvSpPr/>
          <p:nvPr/>
        </p:nvSpPr>
        <p:spPr>
          <a:xfrm>
            <a:off x="6181444" y="84892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66585D-C9E6-22F0-E31D-F8950EC2C802}"/>
              </a:ext>
            </a:extLst>
          </p:cNvPr>
          <p:cNvGrpSpPr/>
          <p:nvPr/>
        </p:nvGrpSpPr>
        <p:grpSpPr>
          <a:xfrm>
            <a:off x="6995329" y="1923889"/>
            <a:ext cx="1683090" cy="767866"/>
            <a:chOff x="115875" y="483518"/>
            <a:chExt cx="2304258" cy="12241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7145A4-C9E3-DAEF-CB62-96AD050F336F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기간 설정이 잘못되었습니다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다시 설정해주세요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64D828-36E7-34F8-407B-A74D3E08EDF3}"/>
                </a:ext>
              </a:extLst>
            </p:cNvPr>
            <p:cNvSpPr/>
            <p:nvPr/>
          </p:nvSpPr>
          <p:spPr>
            <a:xfrm>
              <a:off x="115876" y="1419623"/>
              <a:ext cx="2304257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4BAAB22-08F8-C407-F1F0-A4C76C094598}"/>
              </a:ext>
            </a:extLst>
          </p:cNvPr>
          <p:cNvSpPr/>
          <p:nvPr/>
        </p:nvSpPr>
        <p:spPr>
          <a:xfrm>
            <a:off x="6915591" y="190732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23FE60-72C9-9E4E-FA7A-6652ED795EFD}"/>
              </a:ext>
            </a:extLst>
          </p:cNvPr>
          <p:cNvSpPr/>
          <p:nvPr/>
        </p:nvSpPr>
        <p:spPr>
          <a:xfrm>
            <a:off x="179511" y="1820233"/>
            <a:ext cx="6486857" cy="95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 기간 내 등록된 전표가 없습니다</a:t>
            </a:r>
            <a:r>
              <a:rPr kumimoji="1" lang="en-US" altLang="ko-Kore-KR" sz="800" dirty="0">
                <a:solidFill>
                  <a:schemeClr val="tx1"/>
                </a:solidFill>
              </a:rPr>
              <a:t>.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996A574-3BC8-3904-AF14-832FF037F83E}"/>
              </a:ext>
            </a:extLst>
          </p:cNvPr>
          <p:cNvSpPr/>
          <p:nvPr/>
        </p:nvSpPr>
        <p:spPr>
          <a:xfrm>
            <a:off x="65890" y="173914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88B369B-A52E-B311-5BC8-056773DC261B}"/>
              </a:ext>
            </a:extLst>
          </p:cNvPr>
          <p:cNvSpPr/>
          <p:nvPr/>
        </p:nvSpPr>
        <p:spPr>
          <a:xfrm>
            <a:off x="2268717" y="223127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62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회계 전표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ERP-010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회계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 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회계 전표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Default : </a:t>
            </a:r>
            <a:r>
              <a:rPr lang="ko-KR" altLang="en-US" sz="700"/>
              <a:t>모두 출력</a:t>
            </a:r>
            <a:br>
              <a:rPr lang="en-US" altLang="ko-KR" sz="700"/>
            </a:br>
            <a:r>
              <a:rPr lang="ko-KR" altLang="en-US" sz="700"/>
              <a:t>ㄴ 조회 기간 내 검색 결과 건 수 </a:t>
            </a:r>
            <a:r>
              <a:rPr lang="en-US" altLang="ko-KR" sz="700"/>
              <a:t>(1-1)</a:t>
            </a:r>
            <a:r>
              <a:rPr lang="ko-KR" altLang="en-US" sz="700"/>
              <a:t>와 같이 출력</a:t>
            </a:r>
            <a:br>
              <a:rPr lang="en-US" altLang="ko-KR" sz="700"/>
            </a:br>
            <a:r>
              <a:rPr lang="ko-KR" altLang="en-US" sz="700"/>
              <a:t>ㄴ 레이블 클릭 시</a:t>
            </a:r>
            <a:r>
              <a:rPr lang="en-US" altLang="ko-KR" sz="700"/>
              <a:t>, </a:t>
            </a:r>
            <a:r>
              <a:rPr lang="ko-KR" altLang="en-US" sz="700"/>
              <a:t>결의 상세 리스트</a:t>
            </a:r>
            <a:r>
              <a:rPr lang="en-US" altLang="ko-KR" sz="700"/>
              <a:t>(3)</a:t>
            </a:r>
            <a:r>
              <a:rPr lang="ko-KR" altLang="en-US" sz="700"/>
              <a:t> 갱신되어 출력</a:t>
            </a:r>
            <a:br>
              <a:rPr lang="en-US" altLang="ko-KR" sz="700"/>
            </a:br>
            <a:r>
              <a:rPr lang="ko-KR" altLang="en-US" sz="700"/>
              <a:t>ㄴ 조회 기간 내 전표의 지출 </a:t>
            </a:r>
            <a:r>
              <a:rPr lang="en-US" altLang="ko-KR" sz="700"/>
              <a:t>&amp; </a:t>
            </a:r>
            <a:r>
              <a:rPr lang="ko-KR" altLang="en-US" sz="700"/>
              <a:t>수입 금액 합계</a:t>
            </a:r>
            <a:r>
              <a:rPr lang="en-US" altLang="ko-KR" sz="700"/>
              <a:t>(1-3)</a:t>
            </a:r>
            <a:br>
              <a:rPr lang="en-US" altLang="ko-KR" sz="700"/>
            </a:br>
            <a:r>
              <a:rPr lang="en-US" altLang="ko-KR" sz="700"/>
              <a:t>   </a:t>
            </a:r>
            <a:r>
              <a:rPr lang="ko-KR" altLang="en-US" sz="700"/>
              <a:t> 출력 </a:t>
            </a:r>
            <a:endParaRPr lang="en-US" altLang="ko-KR" sz="700"/>
          </a:p>
          <a:p>
            <a:r>
              <a:rPr lang="ko-KR" altLang="en-US" sz="700" b="1"/>
              <a:t>결의 상세 리스트</a:t>
            </a:r>
            <a:br>
              <a:rPr lang="en-US" altLang="ko-KR" sz="700" b="1"/>
            </a:br>
            <a:r>
              <a:rPr lang="ko-KR" altLang="en-US" sz="700"/>
              <a:t>ㄴ 상세 건 수 </a:t>
            </a:r>
            <a:r>
              <a:rPr lang="en-US" altLang="ko-KR" sz="700"/>
              <a:t>(2-1)</a:t>
            </a:r>
            <a:r>
              <a:rPr lang="ko-KR" altLang="en-US" sz="700"/>
              <a:t>과 같이 출력</a:t>
            </a:r>
            <a:br>
              <a:rPr lang="en-US" altLang="ko-KR" sz="700"/>
            </a:br>
            <a:r>
              <a:rPr lang="ko-KR" altLang="en-US" sz="700"/>
              <a:t>ㄴ 해당 일자의 상세 결의 건의 합계</a:t>
            </a:r>
            <a:r>
              <a:rPr lang="en-US" altLang="ko-KR" sz="700"/>
              <a:t>(2-2)</a:t>
            </a:r>
            <a:r>
              <a:rPr lang="ko-KR" altLang="en-US" sz="700"/>
              <a:t> 출력</a:t>
            </a:r>
            <a:endParaRPr lang="en-US" altLang="ko-KR" sz="700"/>
          </a:p>
          <a:p>
            <a:endParaRPr lang="en-US" altLang="ko-KR" sz="700"/>
          </a:p>
          <a:p>
            <a:endParaRPr lang="en-US" altLang="ko-KR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회계 </a:t>
            </a:r>
            <a:r>
              <a:rPr lang="en-US" altLang="ko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</a:t>
            </a:r>
            <a:r>
              <a:rPr lang="ko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회계 전표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5AE94C-2E12-FCFA-5416-DF6329C4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15459"/>
              </p:ext>
            </p:extLst>
          </p:nvPr>
        </p:nvGraphicFramePr>
        <p:xfrm>
          <a:off x="179511" y="1635646"/>
          <a:ext cx="6486857" cy="1676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3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166606">
                  <a:extLst>
                    <a:ext uri="{9D8B030D-6E8A-4147-A177-3AD203B41FA5}">
                      <a16:colId xmlns:a16="http://schemas.microsoft.com/office/drawing/2014/main" val="3443849774"/>
                    </a:ext>
                  </a:extLst>
                </a:gridCol>
                <a:gridCol w="1580005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  <a:gridCol w="1580005">
                  <a:extLst>
                    <a:ext uri="{9D8B030D-6E8A-4147-A177-3AD203B41FA5}">
                      <a16:colId xmlns:a16="http://schemas.microsoft.com/office/drawing/2014/main" val="4288254905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전표번호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거래처명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전표 생성일자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지출 금액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수입 금액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SJ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CT-0001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2022-09-15</a:t>
                      </a:r>
                      <a:endParaRPr lang="ko-KR" altLang="en-US" sz="6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SJ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CT-0002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2022-09-15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SJ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CT-0003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2022-09-15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0863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SJ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CT-0004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2022-09-15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38844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SJ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CT-0005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2022-09-15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23555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SJ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CT-0006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2022-09-15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901703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SJ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CT-0007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2022-09-15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94026"/>
                  </a:ext>
                </a:extLst>
              </a:tr>
              <a:tr h="1862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1,530,000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6190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DA4CD4-1612-B28F-F98D-7F90E70F79A5}"/>
              </a:ext>
            </a:extLst>
          </p:cNvPr>
          <p:cNvSpPr txBox="1"/>
          <p:nvPr/>
        </p:nvSpPr>
        <p:spPr>
          <a:xfrm>
            <a:off x="103082" y="1384588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총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7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건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D63AC-B717-3F0F-D4F3-457052AD1631}"/>
              </a:ext>
            </a:extLst>
          </p:cNvPr>
          <p:cNvSpPr/>
          <p:nvPr/>
        </p:nvSpPr>
        <p:spPr>
          <a:xfrm>
            <a:off x="179512" y="836464"/>
            <a:ext cx="6486857" cy="430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2" name="Input">
            <a:extLst>
              <a:ext uri="{FF2B5EF4-FFF2-40B4-BE49-F238E27FC236}">
                <a16:creationId xmlns:a16="http://schemas.microsoft.com/office/drawing/2014/main" id="{D7B378AB-A7AF-870C-7D24-FF355AB7AF8D}"/>
              </a:ext>
            </a:extLst>
          </p:cNvPr>
          <p:cNvSpPr/>
          <p:nvPr/>
        </p:nvSpPr>
        <p:spPr>
          <a:xfrm>
            <a:off x="683568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20220101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0C6D9-F5A7-DD65-ECC2-5A3B6548F268}"/>
              </a:ext>
            </a:extLst>
          </p:cNvPr>
          <p:cNvSpPr txBox="1"/>
          <p:nvPr/>
        </p:nvSpPr>
        <p:spPr>
          <a:xfrm>
            <a:off x="179512" y="938297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조회 기간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9CA8A9-0A62-D178-B02D-0DC24A285C4C}"/>
              </a:ext>
            </a:extLst>
          </p:cNvPr>
          <p:cNvSpPr txBox="1"/>
          <p:nvPr/>
        </p:nvSpPr>
        <p:spPr>
          <a:xfrm>
            <a:off x="1358942" y="938297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~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9" name="Input">
            <a:extLst>
              <a:ext uri="{FF2B5EF4-FFF2-40B4-BE49-F238E27FC236}">
                <a16:creationId xmlns:a16="http://schemas.microsoft.com/office/drawing/2014/main" id="{FD3B82C9-FAD5-9810-C48F-C593854D0DD5}"/>
              </a:ext>
            </a:extLst>
          </p:cNvPr>
          <p:cNvSpPr/>
          <p:nvPr/>
        </p:nvSpPr>
        <p:spPr>
          <a:xfrm>
            <a:off x="1587120" y="931187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20220201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E313FF0-3C85-11A3-92F7-D668079095DF}"/>
              </a:ext>
            </a:extLst>
          </p:cNvPr>
          <p:cNvGrpSpPr/>
          <p:nvPr/>
        </p:nvGrpSpPr>
        <p:grpSpPr>
          <a:xfrm>
            <a:off x="179511" y="3503772"/>
            <a:ext cx="6486858" cy="275399"/>
            <a:chOff x="179511" y="3316224"/>
            <a:chExt cx="6486858" cy="275399"/>
          </a:xfrm>
        </p:grpSpPr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63E8EDF8-F833-814D-6E88-25CFA5889A62}"/>
                </a:ext>
              </a:extLst>
            </p:cNvPr>
            <p:cNvSpPr/>
            <p:nvPr/>
          </p:nvSpPr>
          <p:spPr>
            <a:xfrm>
              <a:off x="179511" y="3316224"/>
              <a:ext cx="6486858" cy="2753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4FE835-A713-260C-FFD9-EA844E531314}"/>
                </a:ext>
              </a:extLst>
            </p:cNvPr>
            <p:cNvSpPr txBox="1"/>
            <p:nvPr/>
          </p:nvSpPr>
          <p:spPr>
            <a:xfrm>
              <a:off x="211802" y="3353895"/>
              <a:ext cx="7585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상세 건 수 </a:t>
              </a:r>
              <a:r>
                <a:rPr kumimoji="1"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:</a:t>
              </a:r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 </a:t>
              </a:r>
              <a:r>
                <a:rPr kumimoji="1" lang="en-US" altLang="ko-Kore-KR" sz="700">
                  <a:latin typeface="KB금융 본문체 Light" pitchFamily="50" charset="-127"/>
                  <a:ea typeface="KB금융 본문체 Light" pitchFamily="50" charset="-127"/>
                </a:rPr>
                <a:t>3</a:t>
              </a:r>
              <a:r>
                <a:rPr kumimoji="1" lang="ko-Kore-KR" altLang="en-US" sz="700">
                  <a:latin typeface="KB금융 본문체 Light" pitchFamily="50" charset="-127"/>
                  <a:ea typeface="KB금융 본문체 Light" pitchFamily="50" charset="-127"/>
                </a:rPr>
                <a:t>건</a:t>
              </a:r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740207C-B46F-1393-7367-25472F26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33139"/>
              </p:ext>
            </p:extLst>
          </p:nvPr>
        </p:nvGraphicFramePr>
        <p:xfrm>
          <a:off x="179511" y="3841401"/>
          <a:ext cx="6475231" cy="931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915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862884">
                  <a:extLst>
                    <a:ext uri="{9D8B030D-6E8A-4147-A177-3AD203B41FA5}">
                      <a16:colId xmlns:a16="http://schemas.microsoft.com/office/drawing/2014/main" val="2841378881"/>
                    </a:ext>
                  </a:extLst>
                </a:gridCol>
                <a:gridCol w="862884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099753">
                  <a:extLst>
                    <a:ext uri="{9D8B030D-6E8A-4147-A177-3AD203B41FA5}">
                      <a16:colId xmlns:a16="http://schemas.microsoft.com/office/drawing/2014/main" val="2050843376"/>
                    </a:ext>
                  </a:extLst>
                </a:gridCol>
                <a:gridCol w="1438139">
                  <a:extLst>
                    <a:ext uri="{9D8B030D-6E8A-4147-A177-3AD203B41FA5}">
                      <a16:colId xmlns:a16="http://schemas.microsoft.com/office/drawing/2014/main" val="442874753"/>
                    </a:ext>
                  </a:extLst>
                </a:gridCol>
                <a:gridCol w="1145656">
                  <a:extLst>
                    <a:ext uri="{9D8B030D-6E8A-4147-A177-3AD203B41FA5}">
                      <a16:colId xmlns:a16="http://schemas.microsoft.com/office/drawing/2014/main" val="1226408793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결의번호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기안자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승인자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승인일자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거래처명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지출 금액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SJ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CD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-0001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홍길동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최성후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2022-05-01</a:t>
                      </a:r>
                      <a:endParaRPr lang="ko-KR" altLang="en-US" sz="6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SJ</a:t>
                      </a:r>
                      <a:r>
                        <a:rPr kumimoji="0" lang="en-US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CD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-0002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성효영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2022-05-01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SJ</a:t>
                      </a:r>
                      <a:r>
                        <a:rPr kumimoji="0" lang="en-US" altLang="ko-Kore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CD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-0003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홍길락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송한울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2022-05-01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기업은행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110-110-111111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08637"/>
                  </a:ext>
                </a:extLst>
              </a:tr>
              <a:tr h="18625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sng" strike="noStrike">
                        <a:solidFill>
                          <a:srgbClr val="0033CC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1,530,000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619074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05E5B3B3-EF9A-9460-0A8A-B5EB55E0F7AB}"/>
              </a:ext>
            </a:extLst>
          </p:cNvPr>
          <p:cNvSpPr/>
          <p:nvPr/>
        </p:nvSpPr>
        <p:spPr>
          <a:xfrm>
            <a:off x="477365" y="141033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996A574-3BC8-3904-AF14-832FF037F83E}"/>
              </a:ext>
            </a:extLst>
          </p:cNvPr>
          <p:cNvSpPr/>
          <p:nvPr/>
        </p:nvSpPr>
        <p:spPr>
          <a:xfrm>
            <a:off x="65890" y="173914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B5A40A93-36E5-57C4-E3A0-7C5B2E65CC0A}"/>
              </a:ext>
            </a:extLst>
          </p:cNvPr>
          <p:cNvSpPr/>
          <p:nvPr/>
        </p:nvSpPr>
        <p:spPr>
          <a:xfrm>
            <a:off x="3779912" y="314990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1-3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A2D349F-873E-D74E-FE49-EAB0B50F5E36}"/>
              </a:ext>
            </a:extLst>
          </p:cNvPr>
          <p:cNvSpPr/>
          <p:nvPr/>
        </p:nvSpPr>
        <p:spPr>
          <a:xfrm>
            <a:off x="4542282" y="462542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A850A83C-D975-684A-173F-77B6F8427EF5}"/>
              </a:ext>
            </a:extLst>
          </p:cNvPr>
          <p:cNvSpPr/>
          <p:nvPr/>
        </p:nvSpPr>
        <p:spPr>
          <a:xfrm>
            <a:off x="925382" y="357708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2F6A7E6A-517E-E2DE-8CF4-9B90E8703936}"/>
              </a:ext>
            </a:extLst>
          </p:cNvPr>
          <p:cNvSpPr/>
          <p:nvPr/>
        </p:nvSpPr>
        <p:spPr>
          <a:xfrm>
            <a:off x="6070092" y="931490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6DF95A6-4381-93F1-AC6D-016E906DA3B4}"/>
              </a:ext>
            </a:extLst>
          </p:cNvPr>
          <p:cNvSpPr/>
          <p:nvPr/>
        </p:nvSpPr>
        <p:spPr>
          <a:xfrm>
            <a:off x="65890" y="411827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D0CF94-B586-5D20-2A24-388E2187CE87}"/>
              </a:ext>
            </a:extLst>
          </p:cNvPr>
          <p:cNvSpPr/>
          <p:nvPr/>
        </p:nvSpPr>
        <p:spPr>
          <a:xfrm>
            <a:off x="179511" y="2159355"/>
            <a:ext cx="6486857" cy="243107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A88F503-BD0C-E639-EFA9-1062D1515A13}"/>
              </a:ext>
            </a:extLst>
          </p:cNvPr>
          <p:cNvSpPr/>
          <p:nvPr/>
        </p:nvSpPr>
        <p:spPr>
          <a:xfrm>
            <a:off x="6654742" y="221652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038C7DA1-E57F-83F5-B7E7-4FDFDE3F263B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>
            <a:off x="5740095" y="3195557"/>
            <a:ext cx="2026127" cy="196831"/>
          </a:xfrm>
          <a:prstGeom prst="curvedConnector2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7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전자결재 </a:t>
            </a:r>
            <a:r>
              <a:rPr lang="en-US" altLang="ko-Kore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결재상신함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69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IA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430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ore-KR" altLang="en-US">
                <a:latin typeface="KB금융 본문체 Light" pitchFamily="50" charset="-127"/>
                <a:ea typeface="KB금융 본문체 Light" pitchFamily="50" charset="-127"/>
              </a:rPr>
              <a:t>전자결재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공통 정책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336" y="627534"/>
            <a:ext cx="480772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1.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결의서 관리 정책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모든 결의서</a:t>
            </a:r>
            <a:r>
              <a:rPr lang="en-US" altLang="ko-Kore-KR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ore-KR" altLang="en-US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지출결의서</a:t>
            </a:r>
            <a:r>
              <a:rPr lang="en-US" altLang="ko-Kore-KR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ore-KR" altLang="en-US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휴가신청서</a:t>
            </a:r>
            <a:r>
              <a:rPr lang="en-US" altLang="ko-Kore-KR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  <a:r>
              <a:rPr lang="ko-Kore-KR" altLang="en-US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는 하나의 결의번호로 관리</a:t>
            </a:r>
            <a:r>
              <a:rPr lang="en-US" altLang="ko-Kore-KR" sz="800" strike="sngStrike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ore-KR" sz="800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en-US" altLang="ko-Kore-KR" sz="800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10/4 </a:t>
            </a:r>
            <a:r>
              <a:rPr lang="ko-Kore-KR" altLang="en-US" sz="800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수정</a:t>
            </a:r>
            <a:r>
              <a:rPr lang="en-US" altLang="ko-Kore-KR" sz="800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지출결의서 </a:t>
            </a:r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/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휴가신청서 각각 결의번호를 가짐</a:t>
            </a:r>
            <a:b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</a:b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코드번호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지출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(SJCD-****) /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휴가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(SJCD-****)</a:t>
            </a:r>
          </a:p>
          <a:p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2.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결재 승인 정책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지출결의서의 경우 결재자는 회계 담당자만 설정 가능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휴가신청서의 경우 결재자는 모든 임직원 설정 가능</a:t>
            </a:r>
            <a:endParaRPr lang="en-US" altLang="ko-Kore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기안자의 직급보다 낮은 직급자 대상 결재 승인자로 등록에 대한 케이스는 별도 정의하지 않음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ore-KR" altLang="en-US" sz="800">
                <a:latin typeface="KB금융 본문체 Light" pitchFamily="50" charset="-127"/>
                <a:ea typeface="KB금융 본문체 Light" pitchFamily="50" charset="-127"/>
              </a:rPr>
              <a:t>구현</a:t>
            </a:r>
            <a:r>
              <a:rPr lang="en-US" altLang="ko-Kore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결재자는 결재 수신함에서 결재 처리를 할 수 있으며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결재자는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Only 1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명으로 함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결재자는 결재서에 대해 승인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또는 반려를 할 수 있음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결재 반려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기안자의 수정 및 재결재 프로세스 기능 구현하지 않음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.(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구현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결제 승인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서명 이미지 노출 기능 구현하지 않음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.(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구현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93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ore-KR" altLang="en-US"/>
              <a:t>결재상신함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ERP-011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700" b="1"/>
              <a:t>결재 구분 항목</a:t>
            </a:r>
            <a:br>
              <a:rPr lang="en-US" altLang="ko-Kore-KR" sz="700" b="1"/>
            </a:br>
            <a:r>
              <a:rPr lang="ko-Kore-KR" altLang="en-US" sz="700"/>
              <a:t>ㄴ </a:t>
            </a:r>
            <a:r>
              <a:rPr lang="en-US" altLang="ko-Kore-KR" sz="700"/>
              <a:t>Default : </a:t>
            </a:r>
            <a:r>
              <a:rPr lang="ko-Kore-KR" altLang="en-US" sz="700"/>
              <a:t>회계</a:t>
            </a:r>
            <a:br>
              <a:rPr lang="en-US" altLang="ko-Kore-KR" sz="700"/>
            </a:br>
            <a:r>
              <a:rPr lang="ko-Kore-KR" altLang="en-US" sz="700"/>
              <a:t>ㄴ</a:t>
            </a:r>
            <a:r>
              <a:rPr lang="en-US" altLang="ko-Kore-KR" sz="700"/>
              <a:t> </a:t>
            </a:r>
            <a:r>
              <a:rPr lang="ko-Kore-KR" altLang="en-US" sz="700"/>
              <a:t>구분값 정의</a:t>
            </a:r>
            <a:br>
              <a:rPr lang="en-US" altLang="ko-Kore-KR" sz="700"/>
            </a:br>
            <a:r>
              <a:rPr lang="en-US" altLang="ko-Kore-KR" sz="700"/>
              <a:t>   </a:t>
            </a:r>
            <a:r>
              <a:rPr lang="en-US" altLang="ko-KR" sz="700"/>
              <a:t>1) </a:t>
            </a:r>
            <a:r>
              <a:rPr lang="ko-KR" altLang="en-US" sz="700"/>
              <a:t>회계</a:t>
            </a:r>
            <a:br>
              <a:rPr lang="en-US" altLang="ko-KR" sz="700"/>
            </a:br>
            <a:r>
              <a:rPr lang="en-US" altLang="ko-KR" sz="700"/>
              <a:t>   2) </a:t>
            </a:r>
            <a:r>
              <a:rPr lang="ko-KR" altLang="en-US" sz="700"/>
              <a:t>인사</a:t>
            </a:r>
            <a:endParaRPr lang="en-US" altLang="ko-Kore-KR" sz="700"/>
          </a:p>
          <a:p>
            <a:r>
              <a:rPr lang="ko-Kore-KR" altLang="en-US" sz="700" b="1"/>
              <a:t>클릭 시</a:t>
            </a:r>
            <a:r>
              <a:rPr lang="en-US" altLang="ko-Kore-KR" sz="700" b="1"/>
              <a:t>, </a:t>
            </a:r>
            <a:r>
              <a:rPr lang="ko-Kore-KR" altLang="en-US" sz="700" b="1"/>
              <a:t>결재 등록 팝업</a:t>
            </a:r>
            <a:r>
              <a:rPr lang="en-US" altLang="ko-Kore-KR" sz="700" b="1"/>
              <a:t>(ERP-011)</a:t>
            </a:r>
            <a:r>
              <a:rPr lang="ko-Kore-KR" altLang="en-US" sz="700" b="1"/>
              <a:t> 노출</a:t>
            </a:r>
            <a:br>
              <a:rPr lang="en-US" altLang="ko-Kore-KR" sz="700" b="1"/>
            </a:br>
            <a:r>
              <a:rPr lang="ko-Kore-KR" altLang="en-US" sz="700"/>
              <a:t>ㄴ 다음 페이지 참고</a:t>
            </a:r>
            <a:r>
              <a:rPr lang="en-US" altLang="ko-Kore-KR" sz="700" b="1"/>
              <a:t> </a:t>
            </a:r>
          </a:p>
          <a:p>
            <a:r>
              <a:rPr lang="ko-KR" altLang="en-US" sz="700" b="1"/>
              <a:t>결재 상신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Default : 10</a:t>
            </a:r>
            <a:r>
              <a:rPr lang="ko-KR" altLang="en-US" sz="700"/>
              <a:t>건씩 뷰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(3-1) </a:t>
            </a:r>
            <a:r>
              <a:rPr lang="ko-KR" altLang="en-US" sz="700"/>
              <a:t>클릭 시</a:t>
            </a:r>
            <a:r>
              <a:rPr lang="en-US" altLang="ko-KR" sz="700"/>
              <a:t>, </a:t>
            </a:r>
            <a:r>
              <a:rPr lang="ko-KR" altLang="en-US" sz="700"/>
              <a:t>결재 상세 페이지</a:t>
            </a:r>
            <a:r>
              <a:rPr lang="en-US" altLang="ko-KR" sz="700"/>
              <a:t>(ERP-015)</a:t>
            </a:r>
            <a:r>
              <a:rPr lang="ko-KR" altLang="en-US" sz="700"/>
              <a:t>로 이동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(3-2) </a:t>
            </a:r>
            <a:r>
              <a:rPr lang="ko-KR" altLang="en-US" sz="700"/>
              <a:t>상신한 결재서에 대한 상태값 출력</a:t>
            </a:r>
            <a:r>
              <a:rPr lang="en-US" altLang="ko-KR" sz="700"/>
              <a:t>(</a:t>
            </a:r>
            <a:r>
              <a:rPr lang="ko-KR" altLang="en-US" sz="700"/>
              <a:t>승인</a:t>
            </a:r>
            <a:r>
              <a:rPr lang="en-US" altLang="ko-KR" sz="700"/>
              <a:t>/</a:t>
            </a:r>
            <a:r>
              <a:rPr lang="ko-KR" altLang="en-US" sz="700"/>
              <a:t>반려</a:t>
            </a:r>
            <a:r>
              <a:rPr lang="en-US" altLang="ko-KR" sz="700"/>
              <a:t>)</a:t>
            </a:r>
          </a:p>
          <a:p>
            <a:r>
              <a:rPr lang="ko-KR" altLang="en-US" sz="700" b="1"/>
              <a:t>페이징 처리</a:t>
            </a:r>
            <a:endParaRPr lang="en-US" altLang="ko-KR" sz="7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310980-CDBE-B730-7F9E-870C1AA9A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83459"/>
              </p:ext>
            </p:extLst>
          </p:nvPr>
        </p:nvGraphicFramePr>
        <p:xfrm>
          <a:off x="179511" y="1132942"/>
          <a:ext cx="6486855" cy="1917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9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4438497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576547"/>
                    </a:ext>
                  </a:extLst>
                </a:gridCol>
                <a:gridCol w="942238">
                  <a:extLst>
                    <a:ext uri="{9D8B030D-6E8A-4147-A177-3AD203B41FA5}">
                      <a16:colId xmlns:a16="http://schemas.microsoft.com/office/drawing/2014/main" val="931142632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결재 구분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결의 번호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상신일자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SJCD-0152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KB ERP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구축프로젝트 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- 12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반려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ore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인사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SJLD-0152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12/24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승인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SJCD-0152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KB ERP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구축프로젝트 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- 12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반려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469295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ore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인사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SJLD-0152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12/24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승인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34192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SJCD-0152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KB ERP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구축프로젝트 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- 12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반려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283482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ore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인사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SJLD-0152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12/24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승인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02695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FF482AA-A47F-8031-FA3D-1FEBDDA5CE78}"/>
              </a:ext>
            </a:extLst>
          </p:cNvPr>
          <p:cNvSpPr/>
          <p:nvPr/>
        </p:nvSpPr>
        <p:spPr>
          <a:xfrm>
            <a:off x="6177521" y="844910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 등록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8E5D8A-CAAB-BACD-7C92-7DDC5EFE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05366"/>
              </p:ext>
            </p:extLst>
          </p:nvPr>
        </p:nvGraphicFramePr>
        <p:xfrm>
          <a:off x="1960615" y="3259751"/>
          <a:ext cx="2935430" cy="19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80">
                  <a:extLst>
                    <a:ext uri="{9D8B030D-6E8A-4147-A177-3AD203B41FA5}">
                      <a16:colId xmlns:a16="http://schemas.microsoft.com/office/drawing/2014/main" val="2525305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1836259902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102835035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196600013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251189437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02693033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7488149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995164641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99593223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885187733"/>
                    </a:ext>
                  </a:extLst>
                </a:gridCol>
                <a:gridCol w="286183">
                  <a:extLst>
                    <a:ext uri="{9D8B030D-6E8A-4147-A177-3AD203B41FA5}">
                      <a16:colId xmlns:a16="http://schemas.microsoft.com/office/drawing/2014/main" val="1290579937"/>
                    </a:ext>
                  </a:extLst>
                </a:gridCol>
                <a:gridCol w="392480">
                  <a:extLst>
                    <a:ext uri="{9D8B030D-6E8A-4147-A177-3AD203B41FA5}">
                      <a16:colId xmlns:a16="http://schemas.microsoft.com/office/drawing/2014/main" val="3777020776"/>
                    </a:ext>
                  </a:extLst>
                </a:gridCol>
              </a:tblGrid>
              <a:tr h="196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3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4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5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6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7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8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10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다음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29406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1D23A82-55CC-8CAB-5EC7-B5D8D4987216}"/>
              </a:ext>
            </a:extLst>
          </p:cNvPr>
          <p:cNvSpPr/>
          <p:nvPr/>
        </p:nvSpPr>
        <p:spPr>
          <a:xfrm>
            <a:off x="33599" y="1203598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E73C71D-CA56-839D-8032-F7CD1926B9F9}"/>
              </a:ext>
            </a:extLst>
          </p:cNvPr>
          <p:cNvSpPr/>
          <p:nvPr/>
        </p:nvSpPr>
        <p:spPr>
          <a:xfrm>
            <a:off x="1705820" y="329358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CDE8D7C-5622-2FB9-D1E8-1F64AEBB3E76}"/>
              </a:ext>
            </a:extLst>
          </p:cNvPr>
          <p:cNvSpPr/>
          <p:nvPr/>
        </p:nvSpPr>
        <p:spPr>
          <a:xfrm>
            <a:off x="5792344" y="1491630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B6E6646-D6D1-4665-86EB-0068DF3ED233}"/>
              </a:ext>
            </a:extLst>
          </p:cNvPr>
          <p:cNvSpPr/>
          <p:nvPr/>
        </p:nvSpPr>
        <p:spPr>
          <a:xfrm>
            <a:off x="5926771" y="89134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3851532-7B25-A700-DF86-D3D07BF28ECC}"/>
              </a:ext>
            </a:extLst>
          </p:cNvPr>
          <p:cNvSpPr/>
          <p:nvPr/>
        </p:nvSpPr>
        <p:spPr>
          <a:xfrm>
            <a:off x="2176970" y="1491630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13DFDD-53C9-EC12-42C5-02EA52331DF8}"/>
              </a:ext>
            </a:extLst>
          </p:cNvPr>
          <p:cNvGrpSpPr/>
          <p:nvPr/>
        </p:nvGrpSpPr>
        <p:grpSpPr>
          <a:xfrm>
            <a:off x="179511" y="823030"/>
            <a:ext cx="695507" cy="215824"/>
            <a:chOff x="1108560" y="1620858"/>
            <a:chExt cx="660567" cy="215824"/>
          </a:xfrm>
        </p:grpSpPr>
        <p:sp>
          <p:nvSpPr>
            <p:cNvPr id="14" name="Input">
              <a:extLst>
                <a:ext uri="{FF2B5EF4-FFF2-40B4-BE49-F238E27FC236}">
                  <a16:creationId xmlns:a16="http://schemas.microsoft.com/office/drawing/2014/main" id="{B14BA5C5-97C0-27AB-CCC8-0CE24CFCE7C9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회계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Arrow Down">
              <a:extLst>
                <a:ext uri="{FF2B5EF4-FFF2-40B4-BE49-F238E27FC236}">
                  <a16:creationId xmlns:a16="http://schemas.microsoft.com/office/drawing/2014/main" id="{528F9CF8-BF31-6E93-6A52-99D5C1747A7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BB7F2D4-A565-ACE9-C611-AADEE3D92636}"/>
              </a:ext>
            </a:extLst>
          </p:cNvPr>
          <p:cNvSpPr/>
          <p:nvPr/>
        </p:nvSpPr>
        <p:spPr>
          <a:xfrm>
            <a:off x="840005" y="87587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6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결재 문서 선택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ERP-012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전자결재 </a:t>
            </a:r>
            <a:r>
              <a:rPr lang="en-US" altLang="ko-KR"/>
              <a:t>&gt; </a:t>
            </a:r>
            <a:r>
              <a:rPr lang="ko-KR" altLang="en-US"/>
              <a:t>결재상신함 </a:t>
            </a:r>
            <a:r>
              <a:rPr lang="en-US" altLang="ko-KR"/>
              <a:t>&gt; [</a:t>
            </a:r>
            <a:r>
              <a:rPr lang="ko-KR" altLang="en-US"/>
              <a:t>등록</a:t>
            </a:r>
            <a:r>
              <a:rPr lang="en-US" altLang="ko-KR"/>
              <a:t>]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결재 문서 선택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(1-1)</a:t>
            </a:r>
            <a:r>
              <a:rPr lang="ko-KR" altLang="en-US" sz="700"/>
              <a:t> 리스트 내 레이블 선택 시</a:t>
            </a:r>
            <a:r>
              <a:rPr lang="en-US" altLang="ko-KR" sz="700"/>
              <a:t>,</a:t>
            </a:r>
            <a:r>
              <a:rPr lang="ko-KR" altLang="en-US" sz="700"/>
              <a:t> 선택 동작</a:t>
            </a:r>
            <a:r>
              <a:rPr lang="en-US" altLang="ko-KR" sz="700"/>
              <a:t>(</a:t>
            </a:r>
            <a:r>
              <a:rPr lang="ko-KR" altLang="en-US" sz="700"/>
              <a:t>활성화</a:t>
            </a:r>
            <a:r>
              <a:rPr lang="en-US" altLang="ko-KR" sz="700"/>
              <a:t>)</a:t>
            </a:r>
            <a:br>
              <a:rPr lang="en-US" altLang="ko-KR" sz="700"/>
            </a:br>
            <a:r>
              <a:rPr lang="ko-KR" altLang="en-US" sz="700"/>
              <a:t>    </a:t>
            </a:r>
            <a:r>
              <a:rPr lang="en-US" altLang="ko-KR" sz="700"/>
              <a:t>:</a:t>
            </a:r>
            <a:r>
              <a:rPr lang="ko-KR" altLang="en-US" sz="700"/>
              <a:t> 다시 선택 시</a:t>
            </a:r>
            <a:r>
              <a:rPr lang="en-US" altLang="ko-KR" sz="700"/>
              <a:t>,</a:t>
            </a:r>
            <a:r>
              <a:rPr lang="ko-KR" altLang="en-US" sz="700"/>
              <a:t> 선택 해제</a:t>
            </a:r>
            <a:r>
              <a:rPr lang="en-US" altLang="ko-KR" sz="700"/>
              <a:t>(</a:t>
            </a:r>
            <a:r>
              <a:rPr lang="ko-KR" altLang="en-US" sz="700"/>
              <a:t>비활성화</a:t>
            </a:r>
            <a:r>
              <a:rPr lang="en-US" altLang="ko-KR" sz="700"/>
              <a:t>)</a:t>
            </a:r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케이스별 정의</a:t>
            </a:r>
            <a:br>
              <a:rPr lang="en-US" altLang="ko-KR" sz="700"/>
            </a:br>
            <a:r>
              <a:rPr lang="ko-KR" altLang="en-US" sz="700"/>
              <a:t>ㄴ 승인자 선택 후</a:t>
            </a:r>
            <a:r>
              <a:rPr lang="en-US" altLang="ko-KR" sz="700"/>
              <a:t>,</a:t>
            </a:r>
            <a:r>
              <a:rPr lang="ko-KR" altLang="en-US" sz="700"/>
              <a:t> 클릭 </a:t>
            </a:r>
            <a:r>
              <a:rPr lang="en-US" altLang="ko-KR" sz="700"/>
              <a:t>:</a:t>
            </a:r>
            <a:r>
              <a:rPr lang="ko-KR" altLang="en-US" sz="700"/>
              <a:t> 팝업 닫고 해당 문서 작성 페이지로 이동</a:t>
            </a:r>
            <a:br>
              <a:rPr lang="en-US" altLang="ko-KR" sz="700"/>
            </a:br>
            <a:r>
              <a:rPr lang="ko-KR" altLang="en-US" sz="700"/>
              <a:t>ㄴ 미선택 후</a:t>
            </a:r>
            <a:r>
              <a:rPr lang="en-US" altLang="ko-KR" sz="700"/>
              <a:t>,</a:t>
            </a:r>
            <a:r>
              <a:rPr lang="ko-KR" altLang="en-US" sz="700"/>
              <a:t> 클릭 </a:t>
            </a:r>
            <a:r>
              <a:rPr lang="en-US" altLang="ko-KR" sz="700"/>
              <a:t>:</a:t>
            </a:r>
            <a:r>
              <a:rPr lang="ko-KR" altLang="en-US" sz="700"/>
              <a:t> </a:t>
            </a:r>
            <a:r>
              <a:rPr lang="en-US" altLang="ko-KR" sz="700"/>
              <a:t>(2-1)</a:t>
            </a:r>
            <a:r>
              <a:rPr lang="ko-KR" altLang="en-US" sz="700"/>
              <a:t> 얼럿 노출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팝업 닫음</a:t>
            </a:r>
            <a:endParaRPr lang="en-US" altLang="ko-KR" sz="7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5ED43E4-0484-4362-54C9-E4C88EA6E0AF}"/>
              </a:ext>
            </a:extLst>
          </p:cNvPr>
          <p:cNvSpPr/>
          <p:nvPr/>
        </p:nvSpPr>
        <p:spPr>
          <a:xfrm>
            <a:off x="1689026" y="1995686"/>
            <a:ext cx="3459038" cy="1512168"/>
          </a:xfrm>
          <a:prstGeom prst="roundRect">
            <a:avLst>
              <a:gd name="adj" fmla="val 3277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ore-KR" altLang="ko-Kore-KR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6F23B6-8E11-B848-B7C3-F44CAEEE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50555"/>
              </p:ext>
            </p:extLst>
          </p:nvPr>
        </p:nvGraphicFramePr>
        <p:xfrm>
          <a:off x="1878942" y="2192468"/>
          <a:ext cx="3073998" cy="558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850">
                  <a:extLst>
                    <a:ext uri="{9D8B030D-6E8A-4147-A177-3AD203B41FA5}">
                      <a16:colId xmlns:a16="http://schemas.microsoft.com/office/drawing/2014/main" val="1195716906"/>
                    </a:ext>
                  </a:extLst>
                </a:gridCol>
                <a:gridCol w="1228482">
                  <a:extLst>
                    <a:ext uri="{9D8B030D-6E8A-4147-A177-3AD203B41FA5}">
                      <a16:colId xmlns:a16="http://schemas.microsoft.com/office/drawing/2014/main" val="4245672162"/>
                    </a:ext>
                  </a:extLst>
                </a:gridCol>
                <a:gridCol w="1024666">
                  <a:extLst>
                    <a:ext uri="{9D8B030D-6E8A-4147-A177-3AD203B41FA5}">
                      <a16:colId xmlns:a16="http://schemas.microsoft.com/office/drawing/2014/main" val="3530372067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결재 구분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문서 코드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결재문서명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133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SJDO-0001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1068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ore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인사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SIDO-0003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3995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39CC15-C5C2-D0EC-E7AA-DCAF0834FC80}"/>
              </a:ext>
            </a:extLst>
          </p:cNvPr>
          <p:cNvGrpSpPr/>
          <p:nvPr/>
        </p:nvGrpSpPr>
        <p:grpSpPr>
          <a:xfrm>
            <a:off x="2919987" y="3117556"/>
            <a:ext cx="1029849" cy="226577"/>
            <a:chOff x="2994611" y="4356665"/>
            <a:chExt cx="1029849" cy="226577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2525129-AF41-B539-57EE-38AB2215049B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67AC27B-9812-49AE-EDA6-68858E25E969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E2FC630-81E3-FA20-92F6-9B9D40567CE1}"/>
              </a:ext>
            </a:extLst>
          </p:cNvPr>
          <p:cNvSpPr/>
          <p:nvPr/>
        </p:nvSpPr>
        <p:spPr>
          <a:xfrm>
            <a:off x="2712434" y="316646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A0C438E-8FBF-EE80-75A1-58567EA29823}"/>
              </a:ext>
            </a:extLst>
          </p:cNvPr>
          <p:cNvSpPr/>
          <p:nvPr/>
        </p:nvSpPr>
        <p:spPr>
          <a:xfrm>
            <a:off x="3851515" y="316646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D97D65-BCCD-910A-2BD9-9807D5AEE357}"/>
              </a:ext>
            </a:extLst>
          </p:cNvPr>
          <p:cNvSpPr/>
          <p:nvPr/>
        </p:nvSpPr>
        <p:spPr>
          <a:xfrm>
            <a:off x="1704862" y="225786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558613-33DE-C0DC-3B39-EC50A36B2784}"/>
              </a:ext>
            </a:extLst>
          </p:cNvPr>
          <p:cNvSpPr/>
          <p:nvPr/>
        </p:nvSpPr>
        <p:spPr>
          <a:xfrm>
            <a:off x="1811885" y="2531491"/>
            <a:ext cx="3225154" cy="276837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137A45B-4168-8D09-C40A-04284C247EEE}"/>
              </a:ext>
            </a:extLst>
          </p:cNvPr>
          <p:cNvSpPr/>
          <p:nvPr/>
        </p:nvSpPr>
        <p:spPr>
          <a:xfrm>
            <a:off x="1605171" y="260098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2F8D74-1538-FE78-416F-2FDF7C99D8DD}"/>
              </a:ext>
            </a:extLst>
          </p:cNvPr>
          <p:cNvGrpSpPr/>
          <p:nvPr/>
        </p:nvGrpSpPr>
        <p:grpSpPr>
          <a:xfrm>
            <a:off x="6995329" y="1611753"/>
            <a:ext cx="1683090" cy="767866"/>
            <a:chOff x="115875" y="483518"/>
            <a:chExt cx="2304258" cy="122413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3098F3-750A-8691-6D0B-758462377B4D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결재 문서를 선택해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F253BA-1A46-9ADA-80A9-DE7BC26B69DE}"/>
                </a:ext>
              </a:extLst>
            </p:cNvPr>
            <p:cNvSpPr/>
            <p:nvPr/>
          </p:nvSpPr>
          <p:spPr>
            <a:xfrm>
              <a:off x="115876" y="1419623"/>
              <a:ext cx="2304257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F03834B-4E19-B68B-FE07-13E8B09F2F5D}"/>
              </a:ext>
            </a:extLst>
          </p:cNvPr>
          <p:cNvSpPr/>
          <p:nvPr/>
        </p:nvSpPr>
        <p:spPr>
          <a:xfrm>
            <a:off x="6915591" y="159519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80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전자결재 </a:t>
            </a:r>
            <a:r>
              <a:rPr lang="en-US" altLang="ko-Kore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결재상신함 </a:t>
            </a:r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지출결의서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62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지출결의서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ERP-013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결재상신함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 문서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>
                <a:latin typeface="+mj-ea"/>
                <a:ea typeface="+mj-ea"/>
              </a:rPr>
              <a:t>결의 번호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자동 생성</a:t>
            </a:r>
            <a:r>
              <a:rPr lang="en-US" altLang="ko-KR" sz="700">
                <a:latin typeface="+mj-ea"/>
                <a:ea typeface="+mj-ea"/>
              </a:rPr>
              <a:t>(</a:t>
            </a:r>
            <a:r>
              <a:rPr lang="ko-KR" altLang="en-US" sz="700">
                <a:latin typeface="+mj-ea"/>
                <a:ea typeface="+mj-ea"/>
              </a:rPr>
              <a:t>마지막 결의서 번호 </a:t>
            </a:r>
            <a:r>
              <a:rPr lang="en-US" altLang="ko-KR" sz="700">
                <a:latin typeface="+mj-ea"/>
                <a:ea typeface="+mj-ea"/>
              </a:rPr>
              <a:t>+</a:t>
            </a:r>
            <a:r>
              <a:rPr lang="ko-KR" altLang="en-US" sz="700">
                <a:latin typeface="+mj-ea"/>
                <a:ea typeface="+mj-ea"/>
              </a:rPr>
              <a:t> </a:t>
            </a:r>
            <a:r>
              <a:rPr lang="en-US" altLang="ko-KR" sz="700">
                <a:latin typeface="+mj-ea"/>
                <a:ea typeface="+mj-ea"/>
              </a:rPr>
              <a:t>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입력</a:t>
            </a:r>
            <a:r>
              <a:rPr lang="en-US" altLang="ko-KR" sz="700">
                <a:latin typeface="+mj-ea"/>
                <a:ea typeface="+mj-ea"/>
              </a:rPr>
              <a:t>/</a:t>
            </a:r>
            <a:r>
              <a:rPr lang="ko-KR" altLang="en-US" sz="700">
                <a:latin typeface="+mj-ea"/>
                <a:ea typeface="+mj-ea"/>
              </a:rPr>
              <a:t>수정 불가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등록자의 소속</a:t>
            </a:r>
            <a:r>
              <a:rPr lang="en-US" altLang="ko-KR" sz="700" b="1">
                <a:latin typeface="+mj-ea"/>
                <a:ea typeface="+mj-ea"/>
              </a:rPr>
              <a:t>(</a:t>
            </a:r>
            <a:r>
              <a:rPr lang="ko-KR" altLang="en-US" sz="700" b="1">
                <a:latin typeface="+mj-ea"/>
                <a:ea typeface="+mj-ea"/>
              </a:rPr>
              <a:t>본부</a:t>
            </a:r>
            <a:r>
              <a:rPr lang="en-US" altLang="ko-KR" sz="700" b="1">
                <a:latin typeface="+mj-ea"/>
                <a:ea typeface="+mj-ea"/>
              </a:rPr>
              <a:t>/</a:t>
            </a:r>
            <a:r>
              <a:rPr lang="ko-KR" altLang="en-US" sz="700" b="1">
                <a:latin typeface="+mj-ea"/>
                <a:ea typeface="+mj-ea"/>
              </a:rPr>
              <a:t>부서</a:t>
            </a:r>
            <a:r>
              <a:rPr lang="en-US" altLang="ko-KR" sz="700" b="1">
                <a:latin typeface="+mj-ea"/>
                <a:ea typeface="+mj-ea"/>
              </a:rPr>
              <a:t>)</a:t>
            </a:r>
            <a:r>
              <a:rPr lang="ko-KR" altLang="en-US" sz="700" b="1">
                <a:latin typeface="+mj-ea"/>
                <a:ea typeface="+mj-ea"/>
              </a:rPr>
              <a:t>정보 출력</a:t>
            </a:r>
            <a:endParaRPr lang="en-US" altLang="ko-KR" sz="700" b="1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등록일</a:t>
            </a:r>
            <a:r>
              <a:rPr lang="en-US" altLang="ko-KR" sz="700" b="1">
                <a:latin typeface="+mj-ea"/>
                <a:ea typeface="+mj-ea"/>
              </a:rPr>
              <a:t>(</a:t>
            </a:r>
            <a:r>
              <a:rPr lang="ko-KR" altLang="en-US" sz="700" b="1">
                <a:latin typeface="+mj-ea"/>
                <a:ea typeface="+mj-ea"/>
              </a:rPr>
              <a:t>당일일자</a:t>
            </a:r>
            <a:r>
              <a:rPr lang="en-US" altLang="ko-KR" sz="700" b="1">
                <a:latin typeface="+mj-ea"/>
                <a:ea typeface="+mj-ea"/>
              </a:rPr>
              <a:t>)</a:t>
            </a:r>
            <a:r>
              <a:rPr lang="ko-KR" altLang="en-US" sz="700" b="1">
                <a:latin typeface="+mj-ea"/>
                <a:ea typeface="+mj-ea"/>
              </a:rPr>
              <a:t> 출력</a:t>
            </a:r>
            <a:endParaRPr lang="en-US" altLang="ko-KR" sz="700" b="1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지출결의내용 입력 폼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입력폼은 리스트형태로 최대 </a:t>
            </a:r>
            <a:r>
              <a:rPr lang="en-US" altLang="ko-KR" sz="700">
                <a:latin typeface="+mj-ea"/>
                <a:ea typeface="+mj-ea"/>
              </a:rPr>
              <a:t>5</a:t>
            </a:r>
            <a:r>
              <a:rPr lang="ko-KR" altLang="en-US" sz="700">
                <a:latin typeface="+mj-ea"/>
                <a:ea typeface="+mj-ea"/>
              </a:rPr>
              <a:t>개 항목까지 입력가능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최소 </a:t>
            </a:r>
            <a:r>
              <a:rPr lang="en-US" altLang="ko-KR" sz="700">
                <a:latin typeface="+mj-ea"/>
                <a:ea typeface="+mj-ea"/>
              </a:rPr>
              <a:t>1</a:t>
            </a:r>
            <a:r>
              <a:rPr lang="ko-KR" altLang="en-US" sz="700">
                <a:latin typeface="+mj-ea"/>
                <a:ea typeface="+mj-ea"/>
              </a:rPr>
              <a:t>개 항목 입력해야하며 </a:t>
            </a:r>
            <a:r>
              <a:rPr lang="en-US" altLang="ko-KR" sz="700">
                <a:latin typeface="+mj-ea"/>
                <a:ea typeface="+mj-ea"/>
              </a:rPr>
              <a:t>[</a:t>
            </a:r>
            <a:r>
              <a:rPr lang="ko-KR" altLang="en-US" sz="700">
                <a:latin typeface="+mj-ea"/>
                <a:ea typeface="+mj-ea"/>
              </a:rPr>
              <a:t>등록</a:t>
            </a:r>
            <a:r>
              <a:rPr lang="en-US" altLang="ko-KR" sz="700">
                <a:latin typeface="+mj-ea"/>
                <a:ea typeface="+mj-ea"/>
              </a:rPr>
              <a:t>]</a:t>
            </a:r>
            <a:r>
              <a:rPr lang="ko-KR" altLang="en-US" sz="700">
                <a:latin typeface="+mj-ea"/>
                <a:ea typeface="+mj-ea"/>
              </a:rPr>
              <a:t>버튼 클릭 시</a:t>
            </a:r>
            <a:r>
              <a:rPr lang="en-US" altLang="ko-KR" sz="700">
                <a:latin typeface="+mj-ea"/>
                <a:ea typeface="+mj-ea"/>
              </a:rPr>
              <a:t>,</a:t>
            </a:r>
            <a:r>
              <a:rPr lang="ko-KR" altLang="en-US" sz="700">
                <a:latin typeface="+mj-ea"/>
                <a:ea typeface="+mj-ea"/>
              </a:rPr>
              <a:t> 입력한 항목만 저장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</a:t>
            </a:r>
            <a:r>
              <a:rPr lang="en-US" altLang="ko-KR" sz="700">
                <a:latin typeface="+mj-ea"/>
                <a:ea typeface="+mj-ea"/>
              </a:rPr>
              <a:t>(4-1)</a:t>
            </a:r>
            <a:r>
              <a:rPr lang="ko-KR" altLang="en-US" sz="700">
                <a:latin typeface="+mj-ea"/>
                <a:ea typeface="+mj-ea"/>
              </a:rPr>
              <a:t> 클릭 시</a:t>
            </a:r>
            <a:r>
              <a:rPr lang="en-US" altLang="ko-KR" sz="700">
                <a:latin typeface="+mj-ea"/>
                <a:ea typeface="+mj-ea"/>
              </a:rPr>
              <a:t>,</a:t>
            </a:r>
            <a:r>
              <a:rPr lang="ko-KR" altLang="en-US" sz="700">
                <a:latin typeface="+mj-ea"/>
                <a:ea typeface="+mj-ea"/>
              </a:rPr>
              <a:t> </a:t>
            </a:r>
            <a:r>
              <a:rPr lang="ko-KR" altLang="en-US" sz="700" b="1">
                <a:latin typeface="+mj-ea"/>
                <a:ea typeface="+mj-ea"/>
              </a:rPr>
              <a:t>관리자웹의 회계코드 메뉴</a:t>
            </a:r>
            <a:r>
              <a:rPr lang="ko-KR" altLang="en-US" sz="700">
                <a:latin typeface="+mj-ea"/>
                <a:ea typeface="+mj-ea"/>
              </a:rPr>
              <a:t>에서 등록한 계정과목항목들이 출력되어 노출</a:t>
            </a:r>
            <a:r>
              <a:rPr lang="en-US" altLang="ko-KR" sz="700">
                <a:latin typeface="+mj-ea"/>
                <a:ea typeface="+mj-ea"/>
              </a:rPr>
              <a:t>(Default : </a:t>
            </a:r>
            <a:r>
              <a:rPr lang="ko-KR" altLang="en-US" sz="700">
                <a:latin typeface="+mj-ea"/>
                <a:ea typeface="+mj-ea"/>
              </a:rPr>
              <a:t>선택</a:t>
            </a:r>
            <a:r>
              <a:rPr lang="en-US" altLang="ko-KR" sz="700">
                <a:latin typeface="+mj-ea"/>
                <a:ea typeface="+mj-ea"/>
              </a:rPr>
              <a:t>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</a:t>
            </a:r>
            <a:r>
              <a:rPr lang="en-US" altLang="ko-KR" sz="700">
                <a:latin typeface="+mj-ea"/>
                <a:ea typeface="+mj-ea"/>
              </a:rPr>
              <a:t>(4-2) </a:t>
            </a:r>
            <a:r>
              <a:rPr lang="ko-KR" altLang="en-US" sz="700">
                <a:latin typeface="+mj-ea"/>
                <a:ea typeface="+mj-ea"/>
              </a:rPr>
              <a:t>카드</a:t>
            </a:r>
            <a:r>
              <a:rPr lang="en-US" altLang="ko-KR" sz="700">
                <a:latin typeface="+mj-ea"/>
                <a:ea typeface="+mj-ea"/>
              </a:rPr>
              <a:t>/</a:t>
            </a:r>
            <a:r>
              <a:rPr lang="ko-KR" altLang="en-US" sz="700">
                <a:latin typeface="+mj-ea"/>
                <a:ea typeface="+mj-ea"/>
              </a:rPr>
              <a:t>계좌 정보는 시스템 기초세팅 시</a:t>
            </a:r>
            <a:r>
              <a:rPr lang="en-US" altLang="ko-KR" sz="700">
                <a:latin typeface="+mj-ea"/>
                <a:ea typeface="+mj-ea"/>
              </a:rPr>
              <a:t>, DB</a:t>
            </a:r>
            <a:r>
              <a:rPr lang="ko-KR" altLang="en-US" sz="700">
                <a:latin typeface="+mj-ea"/>
                <a:ea typeface="+mj-ea"/>
              </a:rPr>
              <a:t>에 </a:t>
            </a:r>
            <a:r>
              <a:rPr lang="en-US" altLang="ko-KR" sz="700">
                <a:latin typeface="+mj-ea"/>
                <a:ea typeface="+mj-ea"/>
              </a:rPr>
              <a:t>Insert</a:t>
            </a:r>
            <a:r>
              <a:rPr lang="ko-KR" altLang="en-US" sz="700">
                <a:latin typeface="+mj-ea"/>
                <a:ea typeface="+mj-ea"/>
              </a:rPr>
              <a:t>한 데이터 항목으로 구성되어 노출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회사 등록 미구현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황기현 부장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/ 9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월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26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일 미팅 시 언급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ko-KR" sz="70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</a:t>
            </a:r>
            <a:r>
              <a:rPr lang="ko-KR" altLang="en-US" sz="700" b="1">
                <a:latin typeface="+mj-ea"/>
                <a:ea typeface="+mj-ea"/>
              </a:rPr>
              <a:t> 파일 업로드창 노출</a:t>
            </a:r>
            <a:br>
              <a:rPr lang="en-US" altLang="ko-KR" sz="700" b="1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파일 업로드 후</a:t>
            </a:r>
            <a:r>
              <a:rPr lang="en-US" altLang="ko-KR" sz="700">
                <a:latin typeface="+mj-ea"/>
                <a:ea typeface="+mj-ea"/>
              </a:rPr>
              <a:t>, </a:t>
            </a:r>
            <a:r>
              <a:rPr lang="ko-KR" altLang="en-US" sz="700">
                <a:latin typeface="+mj-ea"/>
                <a:ea typeface="+mj-ea"/>
              </a:rPr>
              <a:t>파일 클릭하여 뷰</a:t>
            </a:r>
            <a:r>
              <a:rPr lang="en-US" altLang="ko-KR" sz="700">
                <a:latin typeface="+mj-ea"/>
                <a:ea typeface="+mj-ea"/>
              </a:rPr>
              <a:t>(or </a:t>
            </a:r>
            <a:r>
              <a:rPr lang="ko-KR" altLang="en-US" sz="700">
                <a:latin typeface="+mj-ea"/>
                <a:ea typeface="+mj-ea"/>
              </a:rPr>
              <a:t>다운로드</a:t>
            </a:r>
            <a:r>
              <a:rPr lang="en-US" altLang="ko-KR" sz="700">
                <a:latin typeface="+mj-ea"/>
                <a:ea typeface="+mj-ea"/>
              </a:rPr>
              <a:t>)</a:t>
            </a:r>
            <a:r>
              <a:rPr lang="ko-KR" altLang="en-US" sz="700">
                <a:latin typeface="+mj-ea"/>
                <a:ea typeface="+mj-ea"/>
              </a:rPr>
              <a:t> 가능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정상 작성 예시 슬라이드 참고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</a:t>
            </a:r>
            <a:r>
              <a:rPr lang="ko-KR" altLang="en-US" sz="700" b="1">
                <a:latin typeface="+mj-ea"/>
                <a:ea typeface="+mj-ea"/>
              </a:rPr>
              <a:t> 결재선 등록 팝업 노출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페이지 화면설계 별도 슬라이드에서 정의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</a:t>
            </a:r>
            <a:r>
              <a:rPr lang="ko-KR" altLang="en-US" sz="700" b="1">
                <a:latin typeface="+mj-ea"/>
                <a:ea typeface="+mj-ea"/>
              </a:rPr>
              <a:t> 입력한 항목들 저장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정상 등록 시</a:t>
            </a:r>
            <a:r>
              <a:rPr lang="en-US" altLang="ko-KR" sz="700">
                <a:latin typeface="+mj-ea"/>
                <a:ea typeface="+mj-ea"/>
              </a:rPr>
              <a:t>, </a:t>
            </a:r>
            <a:r>
              <a:rPr lang="ko-KR" altLang="en-US" sz="700">
                <a:latin typeface="+mj-ea"/>
                <a:ea typeface="+mj-ea"/>
              </a:rPr>
              <a:t>결재상신함 리스트 갱신 및 페이지 이동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케이스별 얼럿 정의 다음 페이지 참고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</a:t>
            </a:r>
            <a:r>
              <a:rPr lang="ko-KR" altLang="en-US" sz="700" b="1">
                <a:latin typeface="+mj-ea"/>
                <a:ea typeface="+mj-ea"/>
              </a:rPr>
              <a:t> 리스트 페이지</a:t>
            </a:r>
            <a:r>
              <a:rPr lang="en-US" altLang="ko-KR" sz="700" b="1">
                <a:latin typeface="+mj-ea"/>
                <a:ea typeface="+mj-ea"/>
              </a:rPr>
              <a:t>(ERP-010)</a:t>
            </a:r>
            <a:r>
              <a:rPr lang="ko-KR" altLang="en-US" sz="700" b="1">
                <a:latin typeface="+mj-ea"/>
                <a:ea typeface="+mj-ea"/>
              </a:rPr>
              <a:t>로 이동</a:t>
            </a:r>
            <a:endParaRPr lang="en-US" altLang="ko-KR" sz="7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지출결의서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SJCD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5399"/>
              </p:ext>
            </p:extLst>
          </p:nvPr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15854"/>
              </p:ext>
            </p:extLst>
          </p:nvPr>
        </p:nvGraphicFramePr>
        <p:xfrm>
          <a:off x="1146726" y="1804570"/>
          <a:ext cx="4577400" cy="54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상신일자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26FB96-A16E-AF8B-14C0-4657E73F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88131"/>
              </p:ext>
            </p:extLst>
          </p:nvPr>
        </p:nvGraphicFramePr>
        <p:xfrm>
          <a:off x="1146213" y="2454216"/>
          <a:ext cx="4577401" cy="16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491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96459228"/>
                    </a:ext>
                  </a:extLst>
                </a:gridCol>
                <a:gridCol w="863582">
                  <a:extLst>
                    <a:ext uri="{9D8B030D-6E8A-4147-A177-3AD203B41FA5}">
                      <a16:colId xmlns:a16="http://schemas.microsoft.com/office/drawing/2014/main" val="2593743137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계정과목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적요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카드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계좌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금액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7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8227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2898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251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42629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650173-39D6-8F8C-3766-607425A4C129}"/>
              </a:ext>
            </a:extLst>
          </p:cNvPr>
          <p:cNvGrpSpPr/>
          <p:nvPr/>
        </p:nvGrpSpPr>
        <p:grpSpPr>
          <a:xfrm>
            <a:off x="1746932" y="2868473"/>
            <a:ext cx="54483" cy="1100542"/>
            <a:chOff x="1746932" y="2915573"/>
            <a:chExt cx="54483" cy="1100542"/>
          </a:xfrm>
        </p:grpSpPr>
        <p:sp>
          <p:nvSpPr>
            <p:cNvPr id="22" name="Arrow Down">
              <a:extLst>
                <a:ext uri="{FF2B5EF4-FFF2-40B4-BE49-F238E27FC236}">
                  <a16:creationId xmlns:a16="http://schemas.microsoft.com/office/drawing/2014/main" id="{CD4A9BF5-8D5F-7BEF-2DB8-BFAB13024F1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291557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3" name="Arrow Down">
              <a:extLst>
                <a:ext uri="{FF2B5EF4-FFF2-40B4-BE49-F238E27FC236}">
                  <a16:creationId xmlns:a16="http://schemas.microsoft.com/office/drawing/2014/main" id="{D9E40244-7386-D06C-064A-4850BEFF746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168881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4" name="Arrow Down">
              <a:extLst>
                <a:ext uri="{FF2B5EF4-FFF2-40B4-BE49-F238E27FC236}">
                  <a16:creationId xmlns:a16="http://schemas.microsoft.com/office/drawing/2014/main" id="{C2197ED8-34B7-0748-D78B-2EEE93EDF9E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43656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6" name="Arrow Down">
              <a:extLst>
                <a:ext uri="{FF2B5EF4-FFF2-40B4-BE49-F238E27FC236}">
                  <a16:creationId xmlns:a16="http://schemas.microsoft.com/office/drawing/2014/main" id="{F16D561E-431E-9528-FBA7-864910AAE5C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72808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AD689DD4-578F-DEBC-CD43-7A796C93A18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995765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28" name="Input">
            <a:extLst>
              <a:ext uri="{FF2B5EF4-FFF2-40B4-BE49-F238E27FC236}">
                <a16:creationId xmlns:a16="http://schemas.microsoft.com/office/drawing/2014/main" id="{3FD35647-9647-2017-CE40-F3AE3A8E2E8A}"/>
              </a:ext>
            </a:extLst>
          </p:cNvPr>
          <p:cNvSpPr/>
          <p:nvPr/>
        </p:nvSpPr>
        <p:spPr>
          <a:xfrm>
            <a:off x="1954189" y="2760561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0" name="Input">
            <a:extLst>
              <a:ext uri="{FF2B5EF4-FFF2-40B4-BE49-F238E27FC236}">
                <a16:creationId xmlns:a16="http://schemas.microsoft.com/office/drawing/2014/main" id="{EF16B6FD-44D4-7599-A473-83467F7A8CDB}"/>
              </a:ext>
            </a:extLst>
          </p:cNvPr>
          <p:cNvSpPr/>
          <p:nvPr/>
        </p:nvSpPr>
        <p:spPr>
          <a:xfrm>
            <a:off x="1954189" y="3031495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1" name="Input">
            <a:extLst>
              <a:ext uri="{FF2B5EF4-FFF2-40B4-BE49-F238E27FC236}">
                <a16:creationId xmlns:a16="http://schemas.microsoft.com/office/drawing/2014/main" id="{038AE991-D4C3-DD4E-7B2E-F2A12E86D649}"/>
              </a:ext>
            </a:extLst>
          </p:cNvPr>
          <p:cNvSpPr/>
          <p:nvPr/>
        </p:nvSpPr>
        <p:spPr>
          <a:xfrm>
            <a:off x="1954189" y="3302429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id="{16E2011F-FEFA-D545-41F0-AFC3B8F47055}"/>
              </a:ext>
            </a:extLst>
          </p:cNvPr>
          <p:cNvSpPr/>
          <p:nvPr/>
        </p:nvSpPr>
        <p:spPr>
          <a:xfrm>
            <a:off x="1954189" y="3581828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Input">
            <a:extLst>
              <a:ext uri="{FF2B5EF4-FFF2-40B4-BE49-F238E27FC236}">
                <a16:creationId xmlns:a16="http://schemas.microsoft.com/office/drawing/2014/main" id="{7B431ABB-5E3C-198D-A0D5-AA3709BF5EBD}"/>
              </a:ext>
            </a:extLst>
          </p:cNvPr>
          <p:cNvSpPr/>
          <p:nvPr/>
        </p:nvSpPr>
        <p:spPr>
          <a:xfrm>
            <a:off x="1954189" y="3852762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4" name="Input">
            <a:extLst>
              <a:ext uri="{FF2B5EF4-FFF2-40B4-BE49-F238E27FC236}">
                <a16:creationId xmlns:a16="http://schemas.microsoft.com/office/drawing/2014/main" id="{C04941E5-393C-953E-2BF0-FFF6E2837253}"/>
              </a:ext>
            </a:extLst>
          </p:cNvPr>
          <p:cNvSpPr/>
          <p:nvPr/>
        </p:nvSpPr>
        <p:spPr>
          <a:xfrm>
            <a:off x="4891668" y="2760561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5" name="Input">
            <a:extLst>
              <a:ext uri="{FF2B5EF4-FFF2-40B4-BE49-F238E27FC236}">
                <a16:creationId xmlns:a16="http://schemas.microsoft.com/office/drawing/2014/main" id="{4ED82E0C-BEC2-6936-DA3C-607AAF3E7867}"/>
              </a:ext>
            </a:extLst>
          </p:cNvPr>
          <p:cNvSpPr/>
          <p:nvPr/>
        </p:nvSpPr>
        <p:spPr>
          <a:xfrm>
            <a:off x="4891668" y="3031495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6" name="Input">
            <a:extLst>
              <a:ext uri="{FF2B5EF4-FFF2-40B4-BE49-F238E27FC236}">
                <a16:creationId xmlns:a16="http://schemas.microsoft.com/office/drawing/2014/main" id="{B8A273EB-FEC9-7855-8881-5DFE063529BE}"/>
              </a:ext>
            </a:extLst>
          </p:cNvPr>
          <p:cNvSpPr/>
          <p:nvPr/>
        </p:nvSpPr>
        <p:spPr>
          <a:xfrm>
            <a:off x="4891668" y="3302429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" name="Input">
            <a:extLst>
              <a:ext uri="{FF2B5EF4-FFF2-40B4-BE49-F238E27FC236}">
                <a16:creationId xmlns:a16="http://schemas.microsoft.com/office/drawing/2014/main" id="{1738876F-BF71-1A8D-162A-1D79C278BF59}"/>
              </a:ext>
            </a:extLst>
          </p:cNvPr>
          <p:cNvSpPr/>
          <p:nvPr/>
        </p:nvSpPr>
        <p:spPr>
          <a:xfrm>
            <a:off x="4891668" y="3581828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8" name="Input">
            <a:extLst>
              <a:ext uri="{FF2B5EF4-FFF2-40B4-BE49-F238E27FC236}">
                <a16:creationId xmlns:a16="http://schemas.microsoft.com/office/drawing/2014/main" id="{AE0ECA14-6203-7D9B-A91F-7AFCF114DF88}"/>
              </a:ext>
            </a:extLst>
          </p:cNvPr>
          <p:cNvSpPr/>
          <p:nvPr/>
        </p:nvSpPr>
        <p:spPr>
          <a:xfrm>
            <a:off x="4891668" y="3852762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F84036F-1A8B-3A3C-EF7D-95BE8E4EF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88568"/>
              </p:ext>
            </p:extLst>
          </p:nvPr>
        </p:nvGraphicFramePr>
        <p:xfrm>
          <a:off x="1146212" y="4161029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1580786094"/>
                    </a:ext>
                  </a:extLst>
                </a:gridCol>
                <a:gridCol w="3031300">
                  <a:extLst>
                    <a:ext uri="{9D8B030D-6E8A-4147-A177-3AD203B41FA5}">
                      <a16:colId xmlns:a16="http://schemas.microsoft.com/office/drawing/2014/main" val="3607749895"/>
                    </a:ext>
                  </a:extLst>
                </a:gridCol>
                <a:gridCol w="863580">
                  <a:extLst>
                    <a:ext uri="{9D8B030D-6E8A-4147-A177-3AD203B41FA5}">
                      <a16:colId xmlns:a16="http://schemas.microsoft.com/office/drawing/2014/main" val="1916374577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증빙서류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47108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B13104-941C-AD25-CF54-A906EEF2E74B}"/>
              </a:ext>
            </a:extLst>
          </p:cNvPr>
          <p:cNvGrpSpPr/>
          <p:nvPr/>
        </p:nvGrpSpPr>
        <p:grpSpPr>
          <a:xfrm>
            <a:off x="2919987" y="4577421"/>
            <a:ext cx="1029849" cy="226577"/>
            <a:chOff x="2994611" y="4356665"/>
            <a:chExt cx="1029849" cy="226577"/>
          </a:xfrm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F2948F7F-4A2B-303B-765C-F33FE6DB5D86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6506F83E-7AE2-3CF6-FFCE-38A4140B60A6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Input">
            <a:extLst>
              <a:ext uri="{FF2B5EF4-FFF2-40B4-BE49-F238E27FC236}">
                <a16:creationId xmlns:a16="http://schemas.microsoft.com/office/drawing/2014/main" id="{B3622E56-089B-5947-1793-BAA2F91A40CD}"/>
              </a:ext>
            </a:extLst>
          </p:cNvPr>
          <p:cNvSpPr/>
          <p:nvPr/>
        </p:nvSpPr>
        <p:spPr>
          <a:xfrm>
            <a:off x="1856281" y="2105727"/>
            <a:ext cx="3844608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A280E-F999-F0C2-637B-45B3DE7138C4}"/>
              </a:ext>
            </a:extLst>
          </p:cNvPr>
          <p:cNvGrpSpPr/>
          <p:nvPr/>
        </p:nvGrpSpPr>
        <p:grpSpPr>
          <a:xfrm>
            <a:off x="4534737" y="2868473"/>
            <a:ext cx="54483" cy="1100542"/>
            <a:chOff x="1746932" y="2915573"/>
            <a:chExt cx="54483" cy="1100542"/>
          </a:xfrm>
        </p:grpSpPr>
        <p:sp>
          <p:nvSpPr>
            <p:cNvPr id="48" name="Arrow Down">
              <a:extLst>
                <a:ext uri="{FF2B5EF4-FFF2-40B4-BE49-F238E27FC236}">
                  <a16:creationId xmlns:a16="http://schemas.microsoft.com/office/drawing/2014/main" id="{4D31F7C0-24F2-8798-AD45-C1FCF89D16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291557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9" name="Arrow Down">
              <a:extLst>
                <a:ext uri="{FF2B5EF4-FFF2-40B4-BE49-F238E27FC236}">
                  <a16:creationId xmlns:a16="http://schemas.microsoft.com/office/drawing/2014/main" id="{93EBF96E-C15F-623A-BE5C-3544CABAFAF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168881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0" name="Arrow Down">
              <a:extLst>
                <a:ext uri="{FF2B5EF4-FFF2-40B4-BE49-F238E27FC236}">
                  <a16:creationId xmlns:a16="http://schemas.microsoft.com/office/drawing/2014/main" id="{DC10D907-39EA-9BCF-1B45-DDB445DED40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43656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1" name="Arrow Down">
              <a:extLst>
                <a:ext uri="{FF2B5EF4-FFF2-40B4-BE49-F238E27FC236}">
                  <a16:creationId xmlns:a16="http://schemas.microsoft.com/office/drawing/2014/main" id="{EBE96557-F48F-FEE3-363F-3264E1A479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72808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2" name="Arrow Down">
              <a:extLst>
                <a:ext uri="{FF2B5EF4-FFF2-40B4-BE49-F238E27FC236}">
                  <a16:creationId xmlns:a16="http://schemas.microsoft.com/office/drawing/2014/main" id="{87F62CE5-2533-C15C-AE55-98F3192D52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995765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36FFD08-8CBA-1A2A-4D15-0E510FC8942A}"/>
              </a:ext>
            </a:extLst>
          </p:cNvPr>
          <p:cNvSpPr/>
          <p:nvPr/>
        </p:nvSpPr>
        <p:spPr>
          <a:xfrm>
            <a:off x="5044847" y="4179960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업로드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9DDC2C0-E08B-1727-F768-B42ABB2CBEBC}"/>
              </a:ext>
            </a:extLst>
          </p:cNvPr>
          <p:cNvSpPr/>
          <p:nvPr/>
        </p:nvSpPr>
        <p:spPr>
          <a:xfrm>
            <a:off x="2530586" y="130837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EBC68DC-3531-F613-86ED-DD0C0B6C6F9F}"/>
              </a:ext>
            </a:extLst>
          </p:cNvPr>
          <p:cNvSpPr/>
          <p:nvPr/>
        </p:nvSpPr>
        <p:spPr>
          <a:xfrm>
            <a:off x="5577700" y="187738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81636CB-D1A5-00CE-DC54-06FB23FCBFD8}"/>
              </a:ext>
            </a:extLst>
          </p:cNvPr>
          <p:cNvSpPr/>
          <p:nvPr/>
        </p:nvSpPr>
        <p:spPr>
          <a:xfrm>
            <a:off x="3070389" y="187217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D8F1B8C-2FC8-B449-0615-BB4CA73F01D9}"/>
              </a:ext>
            </a:extLst>
          </p:cNvPr>
          <p:cNvSpPr/>
          <p:nvPr/>
        </p:nvSpPr>
        <p:spPr>
          <a:xfrm>
            <a:off x="951571" y="280409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D56BE2F-8B8D-2A05-0FFD-573338C8E31F}"/>
              </a:ext>
            </a:extLst>
          </p:cNvPr>
          <p:cNvSpPr/>
          <p:nvPr/>
        </p:nvSpPr>
        <p:spPr>
          <a:xfrm>
            <a:off x="951571" y="253131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D6F6810-AF46-ED11-936C-E384069696FF}"/>
              </a:ext>
            </a:extLst>
          </p:cNvPr>
          <p:cNvSpPr/>
          <p:nvPr/>
        </p:nvSpPr>
        <p:spPr>
          <a:xfrm>
            <a:off x="5434355" y="4235560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93C25E8-1947-3E56-4112-9503770B7833}"/>
              </a:ext>
            </a:extLst>
          </p:cNvPr>
          <p:cNvSpPr/>
          <p:nvPr/>
        </p:nvSpPr>
        <p:spPr>
          <a:xfrm>
            <a:off x="2689624" y="462542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01C525D-C409-74CB-8356-8BE616109A9B}"/>
              </a:ext>
            </a:extLst>
          </p:cNvPr>
          <p:cNvSpPr/>
          <p:nvPr/>
        </p:nvSpPr>
        <p:spPr>
          <a:xfrm>
            <a:off x="3854831" y="462542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E98507C-4C65-E1FF-41D5-A76A32D7BDFF}"/>
              </a:ext>
            </a:extLst>
          </p:cNvPr>
          <p:cNvSpPr/>
          <p:nvPr/>
        </p:nvSpPr>
        <p:spPr>
          <a:xfrm>
            <a:off x="5528022" y="156245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F01CEC0-5EE3-DF54-8B7C-00C4A57D962E}"/>
              </a:ext>
            </a:extLst>
          </p:cNvPr>
          <p:cNvSpPr/>
          <p:nvPr/>
        </p:nvSpPr>
        <p:spPr>
          <a:xfrm>
            <a:off x="3909002" y="280409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D7F2DD4-33DE-EDB0-E973-67615ADF31A4}"/>
              </a:ext>
            </a:extLst>
          </p:cNvPr>
          <p:cNvSpPr/>
          <p:nvPr/>
        </p:nvSpPr>
        <p:spPr>
          <a:xfrm>
            <a:off x="1139091" y="4576517"/>
            <a:ext cx="717189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결재선 등록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352607C-98AA-BEDC-521D-58EE36BA0B15}"/>
              </a:ext>
            </a:extLst>
          </p:cNvPr>
          <p:cNvSpPr/>
          <p:nvPr/>
        </p:nvSpPr>
        <p:spPr>
          <a:xfrm>
            <a:off x="923526" y="462542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9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ore-KR" altLang="en-US"/>
              <a:t>케이스별</a:t>
            </a:r>
            <a:r>
              <a:rPr lang="ko-KR" altLang="en-US"/>
              <a:t> 얼럿 정의</a:t>
            </a:r>
            <a:r>
              <a:rPr lang="en-US" altLang="ko-KR"/>
              <a:t>(</a:t>
            </a:r>
            <a:r>
              <a:rPr lang="ko-KR" altLang="en-US"/>
              <a:t>지출결의서</a:t>
            </a:r>
            <a:r>
              <a:rPr lang="en-US" altLang="ko-KR"/>
              <a:t>)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 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얼럿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7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21937E-40BE-2057-0AD4-4F1E5D73272F}"/>
              </a:ext>
            </a:extLst>
          </p:cNvPr>
          <p:cNvGrpSpPr/>
          <p:nvPr/>
        </p:nvGrpSpPr>
        <p:grpSpPr>
          <a:xfrm>
            <a:off x="395535" y="843558"/>
            <a:ext cx="1683091" cy="767866"/>
            <a:chOff x="115874" y="483518"/>
            <a:chExt cx="2304259" cy="12241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F180DE-E37D-44D1-F232-BD9110351F14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결재자를 선택해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872792-078A-C604-58A4-ED8099F4D61D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D532E4-1101-46E8-DA02-39D6D450CC4F}"/>
              </a:ext>
            </a:extLst>
          </p:cNvPr>
          <p:cNvSpPr txBox="1"/>
          <p:nvPr/>
        </p:nvSpPr>
        <p:spPr>
          <a:xfrm>
            <a:off x="179512" y="555526"/>
            <a:ext cx="21050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1. 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결재자를 선택하지 않고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버튼을 클릭한 경우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F2644E-C41D-2118-F0C0-F60406FB8123}"/>
              </a:ext>
            </a:extLst>
          </p:cNvPr>
          <p:cNvGrpSpPr/>
          <p:nvPr/>
        </p:nvGrpSpPr>
        <p:grpSpPr>
          <a:xfrm>
            <a:off x="395535" y="2306598"/>
            <a:ext cx="1683091" cy="767866"/>
            <a:chOff x="115874" y="483518"/>
            <a:chExt cx="2304259" cy="12241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D9364D-8931-D8C8-D0FB-A4631373334D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지출결의 내역을 한 건이라도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작성해야 합니다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E0878F-A7A2-F088-C090-56FD55AF0DD6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5B36C9D-213D-6BED-A66F-00CA980B3B54}"/>
              </a:ext>
            </a:extLst>
          </p:cNvPr>
          <p:cNvSpPr txBox="1"/>
          <p:nvPr/>
        </p:nvSpPr>
        <p:spPr>
          <a:xfrm>
            <a:off x="179512" y="2018566"/>
            <a:ext cx="23920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3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지출결의 내역을 한 건도 입력하지 않고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버튼 클릭 시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E4957B-DC72-7BD4-5137-DD282D80F099}"/>
              </a:ext>
            </a:extLst>
          </p:cNvPr>
          <p:cNvGrpSpPr/>
          <p:nvPr/>
        </p:nvGrpSpPr>
        <p:grpSpPr>
          <a:xfrm>
            <a:off x="3143960" y="843558"/>
            <a:ext cx="1683091" cy="767866"/>
            <a:chOff x="115874" y="483518"/>
            <a:chExt cx="2304259" cy="122413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0D6C48-A772-66BE-649D-60ACFB8BCFE2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제목을 입력해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8664AE-3DB1-7529-9FCC-CEFE3EA652FD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956F23-EF90-92FC-EF50-AAAD292A7FBF}"/>
              </a:ext>
            </a:extLst>
          </p:cNvPr>
          <p:cNvSpPr txBox="1"/>
          <p:nvPr/>
        </p:nvSpPr>
        <p:spPr>
          <a:xfrm>
            <a:off x="2927937" y="555526"/>
            <a:ext cx="20008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2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제목을 입력하지 않고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버튼을 클릭한 경우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0C3D2C-D61F-062A-0D1F-34C88198B727}"/>
              </a:ext>
            </a:extLst>
          </p:cNvPr>
          <p:cNvGrpSpPr/>
          <p:nvPr/>
        </p:nvGrpSpPr>
        <p:grpSpPr>
          <a:xfrm>
            <a:off x="3143960" y="2306598"/>
            <a:ext cx="1683091" cy="767866"/>
            <a:chOff x="115874" y="483518"/>
            <a:chExt cx="2304259" cy="122413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AF5B10A-A2C1-BFDF-F37C-DDB3B313D723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증빙서류를 업로드하셔야 합니다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D4DB61-BB95-501C-3FF2-033D4BC72136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7C0342-2E0B-410C-A57D-79A804FE0FB0}"/>
              </a:ext>
            </a:extLst>
          </p:cNvPr>
          <p:cNvSpPr txBox="1"/>
          <p:nvPr/>
        </p:nvSpPr>
        <p:spPr>
          <a:xfrm>
            <a:off x="2927937" y="2018566"/>
            <a:ext cx="2236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4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증빙서류를 업로드하지 않고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버튼을 클릭한 경우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08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지출결의서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ERP-013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결재상신함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 문서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b="1">
                <a:latin typeface="+mj-ea"/>
                <a:ea typeface="+mj-ea"/>
              </a:rPr>
              <a:t>정상 작성 예시 </a:t>
            </a:r>
            <a:endParaRPr lang="en-US" altLang="ko-KR" sz="7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지출결의서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SJCD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02872"/>
              </p:ext>
            </p:extLst>
          </p:nvPr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홍길자 본부장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1804570"/>
          <a:ext cx="4577400" cy="54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26FB96-A16E-AF8B-14C0-4657E73F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78325"/>
              </p:ext>
            </p:extLst>
          </p:nvPr>
        </p:nvGraphicFramePr>
        <p:xfrm>
          <a:off x="1146213" y="2454216"/>
          <a:ext cx="4577401" cy="16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491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96459228"/>
                    </a:ext>
                  </a:extLst>
                </a:gridCol>
                <a:gridCol w="863582">
                  <a:extLst>
                    <a:ext uri="{9D8B030D-6E8A-4147-A177-3AD203B41FA5}">
                      <a16:colId xmlns:a16="http://schemas.microsoft.com/office/drawing/2014/main" val="2593743137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계정과목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적요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카드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계좌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금액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7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8227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복리후생비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기업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)110-110-111111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2898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복리후생비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기업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)110-110-111111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251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선택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42629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650173-39D6-8F8C-3766-607425A4C129}"/>
              </a:ext>
            </a:extLst>
          </p:cNvPr>
          <p:cNvGrpSpPr/>
          <p:nvPr/>
        </p:nvGrpSpPr>
        <p:grpSpPr>
          <a:xfrm>
            <a:off x="1746932" y="2868473"/>
            <a:ext cx="54483" cy="1100542"/>
            <a:chOff x="1746932" y="2915573"/>
            <a:chExt cx="54483" cy="1100542"/>
          </a:xfrm>
        </p:grpSpPr>
        <p:sp>
          <p:nvSpPr>
            <p:cNvPr id="22" name="Arrow Down">
              <a:extLst>
                <a:ext uri="{FF2B5EF4-FFF2-40B4-BE49-F238E27FC236}">
                  <a16:creationId xmlns:a16="http://schemas.microsoft.com/office/drawing/2014/main" id="{CD4A9BF5-8D5F-7BEF-2DB8-BFAB13024F1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291557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3" name="Arrow Down">
              <a:extLst>
                <a:ext uri="{FF2B5EF4-FFF2-40B4-BE49-F238E27FC236}">
                  <a16:creationId xmlns:a16="http://schemas.microsoft.com/office/drawing/2014/main" id="{D9E40244-7386-D06C-064A-4850BEFF746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168881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4" name="Arrow Down">
              <a:extLst>
                <a:ext uri="{FF2B5EF4-FFF2-40B4-BE49-F238E27FC236}">
                  <a16:creationId xmlns:a16="http://schemas.microsoft.com/office/drawing/2014/main" id="{C2197ED8-34B7-0748-D78B-2EEE93EDF9E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43656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6" name="Arrow Down">
              <a:extLst>
                <a:ext uri="{FF2B5EF4-FFF2-40B4-BE49-F238E27FC236}">
                  <a16:creationId xmlns:a16="http://schemas.microsoft.com/office/drawing/2014/main" id="{F16D561E-431E-9528-FBA7-864910AAE5C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72808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AD689DD4-578F-DEBC-CD43-7A796C93A18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995765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28" name="Input">
            <a:extLst>
              <a:ext uri="{FF2B5EF4-FFF2-40B4-BE49-F238E27FC236}">
                <a16:creationId xmlns:a16="http://schemas.microsoft.com/office/drawing/2014/main" id="{3FD35647-9647-2017-CE40-F3AE3A8E2E8A}"/>
              </a:ext>
            </a:extLst>
          </p:cNvPr>
          <p:cNvSpPr/>
          <p:nvPr/>
        </p:nvSpPr>
        <p:spPr>
          <a:xfrm>
            <a:off x="1954189" y="2760561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12/14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 야근 식대</a:t>
            </a:r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0" name="Input">
            <a:extLst>
              <a:ext uri="{FF2B5EF4-FFF2-40B4-BE49-F238E27FC236}">
                <a16:creationId xmlns:a16="http://schemas.microsoft.com/office/drawing/2014/main" id="{EF16B6FD-44D4-7599-A473-83467F7A8CDB}"/>
              </a:ext>
            </a:extLst>
          </p:cNvPr>
          <p:cNvSpPr/>
          <p:nvPr/>
        </p:nvSpPr>
        <p:spPr>
          <a:xfrm>
            <a:off x="1954189" y="3031495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출장비</a:t>
            </a:r>
            <a:r>
              <a:rPr lang="en-US" altLang="ko-Kore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12/16~22)</a:t>
            </a:r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1" name="Input">
            <a:extLst>
              <a:ext uri="{FF2B5EF4-FFF2-40B4-BE49-F238E27FC236}">
                <a16:creationId xmlns:a16="http://schemas.microsoft.com/office/drawing/2014/main" id="{038AE991-D4C3-DD4E-7B2E-F2A12E86D649}"/>
              </a:ext>
            </a:extLst>
          </p:cNvPr>
          <p:cNvSpPr/>
          <p:nvPr/>
        </p:nvSpPr>
        <p:spPr>
          <a:xfrm>
            <a:off x="1954189" y="3302429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id="{16E2011F-FEFA-D545-41F0-AFC3B8F47055}"/>
              </a:ext>
            </a:extLst>
          </p:cNvPr>
          <p:cNvSpPr/>
          <p:nvPr/>
        </p:nvSpPr>
        <p:spPr>
          <a:xfrm>
            <a:off x="1954189" y="3581828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Input">
            <a:extLst>
              <a:ext uri="{FF2B5EF4-FFF2-40B4-BE49-F238E27FC236}">
                <a16:creationId xmlns:a16="http://schemas.microsoft.com/office/drawing/2014/main" id="{7B431ABB-5E3C-198D-A0D5-AA3709BF5EBD}"/>
              </a:ext>
            </a:extLst>
          </p:cNvPr>
          <p:cNvSpPr/>
          <p:nvPr/>
        </p:nvSpPr>
        <p:spPr>
          <a:xfrm>
            <a:off x="1954189" y="3852762"/>
            <a:ext cx="178518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4" name="Input">
            <a:extLst>
              <a:ext uri="{FF2B5EF4-FFF2-40B4-BE49-F238E27FC236}">
                <a16:creationId xmlns:a16="http://schemas.microsoft.com/office/drawing/2014/main" id="{C04941E5-393C-953E-2BF0-FFF6E2837253}"/>
              </a:ext>
            </a:extLst>
          </p:cNvPr>
          <p:cNvSpPr/>
          <p:nvPr/>
        </p:nvSpPr>
        <p:spPr>
          <a:xfrm>
            <a:off x="4891668" y="2760561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10,000</a:t>
            </a:r>
          </a:p>
        </p:txBody>
      </p:sp>
      <p:sp>
        <p:nvSpPr>
          <p:cNvPr id="35" name="Input">
            <a:extLst>
              <a:ext uri="{FF2B5EF4-FFF2-40B4-BE49-F238E27FC236}">
                <a16:creationId xmlns:a16="http://schemas.microsoft.com/office/drawing/2014/main" id="{4ED82E0C-BEC2-6936-DA3C-607AAF3E7867}"/>
              </a:ext>
            </a:extLst>
          </p:cNvPr>
          <p:cNvSpPr/>
          <p:nvPr/>
        </p:nvSpPr>
        <p:spPr>
          <a:xfrm>
            <a:off x="4891668" y="3031495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152,300</a:t>
            </a:r>
          </a:p>
        </p:txBody>
      </p:sp>
      <p:sp>
        <p:nvSpPr>
          <p:cNvPr id="36" name="Input">
            <a:extLst>
              <a:ext uri="{FF2B5EF4-FFF2-40B4-BE49-F238E27FC236}">
                <a16:creationId xmlns:a16="http://schemas.microsoft.com/office/drawing/2014/main" id="{B8A273EB-FEC9-7855-8881-5DFE063529BE}"/>
              </a:ext>
            </a:extLst>
          </p:cNvPr>
          <p:cNvSpPr/>
          <p:nvPr/>
        </p:nvSpPr>
        <p:spPr>
          <a:xfrm>
            <a:off x="4891668" y="3302429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" name="Input">
            <a:extLst>
              <a:ext uri="{FF2B5EF4-FFF2-40B4-BE49-F238E27FC236}">
                <a16:creationId xmlns:a16="http://schemas.microsoft.com/office/drawing/2014/main" id="{1738876F-BF71-1A8D-162A-1D79C278BF59}"/>
              </a:ext>
            </a:extLst>
          </p:cNvPr>
          <p:cNvSpPr/>
          <p:nvPr/>
        </p:nvSpPr>
        <p:spPr>
          <a:xfrm>
            <a:off x="4891668" y="3581828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8" name="Input">
            <a:extLst>
              <a:ext uri="{FF2B5EF4-FFF2-40B4-BE49-F238E27FC236}">
                <a16:creationId xmlns:a16="http://schemas.microsoft.com/office/drawing/2014/main" id="{AE0ECA14-6203-7D9B-A91F-7AFCF114DF88}"/>
              </a:ext>
            </a:extLst>
          </p:cNvPr>
          <p:cNvSpPr/>
          <p:nvPr/>
        </p:nvSpPr>
        <p:spPr>
          <a:xfrm>
            <a:off x="4891668" y="3852762"/>
            <a:ext cx="795454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F84036F-1A8B-3A3C-EF7D-95BE8E4EF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18396"/>
              </p:ext>
            </p:extLst>
          </p:nvPr>
        </p:nvGraphicFramePr>
        <p:xfrm>
          <a:off x="1146212" y="4161029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1580786094"/>
                    </a:ext>
                  </a:extLst>
                </a:gridCol>
                <a:gridCol w="3031300">
                  <a:extLst>
                    <a:ext uri="{9D8B030D-6E8A-4147-A177-3AD203B41FA5}">
                      <a16:colId xmlns:a16="http://schemas.microsoft.com/office/drawing/2014/main" val="3607749895"/>
                    </a:ext>
                  </a:extLst>
                </a:gridCol>
                <a:gridCol w="863580">
                  <a:extLst>
                    <a:ext uri="{9D8B030D-6E8A-4147-A177-3AD203B41FA5}">
                      <a16:colId xmlns:a16="http://schemas.microsoft.com/office/drawing/2014/main" val="1916374577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증빙서류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12</a:t>
                      </a: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월 경비정산신청서</a:t>
                      </a:r>
                      <a:r>
                        <a:rPr kumimoji="0" lang="en-US" altLang="ko-KR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.xlsx</a:t>
                      </a:r>
                      <a:endParaRPr kumimoji="0" lang="ko-KR" altLang="en-US" sz="7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47108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B13104-941C-AD25-CF54-A906EEF2E74B}"/>
              </a:ext>
            </a:extLst>
          </p:cNvPr>
          <p:cNvGrpSpPr/>
          <p:nvPr/>
        </p:nvGrpSpPr>
        <p:grpSpPr>
          <a:xfrm>
            <a:off x="2919987" y="4577421"/>
            <a:ext cx="1029849" cy="226577"/>
            <a:chOff x="2994611" y="4356665"/>
            <a:chExt cx="1029849" cy="226577"/>
          </a:xfrm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F2948F7F-4A2B-303B-765C-F33FE6DB5D86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6506F83E-7AE2-3CF6-FFCE-38A4140B60A6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Input">
            <a:extLst>
              <a:ext uri="{FF2B5EF4-FFF2-40B4-BE49-F238E27FC236}">
                <a16:creationId xmlns:a16="http://schemas.microsoft.com/office/drawing/2014/main" id="{B3622E56-089B-5947-1793-BAA2F91A40CD}"/>
              </a:ext>
            </a:extLst>
          </p:cNvPr>
          <p:cNvSpPr/>
          <p:nvPr/>
        </p:nvSpPr>
        <p:spPr>
          <a:xfrm>
            <a:off x="1856281" y="2105727"/>
            <a:ext cx="3844608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홍길동</a:t>
            </a:r>
            <a:r>
              <a:rPr lang="en-US" altLang="ko-Kore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12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월 지출결의서</a:t>
            </a:r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A280E-F999-F0C2-637B-45B3DE7138C4}"/>
              </a:ext>
            </a:extLst>
          </p:cNvPr>
          <p:cNvGrpSpPr/>
          <p:nvPr/>
        </p:nvGrpSpPr>
        <p:grpSpPr>
          <a:xfrm>
            <a:off x="4661533" y="2868473"/>
            <a:ext cx="54483" cy="1100542"/>
            <a:chOff x="1746932" y="2915573"/>
            <a:chExt cx="54483" cy="1100542"/>
          </a:xfrm>
        </p:grpSpPr>
        <p:sp>
          <p:nvSpPr>
            <p:cNvPr id="48" name="Arrow Down">
              <a:extLst>
                <a:ext uri="{FF2B5EF4-FFF2-40B4-BE49-F238E27FC236}">
                  <a16:creationId xmlns:a16="http://schemas.microsoft.com/office/drawing/2014/main" id="{4D31F7C0-24F2-8798-AD45-C1FCF89D16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291557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49" name="Arrow Down">
              <a:extLst>
                <a:ext uri="{FF2B5EF4-FFF2-40B4-BE49-F238E27FC236}">
                  <a16:creationId xmlns:a16="http://schemas.microsoft.com/office/drawing/2014/main" id="{93EBF96E-C15F-623A-BE5C-3544CABAFAF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168881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0" name="Arrow Down">
              <a:extLst>
                <a:ext uri="{FF2B5EF4-FFF2-40B4-BE49-F238E27FC236}">
                  <a16:creationId xmlns:a16="http://schemas.microsoft.com/office/drawing/2014/main" id="{DC10D907-39EA-9BCF-1B45-DDB445DED40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50870" y="343656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1" name="Arrow Down">
              <a:extLst>
                <a:ext uri="{FF2B5EF4-FFF2-40B4-BE49-F238E27FC236}">
                  <a16:creationId xmlns:a16="http://schemas.microsoft.com/office/drawing/2014/main" id="{EBE96557-F48F-FEE3-363F-3264E1A479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728083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52" name="Arrow Down">
              <a:extLst>
                <a:ext uri="{FF2B5EF4-FFF2-40B4-BE49-F238E27FC236}">
                  <a16:creationId xmlns:a16="http://schemas.microsoft.com/office/drawing/2014/main" id="{87F62CE5-2533-C15C-AE55-98F3192D52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46932" y="3995765"/>
              <a:ext cx="50545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36FFD08-8CBA-1A2A-4D15-0E510FC8942A}"/>
              </a:ext>
            </a:extLst>
          </p:cNvPr>
          <p:cNvSpPr/>
          <p:nvPr/>
        </p:nvSpPr>
        <p:spPr>
          <a:xfrm>
            <a:off x="5044847" y="4179960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업로드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25ABB0BE-9E1B-89FF-0186-C4984E50EA67}"/>
              </a:ext>
            </a:extLst>
          </p:cNvPr>
          <p:cNvSpPr/>
          <p:nvPr/>
        </p:nvSpPr>
        <p:spPr>
          <a:xfrm>
            <a:off x="1139091" y="4576517"/>
            <a:ext cx="717189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결재선 등록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1763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전자결재 </a:t>
            </a:r>
            <a:r>
              <a:rPr lang="en-US" altLang="ko-Kore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결재상신함 </a:t>
            </a:r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휴가신청서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15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휴가신청서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ERP-014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결재상신함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 문서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>
                <a:latin typeface="+mj-ea"/>
                <a:ea typeface="+mj-ea"/>
              </a:rPr>
              <a:t>결의 번호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자동 생성</a:t>
            </a:r>
            <a:r>
              <a:rPr lang="en-US" altLang="ko-KR" sz="700">
                <a:latin typeface="+mj-ea"/>
                <a:ea typeface="+mj-ea"/>
              </a:rPr>
              <a:t>(</a:t>
            </a:r>
            <a:r>
              <a:rPr lang="ko-KR" altLang="en-US" sz="700">
                <a:latin typeface="+mj-ea"/>
                <a:ea typeface="+mj-ea"/>
              </a:rPr>
              <a:t>마지막 결의서 번호 </a:t>
            </a:r>
            <a:r>
              <a:rPr lang="en-US" altLang="ko-KR" sz="700">
                <a:latin typeface="+mj-ea"/>
                <a:ea typeface="+mj-ea"/>
              </a:rPr>
              <a:t>+</a:t>
            </a:r>
            <a:r>
              <a:rPr lang="ko-KR" altLang="en-US" sz="700">
                <a:latin typeface="+mj-ea"/>
                <a:ea typeface="+mj-ea"/>
              </a:rPr>
              <a:t> </a:t>
            </a:r>
            <a:r>
              <a:rPr lang="en-US" altLang="ko-KR" sz="700">
                <a:latin typeface="+mj-ea"/>
                <a:ea typeface="+mj-ea"/>
              </a:rPr>
              <a:t>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입력</a:t>
            </a:r>
            <a:r>
              <a:rPr lang="en-US" altLang="ko-KR" sz="700">
                <a:latin typeface="+mj-ea"/>
                <a:ea typeface="+mj-ea"/>
              </a:rPr>
              <a:t>/</a:t>
            </a:r>
            <a:r>
              <a:rPr lang="ko-KR" altLang="en-US" sz="700">
                <a:latin typeface="+mj-ea"/>
                <a:ea typeface="+mj-ea"/>
              </a:rPr>
              <a:t>수정 불가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등록자의 소속</a:t>
            </a:r>
            <a:r>
              <a:rPr lang="en-US" altLang="ko-KR" sz="700" b="1">
                <a:latin typeface="+mj-ea"/>
                <a:ea typeface="+mj-ea"/>
              </a:rPr>
              <a:t>(</a:t>
            </a:r>
            <a:r>
              <a:rPr lang="ko-KR" altLang="en-US" sz="700" b="1">
                <a:latin typeface="+mj-ea"/>
                <a:ea typeface="+mj-ea"/>
              </a:rPr>
              <a:t>본부</a:t>
            </a:r>
            <a:r>
              <a:rPr lang="en-US" altLang="ko-KR" sz="700" b="1">
                <a:latin typeface="+mj-ea"/>
                <a:ea typeface="+mj-ea"/>
              </a:rPr>
              <a:t>/</a:t>
            </a:r>
            <a:r>
              <a:rPr lang="ko-KR" altLang="en-US" sz="700" b="1">
                <a:latin typeface="+mj-ea"/>
                <a:ea typeface="+mj-ea"/>
              </a:rPr>
              <a:t>부서</a:t>
            </a:r>
            <a:r>
              <a:rPr lang="en-US" altLang="ko-KR" sz="700" b="1">
                <a:latin typeface="+mj-ea"/>
                <a:ea typeface="+mj-ea"/>
              </a:rPr>
              <a:t>)</a:t>
            </a:r>
            <a:r>
              <a:rPr lang="ko-KR" altLang="en-US" sz="700" b="1">
                <a:latin typeface="+mj-ea"/>
                <a:ea typeface="+mj-ea"/>
              </a:rPr>
              <a:t>정보 출력</a:t>
            </a:r>
            <a:endParaRPr lang="en-US" altLang="ko-KR" sz="700" b="1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등록일</a:t>
            </a:r>
            <a:r>
              <a:rPr lang="en-US" altLang="ko-KR" sz="700" b="1">
                <a:latin typeface="+mj-ea"/>
                <a:ea typeface="+mj-ea"/>
              </a:rPr>
              <a:t>(</a:t>
            </a:r>
            <a:r>
              <a:rPr lang="ko-KR" altLang="en-US" sz="700" b="1">
                <a:latin typeface="+mj-ea"/>
                <a:ea typeface="+mj-ea"/>
              </a:rPr>
              <a:t>당일일자</a:t>
            </a:r>
            <a:r>
              <a:rPr lang="en-US" altLang="ko-KR" sz="700" b="1">
                <a:latin typeface="+mj-ea"/>
                <a:ea typeface="+mj-ea"/>
              </a:rPr>
              <a:t>)</a:t>
            </a:r>
            <a:r>
              <a:rPr lang="ko-KR" altLang="en-US" sz="700" b="1">
                <a:latin typeface="+mj-ea"/>
                <a:ea typeface="+mj-ea"/>
              </a:rPr>
              <a:t> 출력</a:t>
            </a:r>
            <a:endParaRPr lang="en-US" altLang="ko-KR" sz="700" b="1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휴가 구분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</a:t>
            </a:r>
            <a:r>
              <a:rPr lang="en-US" altLang="ko-KR" sz="700">
                <a:latin typeface="+mj-ea"/>
                <a:ea typeface="+mj-ea"/>
              </a:rPr>
              <a:t>Default : </a:t>
            </a:r>
            <a:r>
              <a:rPr lang="ko-KR" altLang="en-US" sz="700">
                <a:latin typeface="+mj-ea"/>
                <a:ea typeface="+mj-ea"/>
              </a:rPr>
              <a:t>선택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   </a:t>
            </a:r>
            <a:r>
              <a:rPr lang="en-US" altLang="ko-KR" sz="700">
                <a:latin typeface="+mj-ea"/>
                <a:ea typeface="+mj-ea"/>
              </a:rPr>
              <a:t> 1) </a:t>
            </a:r>
            <a:r>
              <a:rPr lang="ko-KR" altLang="en-US" sz="700">
                <a:latin typeface="+mj-ea"/>
                <a:ea typeface="+mj-ea"/>
              </a:rPr>
              <a:t>선택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2) </a:t>
            </a:r>
            <a:r>
              <a:rPr lang="ko-KR" altLang="en-US" sz="700">
                <a:latin typeface="+mj-ea"/>
                <a:ea typeface="+mj-ea"/>
              </a:rPr>
              <a:t>오전 반차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3) </a:t>
            </a:r>
            <a:r>
              <a:rPr lang="ko-KR" altLang="en-US" sz="700">
                <a:latin typeface="+mj-ea"/>
                <a:ea typeface="+mj-ea"/>
              </a:rPr>
              <a:t>오후 반차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4) </a:t>
            </a:r>
            <a:r>
              <a:rPr lang="ko-KR" altLang="en-US" sz="700">
                <a:latin typeface="+mj-ea"/>
                <a:ea typeface="+mj-ea"/>
              </a:rPr>
              <a:t>연차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</a:t>
            </a:r>
            <a:r>
              <a:rPr lang="ko-Kore-KR" altLang="en-US" sz="700">
                <a:latin typeface="+mj-ea"/>
                <a:ea typeface="+mj-ea"/>
              </a:rPr>
              <a:t>휴가 구분 선택 시</a:t>
            </a:r>
            <a:r>
              <a:rPr lang="en-US" altLang="ko-Kore-KR" sz="700">
                <a:latin typeface="+mj-ea"/>
                <a:ea typeface="+mj-ea"/>
              </a:rPr>
              <a:t>, </a:t>
            </a:r>
            <a:r>
              <a:rPr lang="ko-Kore-KR" altLang="en-US" sz="700">
                <a:latin typeface="+mj-ea"/>
                <a:ea typeface="+mj-ea"/>
              </a:rPr>
              <a:t>기간 입력 필드 노출</a:t>
            </a:r>
            <a:br>
              <a:rPr lang="en-US" altLang="ko-Kore-KR" sz="700">
                <a:latin typeface="+mj-ea"/>
                <a:ea typeface="+mj-ea"/>
              </a:rPr>
            </a:br>
            <a:r>
              <a:rPr lang="en-US" altLang="ko-Kore-KR" sz="700">
                <a:latin typeface="+mj-ea"/>
                <a:ea typeface="+mj-ea"/>
              </a:rPr>
              <a:t>  </a:t>
            </a:r>
            <a:r>
              <a:rPr lang="en-US" altLang="ko-KR" sz="700">
                <a:latin typeface="+mj-ea"/>
                <a:ea typeface="+mj-ea"/>
              </a:rPr>
              <a:t>- </a:t>
            </a:r>
            <a:r>
              <a:rPr lang="ko-KR" altLang="en-US" sz="700">
                <a:latin typeface="+mj-ea"/>
                <a:ea typeface="+mj-ea"/>
              </a:rPr>
              <a:t>케이스별 정의 다음 페이지 참고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</a:t>
            </a:r>
            <a:r>
              <a:rPr lang="ko-KR" altLang="en-US" sz="700" b="1">
                <a:latin typeface="+mj-ea"/>
                <a:ea typeface="+mj-ea"/>
              </a:rPr>
              <a:t> 결재선 등록 팝업 노출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페이지 화면설계 별도 슬라이드에서 정의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</a:t>
            </a:r>
            <a:r>
              <a:rPr lang="ko-KR" altLang="en-US" sz="700" b="1">
                <a:latin typeface="+mj-ea"/>
                <a:ea typeface="+mj-ea"/>
              </a:rPr>
              <a:t> 입력한 항목들 저장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케이스별 얼럿 정의 다음 페이지 참고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</a:t>
            </a:r>
            <a:r>
              <a:rPr lang="ko-KR" altLang="en-US" sz="700" b="1">
                <a:latin typeface="+mj-ea"/>
                <a:ea typeface="+mj-ea"/>
              </a:rPr>
              <a:t> 리스트 페이지</a:t>
            </a:r>
            <a:r>
              <a:rPr lang="en-US" altLang="ko-KR" sz="700" b="1">
                <a:latin typeface="+mj-ea"/>
                <a:ea typeface="+mj-ea"/>
              </a:rPr>
              <a:t>(ERP-010)</a:t>
            </a:r>
            <a:r>
              <a:rPr lang="ko-KR" altLang="en-US" sz="700" b="1">
                <a:latin typeface="+mj-ea"/>
                <a:ea typeface="+mj-ea"/>
              </a:rPr>
              <a:t>로 이동</a:t>
            </a:r>
            <a:endParaRPr lang="en-US" altLang="ko-KR" sz="7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65654" y="800072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휴가신청서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SJLD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24577"/>
              </p:ext>
            </p:extLst>
          </p:nvPr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26634"/>
              </p:ext>
            </p:extLst>
          </p:nvPr>
        </p:nvGraphicFramePr>
        <p:xfrm>
          <a:off x="1146726" y="1804570"/>
          <a:ext cx="4577400" cy="82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상신일자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휴가 구분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B13104-941C-AD25-CF54-A906EEF2E74B}"/>
              </a:ext>
            </a:extLst>
          </p:cNvPr>
          <p:cNvGrpSpPr/>
          <p:nvPr/>
        </p:nvGrpSpPr>
        <p:grpSpPr>
          <a:xfrm>
            <a:off x="2919987" y="4577421"/>
            <a:ext cx="1029849" cy="226577"/>
            <a:chOff x="2994611" y="4356665"/>
            <a:chExt cx="1029849" cy="226577"/>
          </a:xfrm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F2948F7F-4A2B-303B-765C-F33FE6DB5D86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6506F83E-7AE2-3CF6-FFCE-38A4140B60A6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Input">
            <a:extLst>
              <a:ext uri="{FF2B5EF4-FFF2-40B4-BE49-F238E27FC236}">
                <a16:creationId xmlns:a16="http://schemas.microsoft.com/office/drawing/2014/main" id="{B3622E56-089B-5947-1793-BAA2F91A40CD}"/>
              </a:ext>
            </a:extLst>
          </p:cNvPr>
          <p:cNvSpPr/>
          <p:nvPr/>
        </p:nvSpPr>
        <p:spPr>
          <a:xfrm>
            <a:off x="1856281" y="2105727"/>
            <a:ext cx="3844608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25ABB0BE-9E1B-89FF-0186-C4984E50EA67}"/>
              </a:ext>
            </a:extLst>
          </p:cNvPr>
          <p:cNvSpPr/>
          <p:nvPr/>
        </p:nvSpPr>
        <p:spPr>
          <a:xfrm>
            <a:off x="1139091" y="4576517"/>
            <a:ext cx="717189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결재선 등록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9DDC2C0-E08B-1727-F768-B42ABB2CBEBC}"/>
              </a:ext>
            </a:extLst>
          </p:cNvPr>
          <p:cNvSpPr/>
          <p:nvPr/>
        </p:nvSpPr>
        <p:spPr>
          <a:xfrm>
            <a:off x="2530586" y="130837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EBC68DC-3531-F613-86ED-DD0C0B6C6F9F}"/>
              </a:ext>
            </a:extLst>
          </p:cNvPr>
          <p:cNvSpPr/>
          <p:nvPr/>
        </p:nvSpPr>
        <p:spPr>
          <a:xfrm>
            <a:off x="5577700" y="187738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81636CB-D1A5-00CE-DC54-06FB23FCBFD8}"/>
              </a:ext>
            </a:extLst>
          </p:cNvPr>
          <p:cNvSpPr/>
          <p:nvPr/>
        </p:nvSpPr>
        <p:spPr>
          <a:xfrm>
            <a:off x="3070389" y="187217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2978DB7-48E9-E680-D76C-75C18CCD06EA}"/>
              </a:ext>
            </a:extLst>
          </p:cNvPr>
          <p:cNvSpPr/>
          <p:nvPr/>
        </p:nvSpPr>
        <p:spPr>
          <a:xfrm>
            <a:off x="1759549" y="462542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93C25E8-1947-3E56-4112-9503770B7833}"/>
              </a:ext>
            </a:extLst>
          </p:cNvPr>
          <p:cNvSpPr/>
          <p:nvPr/>
        </p:nvSpPr>
        <p:spPr>
          <a:xfrm>
            <a:off x="2689624" y="462542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01C525D-C409-74CB-8356-8BE616109A9B}"/>
              </a:ext>
            </a:extLst>
          </p:cNvPr>
          <p:cNvSpPr/>
          <p:nvPr/>
        </p:nvSpPr>
        <p:spPr>
          <a:xfrm>
            <a:off x="3854831" y="462542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E98507C-4C65-E1FF-41D5-A76A32D7BDFF}"/>
              </a:ext>
            </a:extLst>
          </p:cNvPr>
          <p:cNvSpPr/>
          <p:nvPr/>
        </p:nvSpPr>
        <p:spPr>
          <a:xfrm>
            <a:off x="5528022" y="156245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6-1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1C53CA-82C3-9D8E-B1A2-95C82FD15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94382"/>
              </p:ext>
            </p:extLst>
          </p:nvPr>
        </p:nvGraphicFramePr>
        <p:xfrm>
          <a:off x="1146726" y="2629855"/>
          <a:ext cx="4577400" cy="1465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146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sp>
        <p:nvSpPr>
          <p:cNvPr id="40" name="Input">
            <a:extLst>
              <a:ext uri="{FF2B5EF4-FFF2-40B4-BE49-F238E27FC236}">
                <a16:creationId xmlns:a16="http://schemas.microsoft.com/office/drawing/2014/main" id="{ADDB2C4C-B58E-CE1A-680C-8FC726425DBE}"/>
              </a:ext>
            </a:extLst>
          </p:cNvPr>
          <p:cNvSpPr/>
          <p:nvPr/>
        </p:nvSpPr>
        <p:spPr>
          <a:xfrm>
            <a:off x="1856281" y="2660199"/>
            <a:ext cx="3844608" cy="1413226"/>
          </a:xfrm>
          <a:prstGeom prst="roundRect">
            <a:avLst>
              <a:gd name="adj" fmla="val 154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6B6312-8E2F-F671-0D66-E6C457033BBC}"/>
              </a:ext>
            </a:extLst>
          </p:cNvPr>
          <p:cNvGrpSpPr/>
          <p:nvPr/>
        </p:nvGrpSpPr>
        <p:grpSpPr>
          <a:xfrm>
            <a:off x="1856280" y="2379319"/>
            <a:ext cx="695507" cy="215824"/>
            <a:chOff x="1108560" y="1620858"/>
            <a:chExt cx="660567" cy="215824"/>
          </a:xfrm>
        </p:grpSpPr>
        <p:sp>
          <p:nvSpPr>
            <p:cNvPr id="53" name="Input">
              <a:extLst>
                <a:ext uri="{FF2B5EF4-FFF2-40B4-BE49-F238E27FC236}">
                  <a16:creationId xmlns:a16="http://schemas.microsoft.com/office/drawing/2014/main" id="{42D671D3-FC53-DA51-27E9-CC83D834C1A4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선택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>
              <a:extLst>
                <a:ext uri="{FF2B5EF4-FFF2-40B4-BE49-F238E27FC236}">
                  <a16:creationId xmlns:a16="http://schemas.microsoft.com/office/drawing/2014/main" id="{90A871D6-EAE0-205B-6E95-93FA58FF616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DE74C383-0E0E-E480-4900-D341C5210BE3}"/>
              </a:ext>
            </a:extLst>
          </p:cNvPr>
          <p:cNvSpPr/>
          <p:nvPr/>
        </p:nvSpPr>
        <p:spPr>
          <a:xfrm>
            <a:off x="993179" y="242759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98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케이스별 정의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 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 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700" b="1">
              <a:latin typeface="+mj-ea"/>
              <a:ea typeface="+mj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64525"/>
              </p:ext>
            </p:extLst>
          </p:nvPr>
        </p:nvGraphicFramePr>
        <p:xfrm>
          <a:off x="323528" y="904888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휴가일시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6B6312-8E2F-F671-0D66-E6C457033BBC}"/>
              </a:ext>
            </a:extLst>
          </p:cNvPr>
          <p:cNvGrpSpPr/>
          <p:nvPr/>
        </p:nvGrpSpPr>
        <p:grpSpPr>
          <a:xfrm>
            <a:off x="1033082" y="932623"/>
            <a:ext cx="695507" cy="215824"/>
            <a:chOff x="1108560" y="1620858"/>
            <a:chExt cx="660567" cy="215824"/>
          </a:xfrm>
        </p:grpSpPr>
        <p:sp>
          <p:nvSpPr>
            <p:cNvPr id="53" name="Input">
              <a:extLst>
                <a:ext uri="{FF2B5EF4-FFF2-40B4-BE49-F238E27FC236}">
                  <a16:creationId xmlns:a16="http://schemas.microsoft.com/office/drawing/2014/main" id="{42D671D3-FC53-DA51-27E9-CC83D834C1A4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오전 반차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>
              <a:extLst>
                <a:ext uri="{FF2B5EF4-FFF2-40B4-BE49-F238E27FC236}">
                  <a16:creationId xmlns:a16="http://schemas.microsoft.com/office/drawing/2014/main" id="{90A871D6-EAE0-205B-6E95-93FA58FF616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Input">
            <a:extLst>
              <a:ext uri="{FF2B5EF4-FFF2-40B4-BE49-F238E27FC236}">
                <a16:creationId xmlns:a16="http://schemas.microsoft.com/office/drawing/2014/main" id="{8523D06C-9B1C-BB62-8EE3-63F4182B15F4}"/>
              </a:ext>
            </a:extLst>
          </p:cNvPr>
          <p:cNvSpPr/>
          <p:nvPr/>
        </p:nvSpPr>
        <p:spPr>
          <a:xfrm>
            <a:off x="2228751" y="937791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20220101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12E56-67E5-4E3D-6A9A-981D20C2375F}"/>
              </a:ext>
            </a:extLst>
          </p:cNvPr>
          <p:cNvSpPr txBox="1"/>
          <p:nvPr/>
        </p:nvSpPr>
        <p:spPr>
          <a:xfrm>
            <a:off x="1788887" y="944901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휴가기간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0BA6A1-745D-B4C9-6BC5-CB2E22EC1F17}"/>
              </a:ext>
            </a:extLst>
          </p:cNvPr>
          <p:cNvSpPr txBox="1"/>
          <p:nvPr/>
        </p:nvSpPr>
        <p:spPr>
          <a:xfrm>
            <a:off x="179512" y="696649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1. </a:t>
            </a:r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오전 반차 선택 시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226AA822-C2F5-2D67-7AFF-5E82027E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35688"/>
              </p:ext>
            </p:extLst>
          </p:nvPr>
        </p:nvGraphicFramePr>
        <p:xfrm>
          <a:off x="323528" y="1446865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휴가일시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1CB51029-0131-34F4-8CA2-4861E0E4ED54}"/>
              </a:ext>
            </a:extLst>
          </p:cNvPr>
          <p:cNvGrpSpPr/>
          <p:nvPr/>
        </p:nvGrpSpPr>
        <p:grpSpPr>
          <a:xfrm>
            <a:off x="1033082" y="1474600"/>
            <a:ext cx="695507" cy="215824"/>
            <a:chOff x="1108560" y="1620858"/>
            <a:chExt cx="660567" cy="215824"/>
          </a:xfrm>
        </p:grpSpPr>
        <p:sp>
          <p:nvSpPr>
            <p:cNvPr id="69" name="Input">
              <a:extLst>
                <a:ext uri="{FF2B5EF4-FFF2-40B4-BE49-F238E27FC236}">
                  <a16:creationId xmlns:a16="http://schemas.microsoft.com/office/drawing/2014/main" id="{87A2987F-120A-56B5-BF47-730981198B75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오후 반차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Arrow Down">
              <a:extLst>
                <a:ext uri="{FF2B5EF4-FFF2-40B4-BE49-F238E27FC236}">
                  <a16:creationId xmlns:a16="http://schemas.microsoft.com/office/drawing/2014/main" id="{09A059D9-D1A5-12E9-199C-98B93329F63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1" name="Input">
            <a:extLst>
              <a:ext uri="{FF2B5EF4-FFF2-40B4-BE49-F238E27FC236}">
                <a16:creationId xmlns:a16="http://schemas.microsoft.com/office/drawing/2014/main" id="{18A8F236-3621-E336-0648-BC4EF26178F5}"/>
              </a:ext>
            </a:extLst>
          </p:cNvPr>
          <p:cNvSpPr/>
          <p:nvPr/>
        </p:nvSpPr>
        <p:spPr>
          <a:xfrm>
            <a:off x="2228751" y="1479768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20220101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2F7070-42D7-8B03-3115-1B52ED28F337}"/>
              </a:ext>
            </a:extLst>
          </p:cNvPr>
          <p:cNvSpPr txBox="1"/>
          <p:nvPr/>
        </p:nvSpPr>
        <p:spPr>
          <a:xfrm>
            <a:off x="1788887" y="2050609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휴가기간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51616B-9A3F-8FED-4D83-F4B892FFF216}"/>
              </a:ext>
            </a:extLst>
          </p:cNvPr>
          <p:cNvSpPr txBox="1"/>
          <p:nvPr/>
        </p:nvSpPr>
        <p:spPr>
          <a:xfrm>
            <a:off x="179512" y="1238626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2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오후 반차 선택 시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92C2CC8B-6731-8304-A038-F6C47F78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26995"/>
              </p:ext>
            </p:extLst>
          </p:nvPr>
        </p:nvGraphicFramePr>
        <p:xfrm>
          <a:off x="323528" y="2010597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휴가일시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9E0323EC-A378-BF3C-081E-8165C2C40F5C}"/>
              </a:ext>
            </a:extLst>
          </p:cNvPr>
          <p:cNvGrpSpPr/>
          <p:nvPr/>
        </p:nvGrpSpPr>
        <p:grpSpPr>
          <a:xfrm>
            <a:off x="1033082" y="2038332"/>
            <a:ext cx="695507" cy="215824"/>
            <a:chOff x="1108560" y="1620858"/>
            <a:chExt cx="660567" cy="215824"/>
          </a:xfrm>
        </p:grpSpPr>
        <p:sp>
          <p:nvSpPr>
            <p:cNvPr id="76" name="Input">
              <a:extLst>
                <a:ext uri="{FF2B5EF4-FFF2-40B4-BE49-F238E27FC236}">
                  <a16:creationId xmlns:a16="http://schemas.microsoft.com/office/drawing/2014/main" id="{4751F580-9874-910C-E6E7-23DE62DAAB73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연차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Arrow Down">
              <a:extLst>
                <a:ext uri="{FF2B5EF4-FFF2-40B4-BE49-F238E27FC236}">
                  <a16:creationId xmlns:a16="http://schemas.microsoft.com/office/drawing/2014/main" id="{F6DF0E36-75F4-A482-9E8F-4DEAA1FEC6A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8" name="Input">
            <a:extLst>
              <a:ext uri="{FF2B5EF4-FFF2-40B4-BE49-F238E27FC236}">
                <a16:creationId xmlns:a16="http://schemas.microsoft.com/office/drawing/2014/main" id="{13DE6185-7B08-2BA8-580E-4F4271FF2258}"/>
              </a:ext>
            </a:extLst>
          </p:cNvPr>
          <p:cNvSpPr/>
          <p:nvPr/>
        </p:nvSpPr>
        <p:spPr>
          <a:xfrm>
            <a:off x="2228751" y="2043500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20220101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FBA073-C8BC-600C-9A1B-DAD4071884C7}"/>
              </a:ext>
            </a:extLst>
          </p:cNvPr>
          <p:cNvSpPr txBox="1"/>
          <p:nvPr/>
        </p:nvSpPr>
        <p:spPr>
          <a:xfrm>
            <a:off x="2879016" y="2050610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~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FF06ED-F103-C7CB-78C8-2981D787F488}"/>
              </a:ext>
            </a:extLst>
          </p:cNvPr>
          <p:cNvSpPr txBox="1"/>
          <p:nvPr/>
        </p:nvSpPr>
        <p:spPr>
          <a:xfrm>
            <a:off x="179512" y="1802358"/>
            <a:ext cx="7280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3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연차 선택 시</a:t>
            </a:r>
          </a:p>
        </p:txBody>
      </p:sp>
      <p:sp>
        <p:nvSpPr>
          <p:cNvPr id="81" name="Input">
            <a:extLst>
              <a:ext uri="{FF2B5EF4-FFF2-40B4-BE49-F238E27FC236}">
                <a16:creationId xmlns:a16="http://schemas.microsoft.com/office/drawing/2014/main" id="{C43280C7-C38F-0A14-A956-ED1FF744096F}"/>
              </a:ext>
            </a:extLst>
          </p:cNvPr>
          <p:cNvSpPr/>
          <p:nvPr/>
        </p:nvSpPr>
        <p:spPr>
          <a:xfrm>
            <a:off x="3064774" y="2043500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20220101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C7973-1E26-B2BF-9029-60A9F23B5BF4}"/>
              </a:ext>
            </a:extLst>
          </p:cNvPr>
          <p:cNvSpPr txBox="1"/>
          <p:nvPr/>
        </p:nvSpPr>
        <p:spPr>
          <a:xfrm>
            <a:off x="1788887" y="148165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휴가기간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24205CF-2655-6075-E8F4-33373073F5D5}"/>
              </a:ext>
            </a:extLst>
          </p:cNvPr>
          <p:cNvGrpSpPr/>
          <p:nvPr/>
        </p:nvGrpSpPr>
        <p:grpSpPr>
          <a:xfrm>
            <a:off x="395535" y="3057647"/>
            <a:ext cx="1683091" cy="767866"/>
            <a:chOff x="115874" y="483518"/>
            <a:chExt cx="2304259" cy="122413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58BD3B4-BDCA-7664-C398-107B5DC439A5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결재자를 선택해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57B5F0-F0E5-7789-9FC8-15C922CF4D9E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2E4E3C0-06A1-902A-F3F0-CA448CA5F3C7}"/>
              </a:ext>
            </a:extLst>
          </p:cNvPr>
          <p:cNvSpPr txBox="1"/>
          <p:nvPr/>
        </p:nvSpPr>
        <p:spPr>
          <a:xfrm>
            <a:off x="179512" y="2769615"/>
            <a:ext cx="2079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1. 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결재자를 선택하지 않고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버튼을 클릭한 경우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568B56D-5C4A-3111-FEBF-664B83045D67}"/>
              </a:ext>
            </a:extLst>
          </p:cNvPr>
          <p:cNvGrpSpPr/>
          <p:nvPr/>
        </p:nvGrpSpPr>
        <p:grpSpPr>
          <a:xfrm>
            <a:off x="395535" y="4207094"/>
            <a:ext cx="1683091" cy="767866"/>
            <a:chOff x="115874" y="483518"/>
            <a:chExt cx="2304259" cy="12241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EBD730-212A-E50C-0E9A-25814DC4203F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휴가 내용을 정확히 작성해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BD04D99-80A0-F6B4-745A-CC8FF2EB0634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E521A43-D995-0F41-3D60-4036B6DB852D}"/>
              </a:ext>
            </a:extLst>
          </p:cNvPr>
          <p:cNvSpPr txBox="1"/>
          <p:nvPr/>
        </p:nvSpPr>
        <p:spPr>
          <a:xfrm>
            <a:off x="179512" y="3919062"/>
            <a:ext cx="17732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3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휴가 구분 또는 기간을 입력하지 않은 경우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4AAD668-96D3-4A1D-09ED-BEDF4C2DF110}"/>
              </a:ext>
            </a:extLst>
          </p:cNvPr>
          <p:cNvGrpSpPr/>
          <p:nvPr/>
        </p:nvGrpSpPr>
        <p:grpSpPr>
          <a:xfrm>
            <a:off x="3143960" y="3057647"/>
            <a:ext cx="1683091" cy="767866"/>
            <a:chOff x="115874" y="483518"/>
            <a:chExt cx="2304259" cy="1224136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298A2BB-EFF0-B874-E56B-EEF066DB8F66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제목을 입력해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242796C-6532-3801-8EFF-65C9FA5AB615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4CD5104-D1C5-7A6F-BD7D-CB5B7C1D882A}"/>
              </a:ext>
            </a:extLst>
          </p:cNvPr>
          <p:cNvSpPr txBox="1"/>
          <p:nvPr/>
        </p:nvSpPr>
        <p:spPr>
          <a:xfrm>
            <a:off x="2927937" y="2769615"/>
            <a:ext cx="20008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2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제목을 입력하지 않고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버튼을 클릭한 경우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A431A4C-68D4-24C2-4F32-95C79158FBC1}"/>
              </a:ext>
            </a:extLst>
          </p:cNvPr>
          <p:cNvGrpSpPr/>
          <p:nvPr/>
        </p:nvGrpSpPr>
        <p:grpSpPr>
          <a:xfrm>
            <a:off x="3143960" y="4207094"/>
            <a:ext cx="1683091" cy="767866"/>
            <a:chOff x="115874" y="483518"/>
            <a:chExt cx="2304259" cy="122413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4B0AE68-3BC3-1727-0ABA-B93068ABA841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내용을 입력해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A8FF65B-C3A2-2FD4-8401-26329806B66B}"/>
                </a:ext>
              </a:extLst>
            </p:cNvPr>
            <p:cNvSpPr/>
            <p:nvPr/>
          </p:nvSpPr>
          <p:spPr>
            <a:xfrm>
              <a:off x="115874" y="1419623"/>
              <a:ext cx="2304259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5591D2-758C-0273-9CC7-38810D416C3A}"/>
              </a:ext>
            </a:extLst>
          </p:cNvPr>
          <p:cNvSpPr txBox="1"/>
          <p:nvPr/>
        </p:nvSpPr>
        <p:spPr>
          <a:xfrm>
            <a:off x="2927937" y="3919062"/>
            <a:ext cx="20008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4</a:t>
            </a:r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. 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내용을 입력하지 않고 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R" sz="7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버튼을 클릭한 경우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44AEF2-E2C8-3C80-35A8-76E056A18E7D}"/>
              </a:ext>
            </a:extLst>
          </p:cNvPr>
          <p:cNvSpPr txBox="1"/>
          <p:nvPr/>
        </p:nvSpPr>
        <p:spPr>
          <a:xfrm>
            <a:off x="179512" y="2539246"/>
            <a:ext cx="16482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700" b="1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kumimoji="1" lang="ko-Kore-KR" altLang="en-US" sz="700" b="1">
                <a:latin typeface="KB금융 본문체 Light" pitchFamily="50" charset="-127"/>
                <a:ea typeface="KB금융 본문체 Light" pitchFamily="50" charset="-127"/>
              </a:rPr>
              <a:t>등록</a:t>
            </a:r>
            <a:r>
              <a:rPr kumimoji="1" lang="en-US" altLang="ko-Kore-KR" sz="700" b="1">
                <a:latin typeface="KB금융 본문체 Light" pitchFamily="50" charset="-127"/>
                <a:ea typeface="KB금융 본문체 Light" pitchFamily="50" charset="-127"/>
              </a:rPr>
              <a:t>] </a:t>
            </a:r>
            <a:r>
              <a:rPr kumimoji="1" lang="ko-Kore-KR" altLang="en-US" sz="700" b="1">
                <a:latin typeface="KB금융 본문체 Light" pitchFamily="50" charset="-127"/>
                <a:ea typeface="KB금융 본문체 Light" pitchFamily="50" charset="-127"/>
              </a:rPr>
              <a:t>버튼 클릭 시</a:t>
            </a:r>
            <a:r>
              <a:rPr kumimoji="1" lang="en-US" altLang="ko-Kore-KR" sz="700" b="1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kumimoji="1" lang="ko-Kore-KR" altLang="en-US" sz="700" b="1">
                <a:latin typeface="KB금융 본문체 Light" pitchFamily="50" charset="-127"/>
                <a:ea typeface="KB금융 본문체 Light" pitchFamily="50" charset="-127"/>
              </a:rPr>
              <a:t>케이스별 얼럿 정의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82AA-2147-34CD-6391-486AA2162C12}"/>
              </a:ext>
            </a:extLst>
          </p:cNvPr>
          <p:cNvSpPr txBox="1"/>
          <p:nvPr/>
        </p:nvSpPr>
        <p:spPr>
          <a:xfrm>
            <a:off x="179512" y="489995"/>
            <a:ext cx="1362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700" b="1">
                <a:latin typeface="KB금융 본문체 Light" pitchFamily="50" charset="-127"/>
                <a:ea typeface="KB금융 본문체 Light" pitchFamily="50" charset="-127"/>
              </a:rPr>
              <a:t>휴가 선택 케이스별 노출 폼 정의</a:t>
            </a:r>
          </a:p>
        </p:txBody>
      </p:sp>
    </p:spTree>
    <p:extLst>
      <p:ext uri="{BB962C8B-B14F-4D97-AF65-F5344CB8AC3E}">
        <p14:creationId xmlns:p14="http://schemas.microsoft.com/office/powerpoint/2010/main" val="100738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KB금융 본문체 Light" pitchFamily="50" charset="-127"/>
                <a:ea typeface="KB금융 본문체 Light" pitchFamily="50" charset="-127"/>
              </a:rPr>
              <a:t>메뉴구조도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구조</a:t>
            </a:r>
            <a:r>
              <a:rPr lang="en-US" altLang="ko-KR"/>
              <a:t> </a:t>
            </a:r>
            <a:r>
              <a:rPr lang="ko-KR" altLang="en-US"/>
              <a:t>정의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6944048-3C90-3239-9059-5E0A52636A08}"/>
              </a:ext>
            </a:extLst>
          </p:cNvPr>
          <p:cNvGrpSpPr/>
          <p:nvPr/>
        </p:nvGrpSpPr>
        <p:grpSpPr>
          <a:xfrm>
            <a:off x="6946771" y="1193173"/>
            <a:ext cx="479609" cy="350140"/>
            <a:chOff x="6410555" y="1275606"/>
            <a:chExt cx="479609" cy="35014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95EB76C-0395-E250-596C-697D5F85293E}"/>
                </a:ext>
              </a:extLst>
            </p:cNvPr>
            <p:cNvSpPr/>
            <p:nvPr/>
          </p:nvSpPr>
          <p:spPr>
            <a:xfrm>
              <a:off x="6410555" y="1317915"/>
              <a:ext cx="91126" cy="984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A402B89-BC32-C8F1-065F-1C653247B5D9}"/>
                </a:ext>
              </a:extLst>
            </p:cNvPr>
            <p:cNvSpPr/>
            <p:nvPr/>
          </p:nvSpPr>
          <p:spPr>
            <a:xfrm>
              <a:off x="6410555" y="1480458"/>
              <a:ext cx="91126" cy="984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C53AC71-2A43-EEB3-9A64-A626CD4DC6E6}"/>
                </a:ext>
              </a:extLst>
            </p:cNvPr>
            <p:cNvSpPr txBox="1"/>
            <p:nvPr/>
          </p:nvSpPr>
          <p:spPr>
            <a:xfrm>
              <a:off x="6444208" y="1275606"/>
              <a:ext cx="4459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ea typeface="KB금융 본문체 Light" pitchFamily="50" charset="-127"/>
                </a:rPr>
                <a:t>1Depth</a:t>
              </a:r>
              <a:endParaRPr lang="ko-KR" altLang="en-US" sz="600">
                <a:ea typeface="KB금융 본문체 Light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4FF3A2-4412-8A75-C069-A7E3222F8FAC}"/>
                </a:ext>
              </a:extLst>
            </p:cNvPr>
            <p:cNvSpPr txBox="1"/>
            <p:nvPr/>
          </p:nvSpPr>
          <p:spPr>
            <a:xfrm>
              <a:off x="6444208" y="1441080"/>
              <a:ext cx="4459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ea typeface="KB금융 본문체 Light" pitchFamily="50" charset="-127"/>
                </a:rPr>
                <a:t>2Depth</a:t>
              </a:r>
              <a:endParaRPr lang="ko-KR" altLang="en-US" sz="600">
                <a:ea typeface="KB금융 본문체 Light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49CFCD-2039-14EC-4293-9AB1E2602AF6}"/>
              </a:ext>
            </a:extLst>
          </p:cNvPr>
          <p:cNvGrpSpPr/>
          <p:nvPr/>
        </p:nvGrpSpPr>
        <p:grpSpPr>
          <a:xfrm>
            <a:off x="1728317" y="1491630"/>
            <a:ext cx="5698063" cy="1400560"/>
            <a:chOff x="2200580" y="1491630"/>
            <a:chExt cx="5698063" cy="1400560"/>
          </a:xfrm>
        </p:grpSpPr>
        <p:sp>
          <p:nvSpPr>
            <p:cNvPr id="87" name="직사각형 86"/>
            <p:cNvSpPr/>
            <p:nvPr/>
          </p:nvSpPr>
          <p:spPr>
            <a:xfrm>
              <a:off x="2200580" y="1491630"/>
              <a:ext cx="870346" cy="268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1D5BED-7BFF-D786-A2E5-BF2D579643B7}"/>
                </a:ext>
              </a:extLst>
            </p:cNvPr>
            <p:cNvSpPr/>
            <p:nvPr/>
          </p:nvSpPr>
          <p:spPr>
            <a:xfrm>
              <a:off x="2200580" y="1903878"/>
              <a:ext cx="870346" cy="268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메인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CF8204-8EA7-9131-545E-878433B4DE55}"/>
                </a:ext>
              </a:extLst>
            </p:cNvPr>
            <p:cNvSpPr/>
            <p:nvPr/>
          </p:nvSpPr>
          <p:spPr>
            <a:xfrm>
              <a:off x="6071433" y="1903878"/>
              <a:ext cx="870346" cy="268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게시판</a:t>
              </a:r>
            </a:p>
          </p:txBody>
        </p: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FABB8D42-FCC2-5E86-7011-908433813FA5}"/>
                </a:ext>
              </a:extLst>
            </p:cNvPr>
            <p:cNvCxnSpPr>
              <a:cxnSpLocks/>
              <a:stCxn id="87" idx="2"/>
              <a:endCxn id="3" idx="0"/>
            </p:cNvCxnSpPr>
            <p:nvPr/>
          </p:nvCxnSpPr>
          <p:spPr>
            <a:xfrm>
              <a:off x="2635753" y="1759862"/>
              <a:ext cx="0" cy="144016"/>
            </a:xfrm>
            <a:prstGeom prst="line">
              <a:avLst/>
            </a:prstGeom>
            <a:ln w="3175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92DD8015-5758-82D0-762E-5516EA8BE9BD}"/>
                </a:ext>
              </a:extLst>
            </p:cNvPr>
            <p:cNvCxnSpPr>
              <a:cxnSpLocks/>
              <a:stCxn id="3" idx="3"/>
              <a:endCxn id="14" idx="1"/>
            </p:cNvCxnSpPr>
            <p:nvPr/>
          </p:nvCxnSpPr>
          <p:spPr>
            <a:xfrm>
              <a:off x="3070926" y="2037994"/>
              <a:ext cx="3000507" cy="0"/>
            </a:xfrm>
            <a:prstGeom prst="line">
              <a:avLst/>
            </a:prstGeom>
            <a:ln w="3175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1F4E1B-F83D-448E-753E-F5B40A2E412F}"/>
                </a:ext>
              </a:extLst>
            </p:cNvPr>
            <p:cNvSpPr/>
            <p:nvPr/>
          </p:nvSpPr>
          <p:spPr>
            <a:xfrm>
              <a:off x="3170979" y="1903878"/>
              <a:ext cx="870346" cy="268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인사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336A63-AC12-30F1-76A1-17F1D5AEC295}"/>
                </a:ext>
              </a:extLst>
            </p:cNvPr>
            <p:cNvSpPr/>
            <p:nvPr/>
          </p:nvSpPr>
          <p:spPr>
            <a:xfrm>
              <a:off x="4137822" y="1903878"/>
              <a:ext cx="870346" cy="268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회계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D6071B-B37F-5528-FCA3-84266E474F7A}"/>
                </a:ext>
              </a:extLst>
            </p:cNvPr>
            <p:cNvSpPr/>
            <p:nvPr/>
          </p:nvSpPr>
          <p:spPr>
            <a:xfrm>
              <a:off x="5104606" y="1903878"/>
              <a:ext cx="870346" cy="268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전자결재</a:t>
              </a: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6A6E170D-4EF7-2670-749A-0FFCD6AFD684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3606152" y="2172110"/>
              <a:ext cx="0" cy="451848"/>
            </a:xfrm>
            <a:prstGeom prst="line">
              <a:avLst/>
            </a:prstGeom>
            <a:ln w="3175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C07ADCB-BCD6-8818-6FF3-644D8B6B86AB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>
              <a:off x="4572995" y="2172110"/>
              <a:ext cx="0" cy="91808"/>
            </a:xfrm>
            <a:prstGeom prst="line">
              <a:avLst/>
            </a:prstGeom>
            <a:ln w="3175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2495AD64-E3EE-E4C4-B576-AFC9721C462B}"/>
                </a:ext>
              </a:extLst>
            </p:cNvPr>
            <p:cNvCxnSpPr>
              <a:cxnSpLocks/>
              <a:stCxn id="13" idx="2"/>
              <a:endCxn id="30" idx="0"/>
            </p:cNvCxnSpPr>
            <p:nvPr/>
          </p:nvCxnSpPr>
          <p:spPr>
            <a:xfrm flipH="1">
              <a:off x="5534811" y="2172110"/>
              <a:ext cx="4968" cy="451848"/>
            </a:xfrm>
            <a:prstGeom prst="line">
              <a:avLst/>
            </a:prstGeom>
            <a:ln w="3175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76200D9F-DC77-1AB7-9F64-022D35FBB5A6}"/>
                </a:ext>
              </a:extLst>
            </p:cNvPr>
            <p:cNvCxnSpPr>
              <a:cxnSpLocks/>
              <a:stCxn id="14" idx="2"/>
              <a:endCxn id="31" idx="0"/>
            </p:cNvCxnSpPr>
            <p:nvPr/>
          </p:nvCxnSpPr>
          <p:spPr>
            <a:xfrm>
              <a:off x="6506606" y="2172110"/>
              <a:ext cx="0" cy="91808"/>
            </a:xfrm>
            <a:prstGeom prst="line">
              <a:avLst/>
            </a:prstGeom>
            <a:ln w="3175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0556B2-57C4-6C1C-A965-CDC8F407EA05}"/>
                </a:ext>
              </a:extLst>
            </p:cNvPr>
            <p:cNvSpPr/>
            <p:nvPr/>
          </p:nvSpPr>
          <p:spPr>
            <a:xfrm>
              <a:off x="3170979" y="226391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인사 관리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2B64D7-AA0E-3486-278E-BC8DC660C962}"/>
                </a:ext>
              </a:extLst>
            </p:cNvPr>
            <p:cNvSpPr/>
            <p:nvPr/>
          </p:nvSpPr>
          <p:spPr>
            <a:xfrm>
              <a:off x="3170979" y="262395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급여</a:t>
              </a:r>
              <a:r>
                <a:rPr lang="en-US" altLang="ko-KR" sz="700" dirty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>
                  <a:solidFill>
                    <a:schemeClr val="tx1"/>
                  </a:solidFill>
                </a:rPr>
                <a:t>승진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>
                  <a:solidFill>
                    <a:schemeClr val="tx1"/>
                  </a:solidFill>
                </a:rPr>
                <a:t> 관리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714595-8737-0A29-F3DA-26858B284BCE}"/>
                </a:ext>
              </a:extLst>
            </p:cNvPr>
            <p:cNvSpPr/>
            <p:nvPr/>
          </p:nvSpPr>
          <p:spPr>
            <a:xfrm>
              <a:off x="4137822" y="226391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전표 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D6C66BF-62CC-8CBC-F63E-A52AE2FE41E4}"/>
                </a:ext>
              </a:extLst>
            </p:cNvPr>
            <p:cNvSpPr/>
            <p:nvPr/>
          </p:nvSpPr>
          <p:spPr>
            <a:xfrm>
              <a:off x="5099638" y="226391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결재상신함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E5ECE7-BEC4-1BB0-3A88-9F93F87FEE27}"/>
                </a:ext>
              </a:extLst>
            </p:cNvPr>
            <p:cNvSpPr/>
            <p:nvPr/>
          </p:nvSpPr>
          <p:spPr>
            <a:xfrm>
              <a:off x="5099638" y="262395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결재수신함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E61A681-D16A-BCA7-43C3-7EA4025D461D}"/>
                </a:ext>
              </a:extLst>
            </p:cNvPr>
            <p:cNvSpPr/>
            <p:nvPr/>
          </p:nvSpPr>
          <p:spPr>
            <a:xfrm>
              <a:off x="6071433" y="226391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공지사항</a:t>
              </a:r>
            </a:p>
          </p:txBody>
        </p:sp>
        <p:cxnSp>
          <p:nvCxnSpPr>
            <p:cNvPr id="71" name="직선 연결선 106">
              <a:extLst>
                <a:ext uri="{FF2B5EF4-FFF2-40B4-BE49-F238E27FC236}">
                  <a16:creationId xmlns:a16="http://schemas.microsoft.com/office/drawing/2014/main" id="{5B2FA8BF-D787-9F87-040C-F9C824A27B66}"/>
                </a:ext>
              </a:extLst>
            </p:cNvPr>
            <p:cNvCxnSpPr/>
            <p:nvPr/>
          </p:nvCxnSpPr>
          <p:spPr>
            <a:xfrm>
              <a:off x="2992545" y="1626677"/>
              <a:ext cx="289164" cy="0"/>
            </a:xfrm>
            <a:prstGeom prst="line">
              <a:avLst/>
            </a:prstGeom>
            <a:ln w="3175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15D878-F600-2FF1-E6D5-D2B151D76274}"/>
                </a:ext>
              </a:extLst>
            </p:cNvPr>
            <p:cNvSpPr txBox="1"/>
            <p:nvPr/>
          </p:nvSpPr>
          <p:spPr>
            <a:xfrm>
              <a:off x="3239459" y="1543313"/>
              <a:ext cx="17379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ea typeface="KB금융 본문체 Light" pitchFamily="50" charset="-127"/>
                </a:rPr>
                <a:t>* </a:t>
              </a:r>
              <a:r>
                <a:rPr lang="ko-KR" altLang="en-US" sz="600">
                  <a:ea typeface="KB금융 본문체 Light" pitchFamily="50" charset="-127"/>
                </a:rPr>
                <a:t>로그인 시</a:t>
              </a:r>
              <a:r>
                <a:rPr lang="en-US" altLang="ko-KR" sz="600">
                  <a:ea typeface="KB금융 본문체 Light" pitchFamily="50" charset="-127"/>
                </a:rPr>
                <a:t>,</a:t>
              </a:r>
              <a:r>
                <a:rPr lang="ko-KR" altLang="en-US" sz="600">
                  <a:ea typeface="KB금융 본문체 Light" pitchFamily="50" charset="-127"/>
                </a:rPr>
                <a:t> 권한에 따라 </a:t>
              </a:r>
              <a:r>
                <a:rPr lang="en-US" altLang="ko-KR" sz="600">
                  <a:ea typeface="KB금융 본문체 Light" pitchFamily="50" charset="-127"/>
                </a:rPr>
                <a:t>1Depth</a:t>
              </a:r>
              <a:r>
                <a:rPr lang="ko-KR" altLang="en-US" sz="600">
                  <a:ea typeface="KB금융 본문체 Light" pitchFamily="50" charset="-127"/>
                </a:rPr>
                <a:t>메뉴 노출</a:t>
              </a:r>
              <a:r>
                <a:rPr lang="en-US" altLang="ko-KR" sz="600">
                  <a:ea typeface="KB금융 본문체 Light" pitchFamily="50" charset="-127"/>
                </a:rPr>
                <a:t>/</a:t>
              </a:r>
              <a:r>
                <a:rPr lang="ko-KR" altLang="en-US" sz="600">
                  <a:ea typeface="KB금융 본문체 Light" pitchFamily="50" charset="-127"/>
                </a:rPr>
                <a:t>미노출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BDCCD4-C0D7-6350-79D0-886EDCD9115F}"/>
                </a:ext>
              </a:extLst>
            </p:cNvPr>
            <p:cNvSpPr/>
            <p:nvPr/>
          </p:nvSpPr>
          <p:spPr>
            <a:xfrm>
              <a:off x="7028297" y="1903878"/>
              <a:ext cx="870346" cy="268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F67B14BC-19CA-58D6-0E1F-AC539A905AAE}"/>
                </a:ext>
              </a:extLst>
            </p:cNvPr>
            <p:cNvCxnSpPr>
              <a:cxnSpLocks/>
              <a:stCxn id="8" idx="2"/>
              <a:endCxn id="24" idx="0"/>
            </p:cNvCxnSpPr>
            <p:nvPr/>
          </p:nvCxnSpPr>
          <p:spPr>
            <a:xfrm>
              <a:off x="7463470" y="2172110"/>
              <a:ext cx="0" cy="451848"/>
            </a:xfrm>
            <a:prstGeom prst="line">
              <a:avLst/>
            </a:prstGeom>
            <a:ln w="3175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820E7B-A026-946D-9694-22DC4E2378A6}"/>
                </a:ext>
              </a:extLst>
            </p:cNvPr>
            <p:cNvSpPr/>
            <p:nvPr/>
          </p:nvSpPr>
          <p:spPr>
            <a:xfrm>
              <a:off x="7028297" y="226391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내 정보 변경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A6F5B29-9D7B-3F4A-694A-185ED6EFA701}"/>
                </a:ext>
              </a:extLst>
            </p:cNvPr>
            <p:cNvSpPr/>
            <p:nvPr/>
          </p:nvSpPr>
          <p:spPr>
            <a:xfrm>
              <a:off x="7028297" y="2623958"/>
              <a:ext cx="870346" cy="268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비밀번호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39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휴가신청서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ERP-014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결재상신함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 문서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b="1">
                <a:latin typeface="+mj-ea"/>
                <a:ea typeface="+mj-ea"/>
              </a:rPr>
              <a:t>정상 작성 예시 </a:t>
            </a:r>
            <a:endParaRPr lang="en-US" altLang="ko-KR" sz="7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휴가신청서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SJLD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15495"/>
              </p:ext>
            </p:extLst>
          </p:nvPr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홍길자 본부장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65890"/>
              </p:ext>
            </p:extLst>
          </p:nvPr>
        </p:nvGraphicFramePr>
        <p:xfrm>
          <a:off x="1146726" y="1804570"/>
          <a:ext cx="4577400" cy="54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상신일자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B13104-941C-AD25-CF54-A906EEF2E74B}"/>
              </a:ext>
            </a:extLst>
          </p:cNvPr>
          <p:cNvGrpSpPr/>
          <p:nvPr/>
        </p:nvGrpSpPr>
        <p:grpSpPr>
          <a:xfrm>
            <a:off x="2919987" y="4577421"/>
            <a:ext cx="1029849" cy="226577"/>
            <a:chOff x="2994611" y="4356665"/>
            <a:chExt cx="1029849" cy="226577"/>
          </a:xfrm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F2948F7F-4A2B-303B-765C-F33FE6DB5D86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6506F83E-7AE2-3CF6-FFCE-38A4140B60A6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Input">
            <a:extLst>
              <a:ext uri="{FF2B5EF4-FFF2-40B4-BE49-F238E27FC236}">
                <a16:creationId xmlns:a16="http://schemas.microsoft.com/office/drawing/2014/main" id="{B3622E56-089B-5947-1793-BAA2F91A40CD}"/>
              </a:ext>
            </a:extLst>
          </p:cNvPr>
          <p:cNvSpPr/>
          <p:nvPr/>
        </p:nvSpPr>
        <p:spPr>
          <a:xfrm>
            <a:off x="1856281" y="2105727"/>
            <a:ext cx="3844608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홍길동 </a:t>
            </a:r>
            <a:r>
              <a:rPr lang="en-US" altLang="ko-Kore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2/24 </a:t>
            </a:r>
            <a:r>
              <a:rPr lang="ko-Kore-KR" altLang="en-US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휴가신청서</a:t>
            </a:r>
            <a:endParaRPr lang="en-US" altLang="ko-Kore-KR" sz="6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25ABB0BE-9E1B-89FF-0186-C4984E50EA67}"/>
              </a:ext>
            </a:extLst>
          </p:cNvPr>
          <p:cNvSpPr/>
          <p:nvPr/>
        </p:nvSpPr>
        <p:spPr>
          <a:xfrm>
            <a:off x="1139091" y="4576517"/>
            <a:ext cx="717189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결재선 등록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1C53CA-82C3-9D8E-B1A2-95C82FD15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47013"/>
              </p:ext>
            </p:extLst>
          </p:nvPr>
        </p:nvGraphicFramePr>
        <p:xfrm>
          <a:off x="1146726" y="2625433"/>
          <a:ext cx="4577400" cy="1465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146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sp>
        <p:nvSpPr>
          <p:cNvPr id="40" name="Input">
            <a:extLst>
              <a:ext uri="{FF2B5EF4-FFF2-40B4-BE49-F238E27FC236}">
                <a16:creationId xmlns:a16="http://schemas.microsoft.com/office/drawing/2014/main" id="{ADDB2C4C-B58E-CE1A-680C-8FC726425DBE}"/>
              </a:ext>
            </a:extLst>
          </p:cNvPr>
          <p:cNvSpPr/>
          <p:nvPr/>
        </p:nvSpPr>
        <p:spPr>
          <a:xfrm>
            <a:off x="1856281" y="2655777"/>
            <a:ext cx="3844608" cy="1413226"/>
          </a:xfrm>
          <a:prstGeom prst="roundRect">
            <a:avLst>
              <a:gd name="adj" fmla="val 154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크리스마스인데 일하라는거 개오바입니다</a:t>
            </a:r>
            <a:r>
              <a:rPr lang="en-US" altLang="ko-Kore-KR" sz="6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55850-F6AC-CD7A-00CD-32A8199BD8EE}"/>
              </a:ext>
            </a:extLst>
          </p:cNvPr>
          <p:cNvSpPr txBox="1"/>
          <p:nvPr/>
        </p:nvSpPr>
        <p:spPr>
          <a:xfrm>
            <a:off x="2612085" y="2388847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휴가기간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8C82964-56EA-5911-5FD9-71C9A107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30469"/>
              </p:ext>
            </p:extLst>
          </p:nvPr>
        </p:nvGraphicFramePr>
        <p:xfrm>
          <a:off x="1146726" y="2348835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휴가일시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819161-3D61-A23D-B1AE-B22A728D2BC6}"/>
              </a:ext>
            </a:extLst>
          </p:cNvPr>
          <p:cNvGrpSpPr/>
          <p:nvPr/>
        </p:nvGrpSpPr>
        <p:grpSpPr>
          <a:xfrm>
            <a:off x="1856280" y="2376570"/>
            <a:ext cx="695507" cy="215824"/>
            <a:chOff x="1108560" y="1620858"/>
            <a:chExt cx="660567" cy="215824"/>
          </a:xfrm>
        </p:grpSpPr>
        <p:sp>
          <p:nvSpPr>
            <p:cNvPr id="20" name="Input">
              <a:extLst>
                <a:ext uri="{FF2B5EF4-FFF2-40B4-BE49-F238E27FC236}">
                  <a16:creationId xmlns:a16="http://schemas.microsoft.com/office/drawing/2014/main" id="{405D04E4-1E9A-9434-F0FC-EA0F7FC52536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연차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Arrow Down">
              <a:extLst>
                <a:ext uri="{FF2B5EF4-FFF2-40B4-BE49-F238E27FC236}">
                  <a16:creationId xmlns:a16="http://schemas.microsoft.com/office/drawing/2014/main" id="{EDD1161F-5485-1D4C-8D2C-ACEAC1B745C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Input">
            <a:extLst>
              <a:ext uri="{FF2B5EF4-FFF2-40B4-BE49-F238E27FC236}">
                <a16:creationId xmlns:a16="http://schemas.microsoft.com/office/drawing/2014/main" id="{AF1D6FC4-1BF9-C917-9855-06A9DB6F7CBE}"/>
              </a:ext>
            </a:extLst>
          </p:cNvPr>
          <p:cNvSpPr/>
          <p:nvPr/>
        </p:nvSpPr>
        <p:spPr>
          <a:xfrm>
            <a:off x="3051949" y="2381738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20221224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5A698C-6A35-C376-DCAC-4E4E5000BDD6}"/>
              </a:ext>
            </a:extLst>
          </p:cNvPr>
          <p:cNvSpPr txBox="1"/>
          <p:nvPr/>
        </p:nvSpPr>
        <p:spPr>
          <a:xfrm>
            <a:off x="3702214" y="2388848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>
                <a:latin typeface="KB금융 본문체 Light" pitchFamily="50" charset="-127"/>
                <a:ea typeface="KB금융 본문체 Light" pitchFamily="50" charset="-127"/>
              </a:rPr>
              <a:t>~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24" name="Input">
            <a:extLst>
              <a:ext uri="{FF2B5EF4-FFF2-40B4-BE49-F238E27FC236}">
                <a16:creationId xmlns:a16="http://schemas.microsoft.com/office/drawing/2014/main" id="{2C6D439C-8BD0-3BF7-C097-009BCC0ACD77}"/>
              </a:ext>
            </a:extLst>
          </p:cNvPr>
          <p:cNvSpPr/>
          <p:nvPr/>
        </p:nvSpPr>
        <p:spPr>
          <a:xfrm>
            <a:off x="3887972" y="2381738"/>
            <a:ext cx="681597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rPr>
              <a:t>20221226</a:t>
            </a:r>
            <a:endParaRPr 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80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결재자 검색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ERP-015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결재상신함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 문서 선택 </a:t>
            </a:r>
            <a:r>
              <a:rPr lang="en-US" altLang="ko-Kore-KR">
                <a:latin typeface="+mj-ea"/>
                <a:ea typeface="+mj-ea"/>
              </a:rPr>
              <a:t>&gt; [</a:t>
            </a:r>
            <a:r>
              <a:rPr lang="ko-Kore-KR" altLang="en-US">
                <a:latin typeface="+mj-ea"/>
                <a:ea typeface="+mj-ea"/>
              </a:rPr>
              <a:t>결재선 선택</a:t>
            </a:r>
            <a:r>
              <a:rPr lang="en-US" altLang="ko-Kore-KR">
                <a:latin typeface="+mj-ea"/>
                <a:ea typeface="+mj-ea"/>
              </a:rPr>
              <a:t>] </a:t>
            </a:r>
            <a:r>
              <a:rPr lang="ko-Kore-KR" altLang="en-US">
                <a:latin typeface="+mj-ea"/>
                <a:ea typeface="+mj-ea"/>
              </a:rPr>
              <a:t>버튼 </a:t>
            </a:r>
            <a:r>
              <a:rPr lang="en-US" altLang="ko-Kore-KR">
                <a:latin typeface="+mj-ea"/>
                <a:ea typeface="+mj-ea"/>
              </a:rPr>
              <a:t>&gt; 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/>
              <a:t>결재자 검색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ko-KR" altLang="en-US" sz="700" b="1"/>
              <a:t>지출결의서에서 검색 시 </a:t>
            </a:r>
            <a:r>
              <a:rPr lang="en-US" altLang="ko-KR" sz="700" b="1"/>
              <a:t>: </a:t>
            </a:r>
            <a:r>
              <a:rPr lang="ko-KR" altLang="en-US" sz="700" b="1">
                <a:solidFill>
                  <a:srgbClr val="FF0000"/>
                </a:solidFill>
              </a:rPr>
              <a:t>회계담당자만 노출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ko-KR" altLang="en-US" sz="700"/>
              <a:t>ㄴ </a:t>
            </a:r>
            <a:r>
              <a:rPr lang="ko-KR" altLang="en-US" sz="700" b="1"/>
              <a:t>휴가신청서에서 검색 시 </a:t>
            </a:r>
            <a:r>
              <a:rPr lang="en-US" altLang="ko-KR" sz="700" b="1"/>
              <a:t>: </a:t>
            </a:r>
            <a:r>
              <a:rPr lang="ko-KR" altLang="en-US" sz="700" b="1"/>
              <a:t>모든 임직원 노출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(1-1)</a:t>
            </a:r>
            <a:r>
              <a:rPr lang="ko-KR" altLang="en-US" sz="700"/>
              <a:t> 리스트 내 레이블 선택 시</a:t>
            </a:r>
            <a:r>
              <a:rPr lang="en-US" altLang="ko-KR" sz="700"/>
              <a:t>,</a:t>
            </a:r>
            <a:r>
              <a:rPr lang="ko-KR" altLang="en-US" sz="700"/>
              <a:t> 선택 동작</a:t>
            </a:r>
            <a:r>
              <a:rPr lang="en-US" altLang="ko-KR" sz="700"/>
              <a:t>(</a:t>
            </a:r>
            <a:r>
              <a:rPr lang="ko-KR" altLang="en-US" sz="700"/>
              <a:t>활성화</a:t>
            </a:r>
            <a:r>
              <a:rPr lang="en-US" altLang="ko-KR" sz="700"/>
              <a:t>)</a:t>
            </a:r>
            <a:br>
              <a:rPr lang="en-US" altLang="ko-KR" sz="700"/>
            </a:br>
            <a:r>
              <a:rPr lang="ko-KR" altLang="en-US" sz="700"/>
              <a:t>    </a:t>
            </a:r>
            <a:r>
              <a:rPr lang="en-US" altLang="ko-KR" sz="700"/>
              <a:t>:</a:t>
            </a:r>
            <a:r>
              <a:rPr lang="ko-KR" altLang="en-US" sz="700"/>
              <a:t> 다시 선택 시</a:t>
            </a:r>
            <a:r>
              <a:rPr lang="en-US" altLang="ko-KR" sz="700"/>
              <a:t>,</a:t>
            </a:r>
            <a:r>
              <a:rPr lang="ko-KR" altLang="en-US" sz="700"/>
              <a:t> 선택 해제</a:t>
            </a:r>
            <a:r>
              <a:rPr lang="en-US" altLang="ko-KR" sz="700"/>
              <a:t>(</a:t>
            </a:r>
            <a:r>
              <a:rPr lang="ko-KR" altLang="en-US" sz="700"/>
              <a:t>비활성화</a:t>
            </a:r>
            <a:r>
              <a:rPr lang="en-US" altLang="ko-KR" sz="700"/>
              <a:t>)</a:t>
            </a:r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케이스별 정의</a:t>
            </a:r>
            <a:br>
              <a:rPr lang="en-US" altLang="ko-KR" sz="700"/>
            </a:br>
            <a:r>
              <a:rPr lang="ko-KR" altLang="en-US" sz="700"/>
              <a:t>ㄴ 결재자 선택 후</a:t>
            </a:r>
            <a:r>
              <a:rPr lang="en-US" altLang="ko-KR" sz="700"/>
              <a:t>,</a:t>
            </a:r>
            <a:r>
              <a:rPr lang="ko-KR" altLang="en-US" sz="700"/>
              <a:t> 클릭 </a:t>
            </a:r>
            <a:r>
              <a:rPr lang="en-US" altLang="ko-KR" sz="700"/>
              <a:t>:</a:t>
            </a:r>
            <a:r>
              <a:rPr lang="ko-KR" altLang="en-US" sz="700"/>
              <a:t> 팝업 닫고 승인자 값 반영</a:t>
            </a:r>
            <a:br>
              <a:rPr lang="en-US" altLang="ko-KR" sz="700"/>
            </a:br>
            <a:r>
              <a:rPr lang="ko-KR" altLang="en-US" sz="700"/>
              <a:t>ㄴ 미선택 후</a:t>
            </a:r>
            <a:r>
              <a:rPr lang="en-US" altLang="ko-KR" sz="700"/>
              <a:t>,</a:t>
            </a:r>
            <a:r>
              <a:rPr lang="ko-KR" altLang="en-US" sz="700"/>
              <a:t> 클릭 </a:t>
            </a:r>
            <a:r>
              <a:rPr lang="en-US" altLang="ko-KR" sz="700"/>
              <a:t>:</a:t>
            </a:r>
            <a:r>
              <a:rPr lang="ko-KR" altLang="en-US" sz="700"/>
              <a:t> </a:t>
            </a:r>
            <a:r>
              <a:rPr lang="en-US" altLang="ko-KR" sz="700"/>
              <a:t>(2-1)</a:t>
            </a:r>
            <a:r>
              <a:rPr lang="ko-KR" altLang="en-US" sz="700"/>
              <a:t> 얼럿 노출</a:t>
            </a:r>
            <a:endParaRPr lang="en-US" altLang="ko-KR" sz="700"/>
          </a:p>
          <a:p>
            <a:r>
              <a:rPr lang="ko-KR" altLang="en-US" sz="700" b="1"/>
              <a:t>클릭 시</a:t>
            </a:r>
            <a:r>
              <a:rPr lang="en-US" altLang="ko-KR" sz="700" b="1"/>
              <a:t>,</a:t>
            </a:r>
            <a:r>
              <a:rPr lang="ko-KR" altLang="en-US" sz="700" b="1"/>
              <a:t> 팝업 닫음</a:t>
            </a:r>
            <a:endParaRPr lang="en-US" altLang="ko-KR" sz="7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78410" y="794886"/>
            <a:ext cx="6486857" cy="4153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5ED43E4-0484-4362-54C9-E4C88EA6E0AF}"/>
              </a:ext>
            </a:extLst>
          </p:cNvPr>
          <p:cNvSpPr/>
          <p:nvPr/>
        </p:nvSpPr>
        <p:spPr>
          <a:xfrm>
            <a:off x="1689026" y="1347614"/>
            <a:ext cx="3459038" cy="3312368"/>
          </a:xfrm>
          <a:prstGeom prst="roundRect">
            <a:avLst>
              <a:gd name="adj" fmla="val 3277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E8BB4A86-3FD9-0E99-E914-2E643062E6E1}"/>
              </a:ext>
            </a:extLst>
          </p:cNvPr>
          <p:cNvSpPr/>
          <p:nvPr/>
        </p:nvSpPr>
        <p:spPr>
          <a:xfrm>
            <a:off x="2371274" y="1533321"/>
            <a:ext cx="2032031" cy="215824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85000"/>
                </a:schemeClr>
              </a:solidFill>
              <a:latin typeface="KB금융 본문체 Light" pitchFamily="50" charset="-127"/>
              <a:ea typeface="KB금융 본문체 Light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C75D318-14DE-72C7-980B-901093318A76}"/>
              </a:ext>
            </a:extLst>
          </p:cNvPr>
          <p:cNvSpPr/>
          <p:nvPr/>
        </p:nvSpPr>
        <p:spPr>
          <a:xfrm>
            <a:off x="4499992" y="1526514"/>
            <a:ext cx="489096" cy="22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검색</a:t>
            </a:r>
            <a:endParaRPr lang="ko-KR" altLang="en-US" sz="700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6F23B6-8E11-B848-B7C3-F44CAEEE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79967"/>
              </p:ext>
            </p:extLst>
          </p:nvPr>
        </p:nvGraphicFramePr>
        <p:xfrm>
          <a:off x="1858042" y="1927048"/>
          <a:ext cx="3131048" cy="2048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762">
                  <a:extLst>
                    <a:ext uri="{9D8B030D-6E8A-4147-A177-3AD203B41FA5}">
                      <a16:colId xmlns:a16="http://schemas.microsoft.com/office/drawing/2014/main" val="1195716906"/>
                    </a:ext>
                  </a:extLst>
                </a:gridCol>
                <a:gridCol w="782762">
                  <a:extLst>
                    <a:ext uri="{9D8B030D-6E8A-4147-A177-3AD203B41FA5}">
                      <a16:colId xmlns:a16="http://schemas.microsoft.com/office/drawing/2014/main" val="4245672162"/>
                    </a:ext>
                  </a:extLst>
                </a:gridCol>
                <a:gridCol w="782762">
                  <a:extLst>
                    <a:ext uri="{9D8B030D-6E8A-4147-A177-3AD203B41FA5}">
                      <a16:colId xmlns:a16="http://schemas.microsoft.com/office/drawing/2014/main" val="3530372067"/>
                    </a:ext>
                  </a:extLst>
                </a:gridCol>
                <a:gridCol w="782762">
                  <a:extLst>
                    <a:ext uri="{9D8B030D-6E8A-4147-A177-3AD203B41FA5}">
                      <a16:colId xmlns:a16="http://schemas.microsoft.com/office/drawing/2014/main" val="1851739830"/>
                    </a:ext>
                  </a:extLst>
                </a:gridCol>
              </a:tblGrid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직급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성명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133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HR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본부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경영관리팀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과장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홍길동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1068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솔루션사업본부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ICT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개발팀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대리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홍길순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83995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전략기획본부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글로벌전략부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홍길자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66929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HR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본부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경영관리팀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과장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홍길동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2071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솔루션사업본부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ICT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개발팀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대리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홍길순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49426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전략기획본부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글로벌전략부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홍길자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882177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HR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본부</a:t>
                      </a:r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경영관리팀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과장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홍길동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507499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솔루션사업본부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ICT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개발팀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대리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홍길순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420229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솔루션사업본부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ICT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개발팀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대리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홍길순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675502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전략기획본부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글로벌전략부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홍길자</a:t>
                      </a:r>
                      <a:endParaRPr lang="en-US" altLang="ko-Kore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55538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785E0A-6FE7-66F6-ADFD-D52327E9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28349"/>
              </p:ext>
            </p:extLst>
          </p:nvPr>
        </p:nvGraphicFramePr>
        <p:xfrm>
          <a:off x="1960615" y="4080790"/>
          <a:ext cx="2935430" cy="19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80">
                  <a:extLst>
                    <a:ext uri="{9D8B030D-6E8A-4147-A177-3AD203B41FA5}">
                      <a16:colId xmlns:a16="http://schemas.microsoft.com/office/drawing/2014/main" val="2525305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1836259902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102835035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196600013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251189437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02693033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7488149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995164641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99593223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885187733"/>
                    </a:ext>
                  </a:extLst>
                </a:gridCol>
                <a:gridCol w="286183">
                  <a:extLst>
                    <a:ext uri="{9D8B030D-6E8A-4147-A177-3AD203B41FA5}">
                      <a16:colId xmlns:a16="http://schemas.microsoft.com/office/drawing/2014/main" val="1290579937"/>
                    </a:ext>
                  </a:extLst>
                </a:gridCol>
                <a:gridCol w="392480">
                  <a:extLst>
                    <a:ext uri="{9D8B030D-6E8A-4147-A177-3AD203B41FA5}">
                      <a16:colId xmlns:a16="http://schemas.microsoft.com/office/drawing/2014/main" val="3777020776"/>
                    </a:ext>
                  </a:extLst>
                </a:gridCol>
              </a:tblGrid>
              <a:tr h="196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3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4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5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6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7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8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10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다음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294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04B050-10B3-9B8F-AC61-80ECDEE01D52}"/>
              </a:ext>
            </a:extLst>
          </p:cNvPr>
          <p:cNvSpPr txBox="1"/>
          <p:nvPr/>
        </p:nvSpPr>
        <p:spPr>
          <a:xfrm>
            <a:off x="1815249" y="1549639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">
                <a:latin typeface="KB금융 본문체 Light" pitchFamily="50" charset="-127"/>
                <a:ea typeface="KB금융 본문체 Light" pitchFamily="50" charset="-127"/>
              </a:rPr>
              <a:t>결재자</a:t>
            </a:r>
            <a:r>
              <a:rPr kumimoji="1" lang="ko-KR" altLang="en-US" sz="700">
                <a:latin typeface="KB금융 본문체 Light" pitchFamily="50" charset="-127"/>
                <a:ea typeface="KB금융 본문체 Light" pitchFamily="50" charset="-127"/>
              </a:rPr>
              <a:t> 검색</a:t>
            </a:r>
            <a:endParaRPr kumimoji="1" lang="ko-Kore-KR" altLang="en-US" sz="700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39CC15-C5C2-D0EC-E7AA-DCAF0834FC80}"/>
              </a:ext>
            </a:extLst>
          </p:cNvPr>
          <p:cNvGrpSpPr/>
          <p:nvPr/>
        </p:nvGrpSpPr>
        <p:grpSpPr>
          <a:xfrm>
            <a:off x="2919987" y="4355309"/>
            <a:ext cx="1029849" cy="226577"/>
            <a:chOff x="2994611" y="4356665"/>
            <a:chExt cx="1029849" cy="226577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2525129-AF41-B539-57EE-38AB2215049B}"/>
                </a:ext>
              </a:extLst>
            </p:cNvPr>
            <p:cNvSpPr/>
            <p:nvPr/>
          </p:nvSpPr>
          <p:spPr>
            <a:xfrm>
              <a:off x="2994611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67AC27B-9812-49AE-EDA6-68858E25E969}"/>
                </a:ext>
              </a:extLst>
            </p:cNvPr>
            <p:cNvSpPr/>
            <p:nvPr/>
          </p:nvSpPr>
          <p:spPr>
            <a:xfrm>
              <a:off x="3535364" y="4356665"/>
              <a:ext cx="489096" cy="2265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j-ea"/>
                  <a:ea typeface="+mj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3A2646-805C-F00C-EA60-46242AC104B3}"/>
              </a:ext>
            </a:extLst>
          </p:cNvPr>
          <p:cNvSpPr/>
          <p:nvPr/>
        </p:nvSpPr>
        <p:spPr>
          <a:xfrm>
            <a:off x="1811885" y="2628342"/>
            <a:ext cx="3225154" cy="276837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DC71599-F43F-F6DA-E106-F3070A127BC6}"/>
              </a:ext>
            </a:extLst>
          </p:cNvPr>
          <p:cNvSpPr/>
          <p:nvPr/>
        </p:nvSpPr>
        <p:spPr>
          <a:xfrm>
            <a:off x="1605171" y="269783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E2FC630-81E3-FA20-92F6-9B9D40567CE1}"/>
              </a:ext>
            </a:extLst>
          </p:cNvPr>
          <p:cNvSpPr/>
          <p:nvPr/>
        </p:nvSpPr>
        <p:spPr>
          <a:xfrm>
            <a:off x="2712434" y="440421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A0C438E-8FBF-EE80-75A1-58567EA29823}"/>
              </a:ext>
            </a:extLst>
          </p:cNvPr>
          <p:cNvSpPr/>
          <p:nvPr/>
        </p:nvSpPr>
        <p:spPr>
          <a:xfrm>
            <a:off x="3851515" y="4404216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D97D65-BCCD-910A-2BD9-9807D5AEE357}"/>
              </a:ext>
            </a:extLst>
          </p:cNvPr>
          <p:cNvSpPr/>
          <p:nvPr/>
        </p:nvSpPr>
        <p:spPr>
          <a:xfrm>
            <a:off x="1605171" y="1992441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B38489B-2E13-4462-93EF-09A3655149CE}"/>
              </a:ext>
            </a:extLst>
          </p:cNvPr>
          <p:cNvGrpSpPr/>
          <p:nvPr/>
        </p:nvGrpSpPr>
        <p:grpSpPr>
          <a:xfrm>
            <a:off x="6995329" y="1419622"/>
            <a:ext cx="1683090" cy="767866"/>
            <a:chOff x="115875" y="483518"/>
            <a:chExt cx="2304258" cy="12241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03F0A-5732-79D7-2F49-CA9FE02C8941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결재자를 선택해 주세요</a:t>
              </a:r>
              <a:r>
                <a:rPr lang="en-US" altLang="ko-KR" sz="80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57743B-D404-C788-D675-D21AFB54F915}"/>
                </a:ext>
              </a:extLst>
            </p:cNvPr>
            <p:cNvSpPr/>
            <p:nvPr/>
          </p:nvSpPr>
          <p:spPr>
            <a:xfrm>
              <a:off x="115876" y="1419623"/>
              <a:ext cx="2304257" cy="2880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7EF55C2-821F-C3C0-C331-9BA85F014891}"/>
              </a:ext>
            </a:extLst>
          </p:cNvPr>
          <p:cNvSpPr/>
          <p:nvPr/>
        </p:nvSpPr>
        <p:spPr>
          <a:xfrm>
            <a:off x="6915591" y="1403060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23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전자결재 </a:t>
            </a:r>
            <a:r>
              <a:rPr lang="en-US" altLang="ko-Kore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결재상신함 </a:t>
            </a:r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상세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450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지출결의서 상세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ERP-016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결재상신함 </a:t>
            </a:r>
            <a:r>
              <a:rPr lang="en-US" altLang="ko-Kore-KR">
                <a:latin typeface="+mj-ea"/>
                <a:ea typeface="+mj-ea"/>
              </a:rPr>
              <a:t>&gt;</a:t>
            </a:r>
            <a:r>
              <a:rPr lang="ko-Kore-KR" altLang="en-US">
                <a:latin typeface="+mj-ea"/>
                <a:ea typeface="+mj-ea"/>
              </a:rPr>
              <a:t> 리스트 항목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증빙서류 뷰 </a:t>
            </a:r>
            <a:r>
              <a:rPr lang="en-US" altLang="ko-KR" sz="700" b="1">
                <a:latin typeface="+mj-ea"/>
                <a:ea typeface="+mj-ea"/>
              </a:rPr>
              <a:t>(or </a:t>
            </a:r>
            <a:r>
              <a:rPr lang="ko-KR" altLang="en-US" sz="700" b="1">
                <a:latin typeface="+mj-ea"/>
                <a:ea typeface="+mj-ea"/>
              </a:rPr>
              <a:t>다운로드</a:t>
            </a:r>
            <a:r>
              <a:rPr lang="en-US" altLang="ko-KR" sz="700" b="1">
                <a:latin typeface="+mj-ea"/>
                <a:ea typeface="+mj-ea"/>
              </a:rPr>
              <a:t>)</a:t>
            </a:r>
          </a:p>
          <a:p>
            <a:r>
              <a:rPr lang="ko-KR" altLang="en-US" sz="700" b="1">
                <a:latin typeface="+mj-ea"/>
                <a:ea typeface="+mj-ea"/>
              </a:rPr>
              <a:t>결재상신 문서 상태 케이스별 정의</a:t>
            </a:r>
            <a:br>
              <a:rPr lang="en-US" altLang="ko-KR" sz="700" b="1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미결재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미결재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결재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결제일자 출력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반려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반려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반려일자 출력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목록 페이지</a:t>
            </a:r>
            <a:r>
              <a:rPr lang="en-US" altLang="ko-KR" sz="700" b="1">
                <a:latin typeface="+mj-ea"/>
                <a:ea typeface="+mj-ea"/>
              </a:rPr>
              <a:t>(ERP-010)</a:t>
            </a:r>
            <a:r>
              <a:rPr lang="ko-KR" altLang="en-US" sz="700" b="1">
                <a:latin typeface="+mj-ea"/>
                <a:ea typeface="+mj-ea"/>
              </a:rPr>
              <a:t>로 이동</a:t>
            </a:r>
            <a:endParaRPr lang="en-US" altLang="ko-KR" sz="7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91483" y="777222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지출결의서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SJCD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/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홍길자 본부장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95643"/>
              </p:ext>
            </p:extLst>
          </p:nvPr>
        </p:nvGraphicFramePr>
        <p:xfrm>
          <a:off x="1146726" y="1804570"/>
          <a:ext cx="4577400" cy="54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홍길동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_12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26FB96-A16E-AF8B-14C0-4657E73F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82869"/>
              </p:ext>
            </p:extLst>
          </p:nvPr>
        </p:nvGraphicFramePr>
        <p:xfrm>
          <a:off x="1146213" y="2454216"/>
          <a:ext cx="4577401" cy="82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491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96459228"/>
                    </a:ext>
                  </a:extLst>
                </a:gridCol>
                <a:gridCol w="863582">
                  <a:extLst>
                    <a:ext uri="{9D8B030D-6E8A-4147-A177-3AD203B41FA5}">
                      <a16:colId xmlns:a16="http://schemas.microsoft.com/office/drawing/2014/main" val="2593743137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계정과목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적요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카드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계좌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금액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7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8227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복리후생비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12/14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야근식대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)110-110-111111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10,000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2898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복리후생비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출장비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(12/16~22)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)110-110-111111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152,300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F84036F-1A8B-3A3C-EF7D-95BE8E4EF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50874"/>
              </p:ext>
            </p:extLst>
          </p:nvPr>
        </p:nvGraphicFramePr>
        <p:xfrm>
          <a:off x="1146212" y="3377735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1580786094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3607749895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증빙서류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12</a:t>
                      </a: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월 경비정산신청서</a:t>
                      </a:r>
                      <a:r>
                        <a:rPr kumimoji="0" lang="en-US" altLang="ko-KR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.xlsx</a:t>
                      </a:r>
                      <a:endParaRPr kumimoji="0" lang="ko-KR" altLang="en-US" sz="7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47108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DF7201-B446-D277-0FE4-7FA99E3D7B15}"/>
              </a:ext>
            </a:extLst>
          </p:cNvPr>
          <p:cNvSpPr/>
          <p:nvPr/>
        </p:nvSpPr>
        <p:spPr>
          <a:xfrm>
            <a:off x="3319390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D761E53-A229-1B65-3F67-1E96A36B5D76}"/>
              </a:ext>
            </a:extLst>
          </p:cNvPr>
          <p:cNvSpPr/>
          <p:nvPr/>
        </p:nvSpPr>
        <p:spPr>
          <a:xfrm>
            <a:off x="3124934" y="462542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7E02F7-08BB-3AEF-13F5-1571271C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53890"/>
              </p:ext>
            </p:extLst>
          </p:nvPr>
        </p:nvGraphicFramePr>
        <p:xfrm>
          <a:off x="1146726" y="3651608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미결재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CC216C1-8F46-84B8-CC4E-3683340E6487}"/>
              </a:ext>
            </a:extLst>
          </p:cNvPr>
          <p:cNvSpPr/>
          <p:nvPr/>
        </p:nvSpPr>
        <p:spPr>
          <a:xfrm>
            <a:off x="1039817" y="372416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81C0F1-CCF7-7060-F938-7523705A3946}"/>
              </a:ext>
            </a:extLst>
          </p:cNvPr>
          <p:cNvSpPr/>
          <p:nvPr/>
        </p:nvSpPr>
        <p:spPr>
          <a:xfrm>
            <a:off x="2913921" y="345778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17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휴가 신청서 상세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ERP-016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결재상신함 </a:t>
            </a:r>
            <a:r>
              <a:rPr lang="en-US" altLang="ko-Kore-KR">
                <a:latin typeface="+mj-ea"/>
                <a:ea typeface="+mj-ea"/>
              </a:rPr>
              <a:t>&gt;</a:t>
            </a:r>
            <a:r>
              <a:rPr lang="ko-Kore-KR" altLang="en-US">
                <a:latin typeface="+mj-ea"/>
                <a:ea typeface="+mj-ea"/>
              </a:rPr>
              <a:t> 리스트 항목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결재상신함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91997" y="802245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휴가신청서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SJLD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/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홍길자 본부장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1804570"/>
          <a:ext cx="4577400" cy="54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상신일자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홍길동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12/24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506F83E-7AE2-3CF6-FFCE-38A4140B60A6}"/>
              </a:ext>
            </a:extLst>
          </p:cNvPr>
          <p:cNvSpPr/>
          <p:nvPr/>
        </p:nvSpPr>
        <p:spPr>
          <a:xfrm>
            <a:off x="3319390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1C53CA-82C3-9D8E-B1A2-95C82FD15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90112"/>
              </p:ext>
            </p:extLst>
          </p:nvPr>
        </p:nvGraphicFramePr>
        <p:xfrm>
          <a:off x="1146726" y="2625433"/>
          <a:ext cx="4577400" cy="1465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146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크리스마스인데 일하라는거 개오바입니다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8C82964-56EA-5911-5FD9-71C9A107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58124"/>
              </p:ext>
            </p:extLst>
          </p:nvPr>
        </p:nvGraphicFramePr>
        <p:xfrm>
          <a:off x="1146726" y="4097922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결재 승인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(2022-12-20)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8CC6AC6-B583-9957-99A4-29E5C109C3E2}"/>
              </a:ext>
            </a:extLst>
          </p:cNvPr>
          <p:cNvSpPr/>
          <p:nvPr/>
        </p:nvSpPr>
        <p:spPr>
          <a:xfrm>
            <a:off x="1039817" y="417047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" name="텍스트 개체 틀 25">
            <a:extLst>
              <a:ext uri="{FF2B5EF4-FFF2-40B4-BE49-F238E27FC236}">
                <a16:creationId xmlns:a16="http://schemas.microsoft.com/office/drawing/2014/main" id="{184044DC-E612-28C5-FA3A-E95E80509C96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>
                <a:latin typeface="+mj-ea"/>
                <a:ea typeface="+mj-ea"/>
              </a:rPr>
              <a:t>결재상신 문서 상태 케이스별 정의</a:t>
            </a:r>
            <a:br>
              <a:rPr lang="en-US" altLang="ko-KR" sz="700" b="1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미결재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미결재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결재 승인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결제일자 출력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반려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반려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반려일자 출력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목록 페이지</a:t>
            </a:r>
            <a:r>
              <a:rPr lang="en-US" altLang="ko-KR" sz="700" b="1">
                <a:latin typeface="+mj-ea"/>
                <a:ea typeface="+mj-ea"/>
              </a:rPr>
              <a:t>(ERP-010)</a:t>
            </a:r>
            <a:r>
              <a:rPr lang="ko-KR" altLang="en-US" sz="700" b="1">
                <a:latin typeface="+mj-ea"/>
                <a:ea typeface="+mj-ea"/>
              </a:rPr>
              <a:t>로 이동</a:t>
            </a:r>
            <a:endParaRPr lang="en-US" altLang="ko-KR" sz="700" b="1">
              <a:latin typeface="+mj-ea"/>
              <a:ea typeface="+mj-ea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367795E-ECB2-D4B3-C96C-8796487DE151}"/>
              </a:ext>
            </a:extLst>
          </p:cNvPr>
          <p:cNvSpPr/>
          <p:nvPr/>
        </p:nvSpPr>
        <p:spPr>
          <a:xfrm>
            <a:off x="3124934" y="462542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9D94D5-26F1-8393-4DB1-B793F9102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56196"/>
              </p:ext>
            </p:extLst>
          </p:nvPr>
        </p:nvGraphicFramePr>
        <p:xfrm>
          <a:off x="1146726" y="2352724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휴가일시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연차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(2022-12-24~2022-12-26)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636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전자결재 </a:t>
            </a:r>
            <a:r>
              <a:rPr lang="en-US" altLang="ko-Kore-KR">
                <a:latin typeface="KB금융 제목체 Bold" pitchFamily="50" charset="-127"/>
                <a:ea typeface="KB금융 제목체 Bold" pitchFamily="50" charset="-127"/>
              </a:rPr>
              <a:t>&gt; </a:t>
            </a:r>
            <a:r>
              <a:rPr lang="ko-Kore-KR" altLang="en-US">
                <a:latin typeface="KB금융 제목체 Bold" pitchFamily="50" charset="-127"/>
                <a:ea typeface="KB금융 제목체 Bold" pitchFamily="50" charset="-127"/>
              </a:rPr>
              <a:t>결재수신함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472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ore-KR" altLang="en-US"/>
              <a:t>결재수신함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ERP-017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기능 정의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&gt;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700" b="1"/>
              <a:t> </a:t>
            </a:r>
            <a:r>
              <a:rPr lang="ko-KR" altLang="en-US" sz="700" b="1"/>
              <a:t>결재 수신 리스트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Default : 10</a:t>
            </a:r>
            <a:r>
              <a:rPr lang="ko-KR" altLang="en-US" sz="700"/>
              <a:t>건씩 뷰</a:t>
            </a:r>
            <a:br>
              <a:rPr lang="en-US" altLang="ko-KR" sz="700" b="1"/>
            </a:br>
            <a:r>
              <a:rPr lang="ko-KR" altLang="en-US" sz="700"/>
              <a:t>ㄴ </a:t>
            </a:r>
            <a:r>
              <a:rPr lang="en-US" altLang="ko-KR" sz="700"/>
              <a:t>(2-1) </a:t>
            </a:r>
            <a:r>
              <a:rPr lang="ko-KR" altLang="en-US" sz="700"/>
              <a:t>클릭 시</a:t>
            </a:r>
            <a:r>
              <a:rPr lang="en-US" altLang="ko-KR" sz="700"/>
              <a:t>, </a:t>
            </a:r>
            <a:r>
              <a:rPr lang="ko-KR" altLang="en-US" sz="700"/>
              <a:t>해당 결재 상세 페이지로 이동</a:t>
            </a:r>
            <a:br>
              <a:rPr lang="en-US" altLang="ko-KR" sz="700"/>
            </a:br>
            <a:r>
              <a:rPr lang="ko-KR" altLang="en-US" sz="700"/>
              <a:t>ㄴ </a:t>
            </a:r>
            <a:r>
              <a:rPr lang="en-US" altLang="ko-KR" sz="700"/>
              <a:t>(2-2) </a:t>
            </a:r>
            <a:r>
              <a:rPr lang="ko-KR" altLang="en-US" sz="700"/>
              <a:t>상신한 결재서에 대한 상태값 출력</a:t>
            </a:r>
            <a:r>
              <a:rPr lang="en-US" altLang="ko-KR" sz="700"/>
              <a:t>(</a:t>
            </a:r>
            <a:r>
              <a:rPr lang="ko-KR" altLang="en-US" sz="700"/>
              <a:t>승인</a:t>
            </a:r>
            <a:r>
              <a:rPr lang="en-US" altLang="ko-KR" sz="700"/>
              <a:t>/</a:t>
            </a:r>
            <a:r>
              <a:rPr lang="ko-KR" altLang="en-US" sz="700"/>
              <a:t>반려</a:t>
            </a:r>
            <a:r>
              <a:rPr lang="en-US" altLang="ko-KR" sz="700"/>
              <a:t>)</a:t>
            </a:r>
          </a:p>
          <a:p>
            <a:r>
              <a:rPr lang="ko-KR" altLang="en-US" sz="700" b="1"/>
              <a:t>페이징 처리</a:t>
            </a:r>
            <a:endParaRPr lang="en-US" altLang="ko-KR" sz="7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결재수신함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7310980-CDBE-B730-7F9E-870C1AA9A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00676"/>
              </p:ext>
            </p:extLst>
          </p:nvPr>
        </p:nvGraphicFramePr>
        <p:xfrm>
          <a:off x="179511" y="1131746"/>
          <a:ext cx="6486855" cy="1917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9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4438497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576547"/>
                    </a:ext>
                  </a:extLst>
                </a:gridCol>
                <a:gridCol w="942238">
                  <a:extLst>
                    <a:ext uri="{9D8B030D-6E8A-4147-A177-3AD203B41FA5}">
                      <a16:colId xmlns:a16="http://schemas.microsoft.com/office/drawing/2014/main" val="931142632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결재 구분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결의 번호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상신일자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SJCD-0152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KB ERP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구축프로젝트 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- 12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반려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ore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인사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SJLD-0152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12/24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승인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65041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SJCD-0152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KB ERP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구축프로젝트 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- 12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반려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469295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ore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인사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SJLD-0152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12/24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승인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34192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SJCD-0152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KB ERP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구축프로젝트 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- 12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반려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283482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ore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인사</a:t>
                      </a:r>
                      <a:endParaRPr kumimoji="0" lang="en" altLang="ko-Kore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SJLD-0152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12/24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B금융 본문체 Light"/>
                          <a:ea typeface="KB금융 본문체 Light"/>
                          <a:cs typeface="+mn-cs"/>
                        </a:rPr>
                        <a:t>2022-01-30 14:15:11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B금융 본문체 Light"/>
                        <a:ea typeface="KB금융 본문체 Light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승인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026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8E5D8A-CAAB-BACD-7C92-7DDC5EFE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28463"/>
              </p:ext>
            </p:extLst>
          </p:nvPr>
        </p:nvGraphicFramePr>
        <p:xfrm>
          <a:off x="1960615" y="3258555"/>
          <a:ext cx="2935430" cy="19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80">
                  <a:extLst>
                    <a:ext uri="{9D8B030D-6E8A-4147-A177-3AD203B41FA5}">
                      <a16:colId xmlns:a16="http://schemas.microsoft.com/office/drawing/2014/main" val="2525305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1836259902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102835035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196600013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251189437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4026930330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7488149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995164641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995932239"/>
                    </a:ext>
                  </a:extLst>
                </a:gridCol>
                <a:gridCol w="207143">
                  <a:extLst>
                    <a:ext uri="{9D8B030D-6E8A-4147-A177-3AD203B41FA5}">
                      <a16:colId xmlns:a16="http://schemas.microsoft.com/office/drawing/2014/main" val="2885187733"/>
                    </a:ext>
                  </a:extLst>
                </a:gridCol>
                <a:gridCol w="286183">
                  <a:extLst>
                    <a:ext uri="{9D8B030D-6E8A-4147-A177-3AD203B41FA5}">
                      <a16:colId xmlns:a16="http://schemas.microsoft.com/office/drawing/2014/main" val="1290579937"/>
                    </a:ext>
                  </a:extLst>
                </a:gridCol>
                <a:gridCol w="392480">
                  <a:extLst>
                    <a:ext uri="{9D8B030D-6E8A-4147-A177-3AD203B41FA5}">
                      <a16:colId xmlns:a16="http://schemas.microsoft.com/office/drawing/2014/main" val="3777020776"/>
                    </a:ext>
                  </a:extLst>
                </a:gridCol>
              </a:tblGrid>
              <a:tr h="196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이전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2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3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4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5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6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7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8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9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600" u="none" strike="noStrike">
                          <a:effectLst/>
                        </a:rPr>
                        <a:t>10</a:t>
                      </a:r>
                      <a:endParaRPr lang="en-US" altLang="ko-Kore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다음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84" marR="8184" marT="818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29406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1D23A82-55CC-8CAB-5EC7-B5D8D4987216}"/>
              </a:ext>
            </a:extLst>
          </p:cNvPr>
          <p:cNvSpPr/>
          <p:nvPr/>
        </p:nvSpPr>
        <p:spPr>
          <a:xfrm>
            <a:off x="33599" y="120240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E73C71D-CA56-839D-8032-F7CD1926B9F9}"/>
              </a:ext>
            </a:extLst>
          </p:cNvPr>
          <p:cNvSpPr/>
          <p:nvPr/>
        </p:nvSpPr>
        <p:spPr>
          <a:xfrm>
            <a:off x="1705820" y="329238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CDE8D7C-5622-2FB9-D1E8-1F64AEBB3E76}"/>
              </a:ext>
            </a:extLst>
          </p:cNvPr>
          <p:cNvSpPr/>
          <p:nvPr/>
        </p:nvSpPr>
        <p:spPr>
          <a:xfrm>
            <a:off x="5792344" y="149043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1-2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3851532-7B25-A700-DF86-D3D07BF28ECC}"/>
              </a:ext>
            </a:extLst>
          </p:cNvPr>
          <p:cNvSpPr/>
          <p:nvPr/>
        </p:nvSpPr>
        <p:spPr>
          <a:xfrm>
            <a:off x="2176970" y="1490434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006B18-D0D3-599F-7621-58CDEEF2BC2E}"/>
              </a:ext>
            </a:extLst>
          </p:cNvPr>
          <p:cNvGrpSpPr/>
          <p:nvPr/>
        </p:nvGrpSpPr>
        <p:grpSpPr>
          <a:xfrm>
            <a:off x="179511" y="823030"/>
            <a:ext cx="695507" cy="215824"/>
            <a:chOff x="1108560" y="1620858"/>
            <a:chExt cx="660567" cy="215824"/>
          </a:xfrm>
        </p:grpSpPr>
        <p:sp>
          <p:nvSpPr>
            <p:cNvPr id="5" name="Input">
              <a:extLst>
                <a:ext uri="{FF2B5EF4-FFF2-40B4-BE49-F238E27FC236}">
                  <a16:creationId xmlns:a16="http://schemas.microsoft.com/office/drawing/2014/main" id="{183BE223-72F4-55A0-6875-13A46258ED86}"/>
                </a:ext>
              </a:extLst>
            </p:cNvPr>
            <p:cNvSpPr/>
            <p:nvPr/>
          </p:nvSpPr>
          <p:spPr>
            <a:xfrm>
              <a:off x="1108560" y="1620858"/>
              <a:ext cx="660567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KB금융 본문체 Light" pitchFamily="50" charset="-127"/>
                  <a:ea typeface="KB금융 본문체 Light" pitchFamily="50" charset="-127"/>
                  <a:cs typeface="Segoe UI" panose="020B0502040204020203" pitchFamily="34" charset="0"/>
                </a:rPr>
                <a:t>회계</a:t>
              </a:r>
              <a:endParaRPr lang="en-US" sz="70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9E82DFBE-A18B-5359-0DB7-A2038A4C71E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7624" y="1713750"/>
              <a:ext cx="48006" cy="20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27000" rIns="68580" bIns="2700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KB금융 본문체 Light" pitchFamily="50" charset="-127"/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906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지출결의서 상세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ERP-018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결재수신함 </a:t>
            </a:r>
            <a:r>
              <a:rPr lang="en-US" altLang="ko-Kore-KR">
                <a:latin typeface="+mj-ea"/>
                <a:ea typeface="+mj-ea"/>
              </a:rPr>
              <a:t>&gt;</a:t>
            </a:r>
            <a:r>
              <a:rPr lang="ko-Kore-KR" altLang="en-US">
                <a:latin typeface="+mj-ea"/>
                <a:ea typeface="+mj-ea"/>
              </a:rPr>
              <a:t> 리스트 항목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텍스트 개체 틀 25">
            <a:extLst>
              <a:ext uri="{FF2B5EF4-FFF2-40B4-BE49-F238E27FC236}">
                <a16:creationId xmlns:a16="http://schemas.microsoft.com/office/drawing/2014/main" id="{C6F40BF8-D4FD-56DC-3E75-B9377CD66392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증빙서류 뷰 </a:t>
            </a:r>
            <a:r>
              <a:rPr lang="en-US" altLang="ko-KR" sz="700" b="1">
                <a:latin typeface="+mj-ea"/>
                <a:ea typeface="+mj-ea"/>
              </a:rPr>
              <a:t>(or </a:t>
            </a:r>
            <a:r>
              <a:rPr lang="ko-KR" altLang="en-US" sz="700" b="1">
                <a:latin typeface="+mj-ea"/>
                <a:ea typeface="+mj-ea"/>
              </a:rPr>
              <a:t>다운로드</a:t>
            </a:r>
            <a:r>
              <a:rPr lang="en-US" altLang="ko-KR" sz="700" b="1">
                <a:latin typeface="+mj-ea"/>
                <a:ea typeface="+mj-ea"/>
              </a:rPr>
              <a:t>)</a:t>
            </a:r>
          </a:p>
          <a:p>
            <a:r>
              <a:rPr lang="ko-KR" altLang="en-US" sz="700" b="1">
                <a:latin typeface="+mj-ea"/>
                <a:ea typeface="+mj-ea"/>
              </a:rPr>
              <a:t>결재상신 문서 상태 케이스별 정의</a:t>
            </a:r>
            <a:br>
              <a:rPr lang="en-US" altLang="ko-KR" sz="700" b="1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미결재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미결재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결재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결제일자 출력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반려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반려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반려일자 출력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해당 지출결의서 승인 처리 및 </a:t>
            </a:r>
            <a:r>
              <a:rPr lang="ko-KR" altLang="en-US" sz="700" b="1">
                <a:solidFill>
                  <a:srgbClr val="FF0000"/>
                </a:solidFill>
                <a:latin typeface="+mj-ea"/>
                <a:ea typeface="+mj-ea"/>
              </a:rPr>
              <a:t>회계 전표 반영</a:t>
            </a:r>
            <a:endParaRPr lang="en-US" altLang="ko-KR" sz="700" b="1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반려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해당 지출결의서 반려 처리</a:t>
            </a:r>
            <a:endParaRPr lang="en-US" altLang="ko-KR" sz="7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결재수신함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91483" y="777222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지출결의서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SJCD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/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홍길자 본부장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1804570"/>
          <a:ext cx="4577400" cy="54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홍길동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_12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월 지출결의서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26FB96-A16E-AF8B-14C0-4657E73F1A7A}"/>
              </a:ext>
            </a:extLst>
          </p:cNvPr>
          <p:cNvGraphicFramePr>
            <a:graphicFrameLocks noGrp="1"/>
          </p:cNvGraphicFramePr>
          <p:nvPr/>
        </p:nvGraphicFramePr>
        <p:xfrm>
          <a:off x="1146213" y="2454216"/>
          <a:ext cx="4577401" cy="82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491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96459228"/>
                    </a:ext>
                  </a:extLst>
                </a:gridCol>
                <a:gridCol w="863582">
                  <a:extLst>
                    <a:ext uri="{9D8B030D-6E8A-4147-A177-3AD203B41FA5}">
                      <a16:colId xmlns:a16="http://schemas.microsoft.com/office/drawing/2014/main" val="2593743137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계정과목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적요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카드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계좌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금액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7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7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8227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복리후생비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12/14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야근식대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)110-110-111111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10,000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28983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복리후생비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출장비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(12/16~22)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기업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)110-110-111111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152,300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3600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F84036F-1A8B-3A3C-EF7D-95BE8E4EFE0F}"/>
              </a:ext>
            </a:extLst>
          </p:cNvPr>
          <p:cNvGraphicFramePr>
            <a:graphicFrameLocks noGrp="1"/>
          </p:cNvGraphicFramePr>
          <p:nvPr/>
        </p:nvGraphicFramePr>
        <p:xfrm>
          <a:off x="1146212" y="3377735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1580786094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3607749895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증빙서류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12</a:t>
                      </a: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월 경비정산신청서</a:t>
                      </a:r>
                      <a:r>
                        <a:rPr kumimoji="0" lang="en-US" altLang="ko-KR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.xlsx</a:t>
                      </a:r>
                      <a:endParaRPr kumimoji="0" lang="ko-KR" altLang="en-US" sz="7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47108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DF7201-B446-D277-0FE4-7FA99E3D7B15}"/>
              </a:ext>
            </a:extLst>
          </p:cNvPr>
          <p:cNvSpPr/>
          <p:nvPr/>
        </p:nvSpPr>
        <p:spPr>
          <a:xfrm>
            <a:off x="3319390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7E02F7-08BB-3AEF-13F5-1571271CD50F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3651608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미결재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CC216C1-8F46-84B8-CC4E-3683340E6487}"/>
              </a:ext>
            </a:extLst>
          </p:cNvPr>
          <p:cNvSpPr/>
          <p:nvPr/>
        </p:nvSpPr>
        <p:spPr>
          <a:xfrm>
            <a:off x="1039817" y="3724163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81C0F1-CCF7-7060-F938-7523705A3946}"/>
              </a:ext>
            </a:extLst>
          </p:cNvPr>
          <p:cNvSpPr/>
          <p:nvPr/>
        </p:nvSpPr>
        <p:spPr>
          <a:xfrm>
            <a:off x="2913921" y="3457782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893392F-01C7-085B-68FE-583C580BB013}"/>
              </a:ext>
            </a:extLst>
          </p:cNvPr>
          <p:cNvSpPr/>
          <p:nvPr/>
        </p:nvSpPr>
        <p:spPr>
          <a:xfrm>
            <a:off x="1147903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1E0069-BE9E-629A-111B-B2FEA9C4BD56}"/>
              </a:ext>
            </a:extLst>
          </p:cNvPr>
          <p:cNvSpPr/>
          <p:nvPr/>
        </p:nvSpPr>
        <p:spPr>
          <a:xfrm>
            <a:off x="1706993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반려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9020835-32A7-912E-91F1-9A94C323BD29}"/>
              </a:ext>
            </a:extLst>
          </p:cNvPr>
          <p:cNvSpPr/>
          <p:nvPr/>
        </p:nvSpPr>
        <p:spPr>
          <a:xfrm>
            <a:off x="925149" y="462542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747396-1E77-2229-EF22-2927A29C58EF}"/>
              </a:ext>
            </a:extLst>
          </p:cNvPr>
          <p:cNvSpPr/>
          <p:nvPr/>
        </p:nvSpPr>
        <p:spPr>
          <a:xfrm>
            <a:off x="2111257" y="462542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42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  <a:ea typeface="+mj-ea"/>
              </a:rPr>
              <a:t>휴가 신청서 상세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j-ea"/>
                <a:ea typeface="+mj-ea"/>
              </a:rPr>
              <a:t>ERP-019</a:t>
            </a: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+mj-ea"/>
                <a:ea typeface="+mj-ea"/>
              </a:rPr>
              <a:t>기능 정의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ore-KR" altLang="en-US">
                <a:latin typeface="+mj-ea"/>
                <a:ea typeface="+mj-ea"/>
              </a:rPr>
              <a:t>전자결재 </a:t>
            </a:r>
            <a:r>
              <a:rPr lang="en-US" altLang="ko-Kore-KR">
                <a:latin typeface="+mj-ea"/>
                <a:ea typeface="+mj-ea"/>
              </a:rPr>
              <a:t>&gt; </a:t>
            </a:r>
            <a:r>
              <a:rPr lang="ko-Kore-KR" altLang="en-US">
                <a:latin typeface="+mj-ea"/>
                <a:ea typeface="+mj-ea"/>
              </a:rPr>
              <a:t>결재수신함 </a:t>
            </a:r>
            <a:r>
              <a:rPr lang="en-US" altLang="ko-Kore-KR">
                <a:latin typeface="+mj-ea"/>
                <a:ea typeface="+mj-ea"/>
              </a:rPr>
              <a:t>&gt;</a:t>
            </a:r>
            <a:r>
              <a:rPr lang="ko-Kore-KR" altLang="en-US">
                <a:latin typeface="+mj-ea"/>
                <a:ea typeface="+mj-ea"/>
              </a:rPr>
              <a:t> 리스트 항목 선택 </a:t>
            </a:r>
            <a:r>
              <a:rPr lang="en-US" altLang="ko-Kore-KR">
                <a:latin typeface="+mj-ea"/>
                <a:ea typeface="+mj-ea"/>
              </a:rPr>
              <a:t>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E4908-701E-0828-7D57-093D1990F174}"/>
              </a:ext>
            </a:extLst>
          </p:cNvPr>
          <p:cNvSpPr/>
          <p:nvPr/>
        </p:nvSpPr>
        <p:spPr>
          <a:xfrm>
            <a:off x="179512" y="453694"/>
            <a:ext cx="6486857" cy="24584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전자결재 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&gt; </a:t>
            </a:r>
            <a:r>
              <a:rPr lang="ko-Kore-KR" altLang="en-US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결재수신함</a:t>
            </a:r>
            <a:r>
              <a:rPr lang="en-US" altLang="ko-Kore-KR" sz="700" b="1" dirty="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</a:rPr>
              <a:t>  </a:t>
            </a:r>
            <a:endParaRPr lang="ko-KR" altLang="en-US" sz="700" b="1" dirty="0">
              <a:solidFill>
                <a:schemeClr val="tx1"/>
              </a:solidFill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86EC1-F2FE-2C1C-AC2C-7F002E26473F}"/>
              </a:ext>
            </a:extLst>
          </p:cNvPr>
          <p:cNvSpPr/>
          <p:nvPr/>
        </p:nvSpPr>
        <p:spPr>
          <a:xfrm>
            <a:off x="191997" y="802245"/>
            <a:ext cx="6486857" cy="4153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6EDE6-F4CE-2FD1-8DCA-76BC0C70ED49}"/>
              </a:ext>
            </a:extLst>
          </p:cNvPr>
          <p:cNvSpPr txBox="1"/>
          <p:nvPr/>
        </p:nvSpPr>
        <p:spPr>
          <a:xfrm>
            <a:off x="2769031" y="927759"/>
            <a:ext cx="131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휴가신청서</a:t>
            </a:r>
          </a:p>
        </p:txBody>
      </p:sp>
      <p:sp>
        <p:nvSpPr>
          <p:cNvPr id="3" name="Input">
            <a:extLst>
              <a:ext uri="{FF2B5EF4-FFF2-40B4-BE49-F238E27FC236}">
                <a16:creationId xmlns:a16="http://schemas.microsoft.com/office/drawing/2014/main" id="{00C2E849-7863-9B29-E9E7-FE83139BB031}"/>
              </a:ext>
            </a:extLst>
          </p:cNvPr>
          <p:cNvSpPr/>
          <p:nvPr/>
        </p:nvSpPr>
        <p:spPr>
          <a:xfrm>
            <a:off x="1507881" y="1273706"/>
            <a:ext cx="1231694" cy="215824"/>
          </a:xfrm>
          <a:prstGeom prst="roundRect">
            <a:avLst>
              <a:gd name="adj" fmla="val 10785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27000" rIns="75438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SJLD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-0001</a:t>
            </a:r>
            <a:endParaRPr lang="en-US" sz="700" dirty="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D4B7F543-2893-A0B2-7F8C-2621A3B5C5EC}"/>
              </a:ext>
            </a:extLst>
          </p:cNvPr>
          <p:cNvSpPr txBox="1"/>
          <p:nvPr/>
        </p:nvSpPr>
        <p:spPr>
          <a:xfrm>
            <a:off x="1146726" y="1314292"/>
            <a:ext cx="320602" cy="125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Aft>
                <a:spcPts val="375"/>
              </a:spcAft>
            </a:pPr>
            <a:r>
              <a:rPr lang="ko-KR" altLang="en-US" sz="700" b="1" noProof="1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rPr>
              <a:t>결의번호</a:t>
            </a:r>
            <a:endParaRPr lang="en-US" sz="700" b="1" noProof="1">
              <a:solidFill>
                <a:srgbClr val="C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1CDDFA-5EBF-FC7A-0400-540B7069DD2D}"/>
              </a:ext>
            </a:extLst>
          </p:cNvPr>
          <p:cNvGraphicFramePr>
            <a:graphicFrameLocks noGrp="1"/>
          </p:cNvGraphicFramePr>
          <p:nvPr/>
        </p:nvGraphicFramePr>
        <p:xfrm>
          <a:off x="3197070" y="1275113"/>
          <a:ext cx="2527056" cy="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842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3230682209"/>
                    </a:ext>
                  </a:extLst>
                </a:gridCol>
              </a:tblGrid>
              <a:tr h="236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결재자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36949">
                <a:tc vMerge="1">
                  <a:txBody>
                    <a:bodyPr/>
                    <a:lstStyle/>
                    <a:p>
                      <a:pPr algn="ctr" fontAlgn="ctr"/>
                      <a:endParaRPr lang="en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홍길동 사원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홍길자 본부장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59A2EDC-3B45-58BB-1D16-04160C21EFBE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1804570"/>
          <a:ext cx="4577400" cy="54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2094682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5299725"/>
                    </a:ext>
                  </a:extLst>
                </a:gridCol>
                <a:gridCol w="1008110">
                  <a:extLst>
                    <a:ext uri="{9D8B030D-6E8A-4147-A177-3AD203B41FA5}">
                      <a16:colId xmlns:a16="http://schemas.microsoft.com/office/drawing/2014/main" val="1234551150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소속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성진하이텍지주 글로벌전략부 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상신일자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2022-01-01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17256"/>
                  </a:ext>
                </a:extLst>
              </a:tr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홍길동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12/24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휴가신청서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506F83E-7AE2-3CF6-FFCE-38A4140B60A6}"/>
              </a:ext>
            </a:extLst>
          </p:cNvPr>
          <p:cNvSpPr/>
          <p:nvPr/>
        </p:nvSpPr>
        <p:spPr>
          <a:xfrm>
            <a:off x="3319390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1C53CA-82C3-9D8E-B1A2-95C82FD15586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2625433"/>
          <a:ext cx="4577400" cy="1465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1465129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크리스마스인데 일하라는거 개오바입니다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780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8C82964-56EA-5911-5FD9-71C9A107F1AB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4097922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미결재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8CC6AC6-B583-9957-99A4-29E5C109C3E2}"/>
              </a:ext>
            </a:extLst>
          </p:cNvPr>
          <p:cNvSpPr/>
          <p:nvPr/>
        </p:nvSpPr>
        <p:spPr>
          <a:xfrm>
            <a:off x="1039817" y="4170477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" name="텍스트 개체 틀 25">
            <a:extLst>
              <a:ext uri="{FF2B5EF4-FFF2-40B4-BE49-F238E27FC236}">
                <a16:creationId xmlns:a16="http://schemas.microsoft.com/office/drawing/2014/main" id="{184044DC-E612-28C5-FA3A-E95E80509C96}"/>
              </a:ext>
            </a:extLst>
          </p:cNvPr>
          <p:cNvSpPr txBox="1">
            <a:spLocks/>
          </p:cNvSpPr>
          <p:nvPr/>
        </p:nvSpPr>
        <p:spPr>
          <a:xfrm>
            <a:off x="6884133" y="464344"/>
            <a:ext cx="2263775" cy="448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2075" indent="-920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b="0" kern="1200">
                <a:solidFill>
                  <a:schemeClr val="tx1"/>
                </a:solidFill>
                <a:latin typeface="KB금융 본문체 Light" pitchFamily="50" charset="-127"/>
                <a:ea typeface="KB금융 본문체 Light" pitchFamily="50" charset="-127"/>
                <a:cs typeface="+mn-cs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>
                <a:latin typeface="+mj-ea"/>
                <a:ea typeface="+mj-ea"/>
              </a:rPr>
              <a:t>결재상신 문서 상태 케이스별 정의</a:t>
            </a:r>
            <a:br>
              <a:rPr lang="en-US" altLang="ko-KR" sz="700" b="1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미결재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미결재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결재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결재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결제일자 출력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ko-KR" altLang="en-US" sz="700">
                <a:latin typeface="+mj-ea"/>
                <a:ea typeface="+mj-ea"/>
              </a:rPr>
              <a:t>ㄴ 반려 시 </a:t>
            </a:r>
            <a:r>
              <a:rPr lang="en-US" altLang="ko-KR" sz="700">
                <a:latin typeface="+mj-ea"/>
                <a:ea typeface="+mj-ea"/>
              </a:rPr>
              <a:t>: </a:t>
            </a:r>
            <a:r>
              <a:rPr lang="ko-KR" altLang="en-US" sz="700">
                <a:latin typeface="+mj-ea"/>
                <a:ea typeface="+mj-ea"/>
              </a:rPr>
              <a:t>반려</a:t>
            </a:r>
            <a:r>
              <a:rPr lang="en-US" altLang="ko-KR" sz="700">
                <a:latin typeface="+mj-ea"/>
                <a:ea typeface="+mj-ea"/>
              </a:rPr>
              <a:t>(2022-01-01)</a:t>
            </a:r>
            <a:br>
              <a:rPr lang="en-US" altLang="ko-KR" sz="700">
                <a:latin typeface="+mj-ea"/>
                <a:ea typeface="+mj-ea"/>
              </a:rPr>
            </a:br>
            <a:r>
              <a:rPr lang="en-US" altLang="ko-KR" sz="700">
                <a:latin typeface="+mj-ea"/>
                <a:ea typeface="+mj-ea"/>
              </a:rPr>
              <a:t>    : </a:t>
            </a:r>
            <a:r>
              <a:rPr lang="ko-KR" altLang="en-US" sz="700">
                <a:latin typeface="+mj-ea"/>
                <a:ea typeface="+mj-ea"/>
              </a:rPr>
              <a:t>반려일자 출력</a:t>
            </a:r>
            <a:endParaRPr lang="en-US" altLang="ko-KR" sz="700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목록 페이지</a:t>
            </a:r>
            <a:r>
              <a:rPr lang="en-US" altLang="ko-KR" sz="700" b="1">
                <a:latin typeface="+mj-ea"/>
                <a:ea typeface="+mj-ea"/>
              </a:rPr>
              <a:t>(ERP-010)</a:t>
            </a:r>
            <a:r>
              <a:rPr lang="ko-KR" altLang="en-US" sz="700" b="1">
                <a:latin typeface="+mj-ea"/>
                <a:ea typeface="+mj-ea"/>
              </a:rPr>
              <a:t>로 이동</a:t>
            </a:r>
            <a:endParaRPr lang="en-US" altLang="ko-KR" sz="700" b="1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해당 휴가신청서 승인 처리</a:t>
            </a:r>
            <a:endParaRPr lang="en-US" altLang="ko-KR" sz="700" b="1">
              <a:latin typeface="+mj-ea"/>
              <a:ea typeface="+mj-ea"/>
            </a:endParaRPr>
          </a:p>
          <a:p>
            <a:r>
              <a:rPr lang="ko-KR" altLang="en-US" sz="700" b="1">
                <a:latin typeface="+mj-ea"/>
                <a:ea typeface="+mj-ea"/>
              </a:rPr>
              <a:t>클릭 시</a:t>
            </a:r>
            <a:r>
              <a:rPr lang="en-US" altLang="ko-KR" sz="700" b="1">
                <a:latin typeface="+mj-ea"/>
                <a:ea typeface="+mj-ea"/>
              </a:rPr>
              <a:t>, </a:t>
            </a:r>
            <a:r>
              <a:rPr lang="ko-KR" altLang="en-US" sz="700" b="1">
                <a:latin typeface="+mj-ea"/>
                <a:ea typeface="+mj-ea"/>
              </a:rPr>
              <a:t>해당 휴가신청서 반려 처리</a:t>
            </a:r>
            <a:endParaRPr lang="en-US" altLang="ko-KR" sz="700" b="1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9D94D5-26F1-8393-4DB1-B793F9102D90}"/>
              </a:ext>
            </a:extLst>
          </p:cNvPr>
          <p:cNvGraphicFramePr>
            <a:graphicFrameLocks noGrp="1"/>
          </p:cNvGraphicFramePr>
          <p:nvPr/>
        </p:nvGraphicFramePr>
        <p:xfrm>
          <a:off x="1146726" y="2352724"/>
          <a:ext cx="4577400" cy="273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20">
                  <a:extLst>
                    <a:ext uri="{9D8B030D-6E8A-4147-A177-3AD203B41FA5}">
                      <a16:colId xmlns:a16="http://schemas.microsoft.com/office/drawing/2014/main" val="2092211472"/>
                    </a:ext>
                  </a:extLst>
                </a:gridCol>
                <a:gridCol w="3894880">
                  <a:extLst>
                    <a:ext uri="{9D8B030D-6E8A-4147-A177-3AD203B41FA5}">
                      <a16:colId xmlns:a16="http://schemas.microsoft.com/office/drawing/2014/main" val="2794499154"/>
                    </a:ext>
                  </a:extLst>
                </a:gridCol>
              </a:tblGrid>
              <a:tr h="273873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휴가일시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 연차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(2022-12-24~2022-12-26)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67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7822DF-5741-07B5-7376-80ADB1CF45F9}"/>
              </a:ext>
            </a:extLst>
          </p:cNvPr>
          <p:cNvSpPr/>
          <p:nvPr/>
        </p:nvSpPr>
        <p:spPr>
          <a:xfrm>
            <a:off x="1147903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승인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BAA89D8-C2FD-B863-BF3B-68B027015012}"/>
              </a:ext>
            </a:extLst>
          </p:cNvPr>
          <p:cNvSpPr/>
          <p:nvPr/>
        </p:nvSpPr>
        <p:spPr>
          <a:xfrm>
            <a:off x="1706993" y="4577421"/>
            <a:ext cx="489096" cy="226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+mj-ea"/>
                <a:ea typeface="+mj-ea"/>
              </a:rPr>
              <a:t>반려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45B30B2-87EB-26F6-F798-3AC3669A0E28}"/>
              </a:ext>
            </a:extLst>
          </p:cNvPr>
          <p:cNvSpPr/>
          <p:nvPr/>
        </p:nvSpPr>
        <p:spPr>
          <a:xfrm>
            <a:off x="925149" y="462542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03BCB01-292A-FD57-A290-80DB523E7212}"/>
              </a:ext>
            </a:extLst>
          </p:cNvPr>
          <p:cNvSpPr/>
          <p:nvPr/>
        </p:nvSpPr>
        <p:spPr>
          <a:xfrm>
            <a:off x="2111257" y="4625425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KB금융 제목체 Bold" pitchFamily="50" charset="-127"/>
                <a:ea typeface="KB금융 제목체 Bold" pitchFamily="50" charset="-127"/>
              </a:rPr>
              <a:t>로그인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29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로그인 및 권한 정책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336" y="627534"/>
            <a:ext cx="373211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1.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로그인 정책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사원번호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비밀번호로 로그인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최초 로그인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Default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비밀번호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: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KB금융 본문체 Light" pitchFamily="50" charset="-127"/>
                <a:ea typeface="KB금융 본문체 Light" pitchFamily="50" charset="-127"/>
              </a:rPr>
              <a:t>1111</a:t>
            </a:r>
            <a:b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</a:b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인사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–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인사관리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에서 신규 직원 등록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Default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비밀번호 부여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퇴사자는 로그인 불가</a:t>
            </a:r>
            <a:b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</a:b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2.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비밀번호 정책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변경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: 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마이페이지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–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비밀번호 변경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기능을 통해 비밀번호 변경 가능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분실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: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별도 기능 없음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적용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3.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권한 부여 정책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권한은 총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5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가지로 시스템 기초세팅 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적용되며 추가 불가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(</a:t>
            </a:r>
            <a:r>
              <a:rPr lang="ko-KR" altLang="en-US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고도화 시</a:t>
            </a:r>
            <a:r>
              <a:rPr lang="en-US" altLang="ko-KR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,</a:t>
            </a:r>
            <a:r>
              <a:rPr lang="ko-KR" altLang="en-US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 구현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부여된 권한은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＇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담당자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’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Level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이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인사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–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[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인사 관리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]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에서 임직원 등록 즉시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,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적용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4.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권한별 접근 제어 정책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’Master’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Level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이 관리자웹에서 권한별 노출 메뉴 설정 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en-US" altLang="ko-KR" sz="800" b="1">
                <a:latin typeface="KB금융 본문체 Light" pitchFamily="50" charset="-127"/>
                <a:ea typeface="KB금융 본문체 Light" pitchFamily="50" charset="-127"/>
              </a:rPr>
              <a:t>5. </a:t>
            </a:r>
            <a:r>
              <a:rPr lang="ko-KR" altLang="en-US" sz="800" b="1">
                <a:latin typeface="KB금융 본문체 Light" pitchFamily="50" charset="-127"/>
                <a:ea typeface="KB금융 본문체 Light" pitchFamily="50" charset="-127"/>
              </a:rPr>
              <a:t>권한 레벨 정의</a:t>
            </a: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직원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임원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회계 담당자 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인사 담당자 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800">
                <a:latin typeface="KB금융 본문체 Light" pitchFamily="50" charset="-127"/>
                <a:ea typeface="KB금융 본문체 Light" pitchFamily="50" charset="-127"/>
              </a:rPr>
              <a:t>Master : </a:t>
            </a:r>
            <a:r>
              <a:rPr lang="ko-KR" altLang="en-US" sz="800">
                <a:latin typeface="KB금융 본문체 Light" pitchFamily="50" charset="-127"/>
                <a:ea typeface="KB금융 본문체 Light" pitchFamily="50" charset="-127"/>
              </a:rPr>
              <a:t>시스템 관리자</a:t>
            </a: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ko-KR" altLang="en-US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*</a:t>
            </a:r>
            <a:r>
              <a:rPr lang="en-US" altLang="ko-KR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ko-KR" altLang="en-US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자세한 권한 레벨 내용은 인사 관리 정책 참조</a:t>
            </a:r>
            <a:r>
              <a:rPr lang="en-US" altLang="ko-KR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(14 </a:t>
            </a:r>
            <a:r>
              <a:rPr lang="ko-KR" altLang="en-US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슬라이드</a:t>
            </a:r>
            <a:r>
              <a:rPr lang="en-US" altLang="ko-KR" sz="800" b="1">
                <a:solidFill>
                  <a:srgbClr val="FF0000"/>
                </a:solidFill>
                <a:latin typeface="KB금융 본문체 Light" pitchFamily="50" charset="-127"/>
                <a:ea typeface="KB금융 본문체 Light" pitchFamily="50" charset="-127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endParaRPr lang="en-US" altLang="ko-KR" sz="800">
              <a:latin typeface="KB금융 본문체 Light" pitchFamily="50" charset="-127"/>
              <a:ea typeface="KB금융 본문체 Light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800" b="1">
              <a:latin typeface="KB금융 본문체 Light" pitchFamily="50" charset="-127"/>
              <a:ea typeface="KB금융 본문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67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897891" y="1672572"/>
            <a:ext cx="1332096" cy="508605"/>
            <a:chOff x="2918971" y="1517510"/>
            <a:chExt cx="1332096" cy="508605"/>
          </a:xfrm>
        </p:grpSpPr>
        <p:sp>
          <p:nvSpPr>
            <p:cNvPr id="14" name="Label"/>
            <p:cNvSpPr txBox="1"/>
            <p:nvPr/>
          </p:nvSpPr>
          <p:spPr>
            <a:xfrm>
              <a:off x="3250819" y="1517510"/>
              <a:ext cx="665247" cy="2884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en-US" sz="1600" b="1" noProof="1">
                  <a:solidFill>
                    <a:srgbClr val="5F5F5F"/>
                  </a:solidFill>
                  <a:latin typeface="KB금융 제목체 Bold" pitchFamily="50" charset="-127"/>
                  <a:ea typeface="KB금융 제목체 Bold" pitchFamily="50" charset="-127"/>
                  <a:cs typeface="Segoe UI" panose="020B0502040204020203" pitchFamily="34" charset="0"/>
                </a:rPr>
                <a:t>SJ ERP</a:t>
              </a:r>
              <a:endParaRPr lang="en-US" sz="1600" b="1" noProof="1">
                <a:solidFill>
                  <a:srgbClr val="C00000"/>
                </a:solidFill>
                <a:latin typeface="KB금융 제목체 Bold" pitchFamily="50" charset="-127"/>
                <a:ea typeface="KB금융 제목체 Bold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Label"/>
            <p:cNvSpPr txBox="1"/>
            <p:nvPr/>
          </p:nvSpPr>
          <p:spPr>
            <a:xfrm>
              <a:off x="2918971" y="1882101"/>
              <a:ext cx="1332096" cy="144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ea typeface="KB금융 제목체 Light" pitchFamily="50" charset="-127"/>
                  <a:cs typeface="Segoe UI" panose="020B0502040204020203" pitchFamily="34" charset="0"/>
                </a:rPr>
                <a:t>성진하이텍 인사회계 관리 시스템</a:t>
              </a:r>
              <a:endParaRPr lang="en-US" sz="800" noProof="1">
                <a:solidFill>
                  <a:schemeClr val="tx1">
                    <a:lumMod val="65000"/>
                    <a:lumOff val="35000"/>
                  </a:schemeClr>
                </a:solidFill>
                <a:ea typeface="KB금융 제목체 Light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003547" y="2629363"/>
            <a:ext cx="3120781" cy="566258"/>
            <a:chOff x="2051720" y="2498502"/>
            <a:chExt cx="2837074" cy="566258"/>
          </a:xfrm>
        </p:grpSpPr>
        <p:sp>
          <p:nvSpPr>
            <p:cNvPr id="8" name="Input"/>
            <p:cNvSpPr/>
            <p:nvPr/>
          </p:nvSpPr>
          <p:spPr>
            <a:xfrm>
              <a:off x="2470576" y="2498503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" name="Label"/>
            <p:cNvSpPr txBox="1"/>
            <p:nvPr/>
          </p:nvSpPr>
          <p:spPr>
            <a:xfrm>
              <a:off x="2051720" y="2511954"/>
              <a:ext cx="359073" cy="1433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직원번호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Input"/>
            <p:cNvSpPr/>
            <p:nvPr/>
          </p:nvSpPr>
          <p:spPr>
            <a:xfrm>
              <a:off x="2470576" y="2848936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Label"/>
            <p:cNvSpPr txBox="1"/>
            <p:nvPr/>
          </p:nvSpPr>
          <p:spPr>
            <a:xfrm>
              <a:off x="2051720" y="2885193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비밀번호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Input"/>
            <p:cNvSpPr/>
            <p:nvPr/>
          </p:nvSpPr>
          <p:spPr>
            <a:xfrm>
              <a:off x="4312730" y="2498502"/>
              <a:ext cx="576064" cy="566257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로그인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85610" y="3277540"/>
            <a:ext cx="18822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ea typeface="KB금융 본문체 Light" pitchFamily="50" charset="-127"/>
              </a:rPr>
              <a:t>* </a:t>
            </a:r>
            <a:r>
              <a:rPr lang="ko-KR" altLang="en-US" sz="600">
                <a:ea typeface="KB금융 본문체 Light" pitchFamily="50" charset="-127"/>
              </a:rPr>
              <a:t>사용 관련 및 비밀번호 분실 문의 </a:t>
            </a:r>
            <a:r>
              <a:rPr lang="en-US" altLang="ko-KR" sz="600">
                <a:ea typeface="KB금융 본문체 Light" pitchFamily="50" charset="-127"/>
              </a:rPr>
              <a:t>: </a:t>
            </a:r>
            <a:r>
              <a:rPr lang="ko-KR" altLang="en-US" sz="600">
                <a:ea typeface="KB금융 본문체 Light" pitchFamily="50" charset="-127"/>
              </a:rPr>
              <a:t>성진하이텍 </a:t>
            </a:r>
            <a:r>
              <a:rPr lang="en-US" altLang="ko-KR" sz="600">
                <a:ea typeface="KB금융 본문체 Light" pitchFamily="50" charset="-127"/>
              </a:rPr>
              <a:t>HR</a:t>
            </a:r>
            <a:r>
              <a:rPr lang="ko-KR" altLang="en-US" sz="600">
                <a:ea typeface="KB금융 본문체 Light" pitchFamily="50" charset="-127"/>
              </a:rPr>
              <a:t>본부</a:t>
            </a: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로그인</a:t>
            </a:r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ERP-001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30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기능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정의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로그인 페이지 인입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내부 경로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URL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ko-KR" altLang="en-US"/>
              <a:t>입력 시</a:t>
            </a:r>
            <a:r>
              <a:rPr lang="en-US" altLang="ko-KR"/>
              <a:t>,</a:t>
            </a:r>
            <a:r>
              <a:rPr lang="ko-KR" altLang="en-US"/>
              <a:t> 리다이렉트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32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700" b="1">
                <a:latin typeface="KB금융 본문체 Light" pitchFamily="50" charset="-127"/>
                <a:ea typeface="KB금융 본문체 Light" pitchFamily="50" charset="-127"/>
              </a:rPr>
              <a:t>한</a:t>
            </a:r>
            <a:r>
              <a:rPr lang="en-US" altLang="ko-KR" sz="700" b="1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 sz="700" b="1">
                <a:latin typeface="KB금융 본문체 Light" pitchFamily="50" charset="-127"/>
                <a:ea typeface="KB금융 본문체 Light" pitchFamily="50" charset="-127"/>
              </a:rPr>
              <a:t>영</a:t>
            </a:r>
            <a:r>
              <a:rPr lang="en-US" altLang="ko-KR" sz="700" b="1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 sz="700" b="1">
                <a:latin typeface="KB금융 본문체 Light" pitchFamily="50" charset="-127"/>
                <a:ea typeface="KB금융 본문체 Light" pitchFamily="50" charset="-127"/>
              </a:rPr>
              <a:t>숫자 입력 필드</a:t>
            </a:r>
            <a:endParaRPr lang="en-US" altLang="ko-KR" sz="700" b="1"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ko-KR" altLang="en-US" sz="600" b="1">
                <a:latin typeface="KB금융 본문체 Light" pitchFamily="50" charset="-127"/>
                <a:ea typeface="KB금융 본문체 Light" pitchFamily="50" charset="-127"/>
              </a:rPr>
              <a:t>영문 대문자</a:t>
            </a:r>
            <a:r>
              <a:rPr lang="en-US" altLang="ko-KR" sz="600" b="1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 sz="600" b="1">
                <a:latin typeface="KB금융 본문체 Light" pitchFamily="50" charset="-127"/>
                <a:ea typeface="KB금융 본문체 Light" pitchFamily="50" charset="-127"/>
              </a:rPr>
              <a:t>영문 소문자</a:t>
            </a:r>
            <a:r>
              <a:rPr lang="en-US" altLang="ko-KR" sz="600" b="1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 sz="600" b="1">
                <a:latin typeface="KB금융 본문체 Light" pitchFamily="50" charset="-127"/>
                <a:ea typeface="KB금융 본문체 Light" pitchFamily="50" charset="-127"/>
              </a:rPr>
              <a:t>숫자</a:t>
            </a:r>
            <a:r>
              <a:rPr lang="en-US" altLang="ko-KR" sz="600" b="1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 sz="600" b="1">
                <a:latin typeface="KB금융 본문체 Light" pitchFamily="50" charset="-127"/>
                <a:ea typeface="KB금융 본문체 Light" pitchFamily="50" charset="-127"/>
              </a:rPr>
              <a:t>특수문자 입력 필드</a:t>
            </a:r>
            <a:br>
              <a:rPr lang="en-US" altLang="ko-KR" sz="700"/>
            </a:br>
            <a:r>
              <a:rPr lang="ko-KR" altLang="en-US" sz="700"/>
              <a:t>ㄴ 키워드 입력 시</a:t>
            </a:r>
            <a:r>
              <a:rPr lang="en-US" altLang="ko-KR" sz="700"/>
              <a:t>, * </a:t>
            </a:r>
            <a:r>
              <a:rPr lang="ko-KR" altLang="en-US" sz="700"/>
              <a:t>처리</a:t>
            </a:r>
            <a:endParaRPr lang="en-US" altLang="ko-KR" sz="700"/>
          </a:p>
          <a:p>
            <a:endParaRPr lang="en-US" altLang="ko-KR" sz="700">
              <a:solidFill>
                <a:srgbClr val="0033CC"/>
              </a:solidFill>
              <a:latin typeface="KB금융 본문체 Light" pitchFamily="50" charset="-127"/>
              <a:ea typeface="KB금융 본문체 Light" pitchFamily="50" charset="-127"/>
            </a:endParaRPr>
          </a:p>
          <a:p>
            <a:r>
              <a:rPr lang="ko-KR" altLang="en-US" sz="700" b="1"/>
              <a:t>입력값의 밸리데이션 다음 페이지에서 정의</a:t>
            </a:r>
            <a:br>
              <a:rPr lang="en-US" altLang="ko-KR" sz="700"/>
            </a:br>
            <a:r>
              <a:rPr lang="ko-KR" altLang="en-US" sz="700"/>
              <a:t>ㄴ 로그인 완료 시</a:t>
            </a:r>
            <a:r>
              <a:rPr lang="en-US" altLang="ko-KR" sz="700"/>
              <a:t>,</a:t>
            </a:r>
            <a:r>
              <a:rPr lang="ko-KR" altLang="en-US" sz="700"/>
              <a:t> </a:t>
            </a:r>
            <a:r>
              <a:rPr lang="en-US" altLang="ko-KR" sz="700"/>
              <a:t>＇</a:t>
            </a:r>
            <a:r>
              <a:rPr lang="ko-KR" altLang="en-US" sz="700"/>
              <a:t>메인</a:t>
            </a:r>
            <a:r>
              <a:rPr lang="en-US" altLang="ko-KR" sz="700"/>
              <a:t>’</a:t>
            </a:r>
            <a:r>
              <a:rPr lang="ko-KR" altLang="en-US" sz="700"/>
              <a:t> 페이지로 이동</a:t>
            </a:r>
            <a:br>
              <a:rPr lang="en-US" altLang="ko-KR" sz="700"/>
            </a:br>
            <a:r>
              <a:rPr lang="ko-KR" altLang="en-US" sz="700"/>
              <a:t>ㄴ 퇴사자 로그인 시도 시</a:t>
            </a:r>
            <a:r>
              <a:rPr lang="en-US" altLang="ko-KR" sz="700"/>
              <a:t>, (3-1) </a:t>
            </a:r>
            <a:r>
              <a:rPr lang="ko-KR" altLang="en-US" sz="700"/>
              <a:t>얼럿 출력</a:t>
            </a:r>
            <a:br>
              <a:rPr lang="en-US" altLang="ko-KR" sz="700"/>
            </a:br>
            <a:br>
              <a:rPr lang="en-US" altLang="ko-KR" sz="700"/>
            </a:br>
            <a:endParaRPr lang="en-US" altLang="ko-KR" sz="7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21208" y="2578434"/>
            <a:ext cx="321006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21208" y="2912491"/>
            <a:ext cx="321006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3238" y="2830629"/>
            <a:ext cx="321006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D652BC-B3AA-7C30-9714-24670745E792}"/>
              </a:ext>
            </a:extLst>
          </p:cNvPr>
          <p:cNvGrpSpPr/>
          <p:nvPr/>
        </p:nvGrpSpPr>
        <p:grpSpPr>
          <a:xfrm>
            <a:off x="7001257" y="1615497"/>
            <a:ext cx="1683090" cy="986638"/>
            <a:chOff x="115875" y="483518"/>
            <a:chExt cx="2304258" cy="12241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72C83D-772A-C4F7-5FD9-4B29B1DE2423}"/>
                </a:ext>
              </a:extLst>
            </p:cNvPr>
            <p:cNvSpPr/>
            <p:nvPr/>
          </p:nvSpPr>
          <p:spPr>
            <a:xfrm>
              <a:off x="115875" y="483518"/>
              <a:ext cx="2304256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퇴사 처리되어</a:t>
              </a:r>
              <a:endParaRPr lang="en-US" altLang="ko-Kore-KR" sz="800">
                <a:solidFill>
                  <a:schemeClr val="tx1"/>
                </a:solidFill>
              </a:endParaRPr>
            </a:p>
            <a:p>
              <a:pPr algn="ctr"/>
              <a:r>
                <a:rPr lang="ko-Kore-KR" altLang="en-US" sz="800">
                  <a:solidFill>
                    <a:schemeClr val="tx1"/>
                  </a:solidFill>
                </a:rPr>
                <a:t>로그인 할 수 없습니다</a:t>
              </a:r>
              <a:r>
                <a:rPr lang="en-US" altLang="ko-Kore-KR" sz="800">
                  <a:solidFill>
                    <a:schemeClr val="tx1"/>
                  </a:solidFill>
                </a:rPr>
                <a:t>.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en-US" altLang="ko-KR" sz="80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3439776-9478-6716-1590-2E5AFC1029DD}"/>
                </a:ext>
              </a:extLst>
            </p:cNvPr>
            <p:cNvSpPr/>
            <p:nvPr/>
          </p:nvSpPr>
          <p:spPr>
            <a:xfrm>
              <a:off x="115876" y="1419622"/>
              <a:ext cx="2304257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확인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CA1C162-829E-3183-0097-615F8B9677B6}"/>
              </a:ext>
            </a:extLst>
          </p:cNvPr>
          <p:cNvSpPr/>
          <p:nvPr/>
        </p:nvSpPr>
        <p:spPr>
          <a:xfrm>
            <a:off x="6913629" y="1565929"/>
            <a:ext cx="291824" cy="128762"/>
          </a:xfrm>
          <a:prstGeom prst="roundRect">
            <a:avLst/>
          </a:prstGeom>
          <a:solidFill>
            <a:srgbClr val="FF0000">
              <a:alpha val="7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3-1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9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2838" y="483518"/>
            <a:ext cx="1547860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100" b="1">
                <a:latin typeface="KB금융 본문체 Light" pitchFamily="50" charset="-127"/>
                <a:ea typeface="KB금융 본문체 Light" pitchFamily="50" charset="-127"/>
              </a:rPr>
              <a:t>입력값 케이스별 동작 정의</a:t>
            </a:r>
          </a:p>
        </p:txBody>
      </p:sp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331641" y="171"/>
            <a:ext cx="1728192" cy="16201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로그인 화면</a:t>
            </a:r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74946" y="-80"/>
            <a:ext cx="1709222" cy="161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ERP-001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435694" y="-80"/>
            <a:ext cx="1691680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밸리데이션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331642" y="168540"/>
            <a:ext cx="7812359" cy="16166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로그인 페이지 인입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/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내부 경로 </a:t>
            </a:r>
            <a:r>
              <a:rPr lang="en-US" altLang="ko-KR">
                <a:latin typeface="KB금융 본문체 Light" pitchFamily="50" charset="-127"/>
                <a:ea typeface="KB금융 본문체 Light" pitchFamily="50" charset="-127"/>
              </a:rPr>
              <a:t>URL</a:t>
            </a:r>
            <a:r>
              <a:rPr lang="ko-KR" altLang="en-US">
                <a:latin typeface="KB금융 본문체 Light" pitchFamily="50" charset="-127"/>
                <a:ea typeface="KB금융 본문체 Light" pitchFamily="50" charset="-127"/>
              </a:rPr>
              <a:t> </a:t>
            </a:r>
            <a:r>
              <a:rPr lang="ko-KR" altLang="en-US"/>
              <a:t>입력 시</a:t>
            </a:r>
            <a:r>
              <a:rPr lang="en-US" altLang="ko-KR"/>
              <a:t>,</a:t>
            </a:r>
            <a:r>
              <a:rPr lang="ko-KR" altLang="en-US"/>
              <a:t> 리다이렉트</a:t>
            </a:r>
            <a:endParaRPr lang="ko-KR" altLang="en-US">
              <a:latin typeface="KB금융 본문체 Light" pitchFamily="50" charset="-127"/>
              <a:ea typeface="KB금융 본문체 Light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699792" y="1100141"/>
            <a:ext cx="3129534" cy="3713729"/>
            <a:chOff x="2102839" y="1100141"/>
            <a:chExt cx="3129534" cy="3713729"/>
          </a:xfrm>
        </p:grpSpPr>
        <p:sp>
          <p:nvSpPr>
            <p:cNvPr id="60" name="Input"/>
            <p:cNvSpPr/>
            <p:nvPr/>
          </p:nvSpPr>
          <p:spPr>
            <a:xfrm>
              <a:off x="2521695" y="1100142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01012341234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1" name="Label"/>
            <p:cNvSpPr txBox="1"/>
            <p:nvPr/>
          </p:nvSpPr>
          <p:spPr>
            <a:xfrm>
              <a:off x="2102839" y="1113593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직원번호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Input"/>
            <p:cNvSpPr/>
            <p:nvPr/>
          </p:nvSpPr>
          <p:spPr>
            <a:xfrm>
              <a:off x="2521695" y="1558486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Label"/>
            <p:cNvSpPr txBox="1"/>
            <p:nvPr/>
          </p:nvSpPr>
          <p:spPr>
            <a:xfrm>
              <a:off x="2102839" y="1594743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비밀번호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Input"/>
            <p:cNvSpPr/>
            <p:nvPr/>
          </p:nvSpPr>
          <p:spPr>
            <a:xfrm>
              <a:off x="4363849" y="1100141"/>
              <a:ext cx="576064" cy="566257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로그인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Label"/>
            <p:cNvSpPr txBox="1"/>
            <p:nvPr/>
          </p:nvSpPr>
          <p:spPr>
            <a:xfrm>
              <a:off x="2521695" y="1352284"/>
              <a:ext cx="127759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존재하지 않는 직원 번호입니다</a:t>
              </a:r>
              <a:r>
                <a:rPr lang="en-US" altLang="ko-KR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Input"/>
            <p:cNvSpPr/>
            <p:nvPr/>
          </p:nvSpPr>
          <p:spPr>
            <a:xfrm>
              <a:off x="2521695" y="2067695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HP30663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Label"/>
            <p:cNvSpPr txBox="1"/>
            <p:nvPr/>
          </p:nvSpPr>
          <p:spPr>
            <a:xfrm>
              <a:off x="2102839" y="2081146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직원번호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1" name="Input"/>
            <p:cNvSpPr/>
            <p:nvPr/>
          </p:nvSpPr>
          <p:spPr>
            <a:xfrm>
              <a:off x="2521695" y="2418127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***********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" name="Label"/>
            <p:cNvSpPr txBox="1"/>
            <p:nvPr/>
          </p:nvSpPr>
          <p:spPr>
            <a:xfrm>
              <a:off x="2102839" y="2454384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비밀번호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Input"/>
            <p:cNvSpPr/>
            <p:nvPr/>
          </p:nvSpPr>
          <p:spPr>
            <a:xfrm>
              <a:off x="4363849" y="2067694"/>
              <a:ext cx="576064" cy="566257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로그인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Label"/>
            <p:cNvSpPr txBox="1"/>
            <p:nvPr/>
          </p:nvSpPr>
          <p:spPr>
            <a:xfrm>
              <a:off x="2521695" y="2715766"/>
              <a:ext cx="271067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잘못된 로그인 정보입니다</a:t>
              </a:r>
              <a:r>
                <a:rPr lang="en-US" altLang="ko-KR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. </a:t>
              </a:r>
              <a:r>
                <a:rPr lang="ko-KR" altLang="en-US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직원번호 또는 비밀번호를 확인해주세요</a:t>
              </a:r>
              <a:r>
                <a:rPr lang="en-US" altLang="ko-KR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Input"/>
            <p:cNvSpPr/>
            <p:nvPr/>
          </p:nvSpPr>
          <p:spPr>
            <a:xfrm>
              <a:off x="2521695" y="3075807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Label"/>
            <p:cNvSpPr txBox="1"/>
            <p:nvPr/>
          </p:nvSpPr>
          <p:spPr>
            <a:xfrm>
              <a:off x="2102839" y="3089258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직원번호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Input"/>
            <p:cNvSpPr/>
            <p:nvPr/>
          </p:nvSpPr>
          <p:spPr>
            <a:xfrm>
              <a:off x="2521695" y="3534151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*************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6" name="Label"/>
            <p:cNvSpPr txBox="1"/>
            <p:nvPr/>
          </p:nvSpPr>
          <p:spPr>
            <a:xfrm>
              <a:off x="2102839" y="3570408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비밀번호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Input"/>
            <p:cNvSpPr/>
            <p:nvPr/>
          </p:nvSpPr>
          <p:spPr>
            <a:xfrm>
              <a:off x="4363849" y="3075806"/>
              <a:ext cx="576064" cy="566257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로그인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Label"/>
            <p:cNvSpPr txBox="1"/>
            <p:nvPr/>
          </p:nvSpPr>
          <p:spPr>
            <a:xfrm>
              <a:off x="2521695" y="3327949"/>
              <a:ext cx="106920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직원 번호를 입력해주세요</a:t>
              </a:r>
              <a:r>
                <a:rPr lang="en-US" altLang="ko-KR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Input"/>
            <p:cNvSpPr/>
            <p:nvPr/>
          </p:nvSpPr>
          <p:spPr>
            <a:xfrm>
              <a:off x="2521695" y="4011911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HP30663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Label"/>
            <p:cNvSpPr txBox="1"/>
            <p:nvPr/>
          </p:nvSpPr>
          <p:spPr>
            <a:xfrm>
              <a:off x="2102839" y="4025362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직원번호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Input"/>
            <p:cNvSpPr/>
            <p:nvPr/>
          </p:nvSpPr>
          <p:spPr>
            <a:xfrm>
              <a:off x="2521695" y="4362343"/>
              <a:ext cx="1770146" cy="215824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Label"/>
            <p:cNvSpPr txBox="1"/>
            <p:nvPr/>
          </p:nvSpPr>
          <p:spPr>
            <a:xfrm>
              <a:off x="2102839" y="4398600"/>
              <a:ext cx="35907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비밀번호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Input"/>
            <p:cNvSpPr/>
            <p:nvPr/>
          </p:nvSpPr>
          <p:spPr>
            <a:xfrm>
              <a:off x="4363849" y="4011910"/>
              <a:ext cx="576064" cy="566257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5438" tIns="27000" rIns="75438" bIns="27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로그인</a:t>
              </a:r>
              <a:endParaRPr lang="en-US" sz="800" dirty="0">
                <a:solidFill>
                  <a:srgbClr val="5F5F5F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Label"/>
            <p:cNvSpPr txBox="1"/>
            <p:nvPr/>
          </p:nvSpPr>
          <p:spPr>
            <a:xfrm>
              <a:off x="2521695" y="4659982"/>
              <a:ext cx="106920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375"/>
                </a:spcAft>
              </a:pPr>
              <a:r>
                <a:rPr lang="ko-KR" altLang="en-US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비밀번호를 입력해 주세요</a:t>
              </a:r>
              <a:r>
                <a:rPr lang="en-US" altLang="ko-KR" sz="800" noProof="1">
                  <a:solidFill>
                    <a:srgbClr val="C00000"/>
                  </a:solidFill>
                  <a:ea typeface="KB금융 본문체 Light" pitchFamily="50" charset="-127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C00000"/>
                </a:solidFill>
                <a:ea typeface="KB금융 본문체 Light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08355" y="1306117"/>
            <a:ext cx="1724190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r"/>
            <a:r>
              <a:rPr lang="ko-KR" altLang="en-US" sz="1000">
                <a:latin typeface="KB금융 본문체 Light" pitchFamily="50" charset="-127"/>
                <a:ea typeface="KB금융 본문체 Light" pitchFamily="50" charset="-127"/>
              </a:rPr>
              <a:t>존재하지 않는 직원번호 입력 시</a:t>
            </a:r>
          </a:p>
        </p:txBody>
      </p:sp>
      <p:cxnSp>
        <p:nvCxnSpPr>
          <p:cNvPr id="104" name="직선 연결선 103"/>
          <p:cNvCxnSpPr/>
          <p:nvPr/>
        </p:nvCxnSpPr>
        <p:spPr>
          <a:xfrm>
            <a:off x="251520" y="1923678"/>
            <a:ext cx="6336704" cy="0"/>
          </a:xfrm>
          <a:prstGeom prst="line">
            <a:avLst/>
          </a:prstGeom>
          <a:ln w="3175" cmpd="dbl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51520" y="2953902"/>
            <a:ext cx="6336704" cy="0"/>
          </a:xfrm>
          <a:prstGeom prst="line">
            <a:avLst/>
          </a:prstGeom>
          <a:ln w="3175" cmpd="dbl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1520" y="3874398"/>
            <a:ext cx="6336704" cy="0"/>
          </a:xfrm>
          <a:prstGeom prst="line">
            <a:avLst/>
          </a:prstGeom>
          <a:ln w="3175" cmpd="dbl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59788" y="2289868"/>
            <a:ext cx="1172757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r"/>
            <a:r>
              <a:rPr lang="ko-KR" altLang="en-US" sz="1000">
                <a:latin typeface="KB금융 본문체 Light" pitchFamily="50" charset="-127"/>
                <a:ea typeface="KB금융 본문체 Light" pitchFamily="50" charset="-127"/>
              </a:rPr>
              <a:t>비밀번호가 틀린 경우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40415" y="3281782"/>
            <a:ext cx="1692130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r"/>
            <a:r>
              <a:rPr lang="ko-KR" altLang="en-US" sz="1000">
                <a:latin typeface="KB금융 본문체 Light" pitchFamily="50" charset="-127"/>
                <a:ea typeface="KB금융 본문체 Light" pitchFamily="50" charset="-127"/>
              </a:rPr>
              <a:t>직원 번호를 입력하지 않은 경우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0415" y="4179250"/>
            <a:ext cx="1692130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r"/>
            <a:r>
              <a:rPr lang="ko-KR" altLang="en-US" sz="1000">
                <a:latin typeface="KB금융 본문체 Light" pitchFamily="50" charset="-127"/>
                <a:ea typeface="KB금융 본문체 Light" pitchFamily="50" charset="-127"/>
              </a:rPr>
              <a:t>비밀번호를 입력하지 않은 경우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00" b="1"/>
              <a:t>각 틀린 입력값에 대해 해당 입력 필드 포커싱</a:t>
            </a:r>
            <a:endParaRPr lang="en-US" altLang="ko-KR" sz="700" b="1"/>
          </a:p>
          <a:p>
            <a:pPr marL="0" indent="0">
              <a:buNone/>
            </a:pPr>
            <a:endParaRPr lang="en-US" altLang="ko-KR" sz="700" b="1"/>
          </a:p>
          <a:p>
            <a:pPr marL="0" indent="0">
              <a:buNone/>
            </a:pPr>
            <a:endParaRPr lang="en-US" altLang="ko-KR" sz="700" b="1"/>
          </a:p>
          <a:p>
            <a:pPr marL="0" indent="0">
              <a:buNone/>
            </a:pP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224754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KB금융 제목체 Bold" pitchFamily="50" charset="-127"/>
                <a:ea typeface="KB금융 제목체 Bold" pitchFamily="50" charset="-127"/>
              </a:rPr>
              <a:t>GNB</a:t>
            </a:r>
            <a:endParaRPr lang="ko-KR" altLang="en-US" dirty="0">
              <a:latin typeface="KB금융 제목체 Bold" pitchFamily="50" charset="-127"/>
              <a:ea typeface="KB금융 제목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247468"/>
      </p:ext>
    </p:extLst>
  </p:cSld>
  <p:clrMapOvr>
    <a:masterClrMapping/>
  </p:clrMapOvr>
</p:sld>
</file>

<file path=ppt/theme/theme1.xml><?xml version="1.0" encoding="utf-8"?>
<a:theme xmlns:a="http://schemas.openxmlformats.org/drawingml/2006/main" name="1. 공통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B금융 본문체 Light"/>
        <a:ea typeface="KB금융 본문체 Light"/>
        <a:cs typeface=""/>
      </a:majorFont>
      <a:minorFont>
        <a:latin typeface="KB금융 본문체 Light"/>
        <a:ea typeface="KB금융 본문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rgbClr val="7F7F7F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700">
            <a:latin typeface="KB금융 본문체 Light" pitchFamily="50" charset="-127"/>
            <a:ea typeface="KB금융 본문체 Light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44113</TotalTime>
  <Words>5845</Words>
  <Application>Microsoft Macintosh PowerPoint</Application>
  <PresentationFormat>화면 슬라이드 쇼(16:9)</PresentationFormat>
  <Paragraphs>1797</Paragraphs>
  <Slides>48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Wingdings</vt:lpstr>
      <vt:lpstr>맑은 고딕</vt:lpstr>
      <vt:lpstr>KB금융 본문체 Light</vt:lpstr>
      <vt:lpstr>KB금융 제목체 Bold</vt:lpstr>
      <vt:lpstr>1. 공통레이아웃</vt:lpstr>
      <vt:lpstr>PowerPoint 프레젠테이션</vt:lpstr>
      <vt:lpstr>문서개정 이력</vt:lpstr>
      <vt:lpstr>IA</vt:lpstr>
      <vt:lpstr>메뉴구조도</vt:lpstr>
      <vt:lpstr>로그인</vt:lpstr>
      <vt:lpstr>로그인 및 권한 정책</vt:lpstr>
      <vt:lpstr>로그인</vt:lpstr>
      <vt:lpstr>로그인 화면</vt:lpstr>
      <vt:lpstr>GNB</vt:lpstr>
      <vt:lpstr>GNB</vt:lpstr>
      <vt:lpstr>GNB 영역 기능 정의</vt:lpstr>
      <vt:lpstr>메인</vt:lpstr>
      <vt:lpstr>인사 &gt; 인사 관리</vt:lpstr>
      <vt:lpstr>인사 관리 메뉴 정책</vt:lpstr>
      <vt:lpstr>인사 관리</vt:lpstr>
      <vt:lpstr>인사 등록</vt:lpstr>
      <vt:lpstr>인사 정보 상세</vt:lpstr>
      <vt:lpstr>인사 정보 수정</vt:lpstr>
      <vt:lpstr>인사 &gt; 급여(승진) 관리</vt:lpstr>
      <vt:lpstr>급여(승진) 관리 메뉴 정책</vt:lpstr>
      <vt:lpstr>급여(승진) 관리</vt:lpstr>
      <vt:lpstr>급여 명세서</vt:lpstr>
      <vt:lpstr>급여 명세서</vt:lpstr>
      <vt:lpstr>급여(승진) 관리</vt:lpstr>
      <vt:lpstr>급여(승진) 관리</vt:lpstr>
      <vt:lpstr>회계 &gt; 회계 전표</vt:lpstr>
      <vt:lpstr>회계 전표</vt:lpstr>
      <vt:lpstr>회계 전표</vt:lpstr>
      <vt:lpstr>전자결재 &gt; 결재상신함</vt:lpstr>
      <vt:lpstr>전자결재 공통 정책</vt:lpstr>
      <vt:lpstr>결재상신함</vt:lpstr>
      <vt:lpstr>결재 문서 선택</vt:lpstr>
      <vt:lpstr>전자결재 &gt; 결재상신함 &gt; 지출결의서</vt:lpstr>
      <vt:lpstr>지출결의서</vt:lpstr>
      <vt:lpstr>케이스별 얼럿 정의(지출결의서)</vt:lpstr>
      <vt:lpstr>지출결의서</vt:lpstr>
      <vt:lpstr>전자결재 &gt; 결재상신함 &gt; 휴가신청서</vt:lpstr>
      <vt:lpstr>휴가신청서</vt:lpstr>
      <vt:lpstr>케이스별 정의</vt:lpstr>
      <vt:lpstr>휴가신청서</vt:lpstr>
      <vt:lpstr>결재자 검색</vt:lpstr>
      <vt:lpstr>전자결재 &gt; 결재상신함 &gt; 상세</vt:lpstr>
      <vt:lpstr>지출결의서 상세</vt:lpstr>
      <vt:lpstr>휴가 신청서 상세</vt:lpstr>
      <vt:lpstr>전자결재 &gt; 결재수신함</vt:lpstr>
      <vt:lpstr>결재수신함</vt:lpstr>
      <vt:lpstr>지출결의서 상세</vt:lpstr>
      <vt:lpstr>휴가 신청서 상세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메뉴구조도</dc:title>
  <dc:creator>inpix</dc:creator>
  <cp:lastModifiedBy>김나래</cp:lastModifiedBy>
  <cp:revision>3027</cp:revision>
  <cp:lastPrinted>2021-05-21T06:25:24Z</cp:lastPrinted>
  <dcterms:created xsi:type="dcterms:W3CDTF">2019-07-30T07:10:51Z</dcterms:created>
  <dcterms:modified xsi:type="dcterms:W3CDTF">2022-10-10T10:27:13Z</dcterms:modified>
</cp:coreProperties>
</file>