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42"/>
  </p:notesMasterIdLst>
  <p:handoutMasterIdLst>
    <p:handoutMasterId r:id="rId43"/>
  </p:handoutMasterIdLst>
  <p:sldIdLst>
    <p:sldId id="256" r:id="rId2"/>
    <p:sldId id="258" r:id="rId3"/>
    <p:sldId id="259" r:id="rId4"/>
    <p:sldId id="260" r:id="rId5"/>
    <p:sldId id="261" r:id="rId6"/>
    <p:sldId id="262" r:id="rId7"/>
    <p:sldId id="263" r:id="rId8"/>
    <p:sldId id="304" r:id="rId9"/>
    <p:sldId id="305" r:id="rId10"/>
    <p:sldId id="266" r:id="rId11"/>
    <p:sldId id="300" r:id="rId12"/>
    <p:sldId id="287" r:id="rId13"/>
    <p:sldId id="303" r:id="rId14"/>
    <p:sldId id="267" r:id="rId15"/>
    <p:sldId id="271" r:id="rId16"/>
    <p:sldId id="270" r:id="rId17"/>
    <p:sldId id="272" r:id="rId18"/>
    <p:sldId id="273" r:id="rId19"/>
    <p:sldId id="274" r:id="rId20"/>
    <p:sldId id="278" r:id="rId21"/>
    <p:sldId id="275" r:id="rId22"/>
    <p:sldId id="277" r:id="rId23"/>
    <p:sldId id="288" r:id="rId24"/>
    <p:sldId id="280" r:id="rId25"/>
    <p:sldId id="290" r:id="rId26"/>
    <p:sldId id="281" r:id="rId27"/>
    <p:sldId id="282" r:id="rId28"/>
    <p:sldId id="283" r:id="rId29"/>
    <p:sldId id="289" r:id="rId30"/>
    <p:sldId id="284" r:id="rId31"/>
    <p:sldId id="285" r:id="rId32"/>
    <p:sldId id="286" r:id="rId33"/>
    <p:sldId id="294" r:id="rId34"/>
    <p:sldId id="307" r:id="rId35"/>
    <p:sldId id="306" r:id="rId36"/>
    <p:sldId id="297" r:id="rId37"/>
    <p:sldId id="298" r:id="rId38"/>
    <p:sldId id="299" r:id="rId39"/>
    <p:sldId id="301" r:id="rId40"/>
    <p:sldId id="302" r:id="rId4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4855" autoAdjust="0"/>
  </p:normalViewPr>
  <p:slideViewPr>
    <p:cSldViewPr snapToGrid="0">
      <p:cViewPr varScale="1">
        <p:scale>
          <a:sx n="97" d="100"/>
          <a:sy n="97" d="100"/>
        </p:scale>
        <p:origin x="1866" y="78"/>
      </p:cViewPr>
      <p:guideLst>
        <p:guide orient="horz" pos="2160"/>
        <p:guide pos="2880"/>
      </p:guideLst>
    </p:cSldViewPr>
  </p:slideViewPr>
  <p:notesTextViewPr>
    <p:cViewPr>
      <p:scale>
        <a:sx n="1" d="1"/>
        <a:sy n="1" d="1"/>
      </p:scale>
      <p:origin x="0" y="0"/>
    </p:cViewPr>
  </p:notesTextViewPr>
  <p:notesViewPr>
    <p:cSldViewPr snapToGrid="0">
      <p:cViewPr varScale="1">
        <p:scale>
          <a:sx n="69" d="100"/>
          <a:sy n="69" d="100"/>
        </p:scale>
        <p:origin x="-238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7B32A-260C-47CC-8EE0-4DDF4ED7F285}" type="datetimeFigureOut">
              <a:rPr lang="ko-KR" altLang="en-US" smtClean="0"/>
              <a:t>2015-01-20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628B7A-4DD8-4068-ABFD-2DCB41182A33}" type="slidenum">
              <a:rPr lang="ko-KR" altLang="en-US" smtClean="0"/>
              <a:t>‹#›</a:t>
            </a:fld>
            <a:endParaRPr lang="ko-KR" altLang="en-US"/>
          </a:p>
        </p:txBody>
      </p:sp>
    </p:spTree>
    <p:extLst>
      <p:ext uri="{BB962C8B-B14F-4D97-AF65-F5344CB8AC3E}">
        <p14:creationId xmlns:p14="http://schemas.microsoft.com/office/powerpoint/2010/main" val="1385664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75BE9-142F-4D83-8BE1-B9980D3E4C9C}" type="datetimeFigureOut">
              <a:rPr lang="ko-KR" altLang="en-US" smtClean="0"/>
              <a:t>2015-01-20</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D7298-7A4D-4879-B6CF-703893D5A481}" type="slidenum">
              <a:rPr lang="ko-KR" altLang="en-US" smtClean="0"/>
              <a:t>‹#›</a:t>
            </a:fld>
            <a:endParaRPr lang="ko-KR" altLang="en-US"/>
          </a:p>
        </p:txBody>
      </p:sp>
    </p:spTree>
    <p:extLst>
      <p:ext uri="{BB962C8B-B14F-4D97-AF65-F5344CB8AC3E}">
        <p14:creationId xmlns:p14="http://schemas.microsoft.com/office/powerpoint/2010/main" val="29360550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Hi</a:t>
            </a:r>
            <a:r>
              <a:rPr lang="en-US" altLang="ko-KR" baseline="0" dirty="0" smtClean="0"/>
              <a:t>. My name is </a:t>
            </a:r>
            <a:r>
              <a:rPr lang="en-US" altLang="ko-KR" baseline="0" dirty="0" err="1" smtClean="0"/>
              <a:t>Hyosang</a:t>
            </a:r>
            <a:r>
              <a:rPr lang="en-US" altLang="ko-KR" baseline="0" dirty="0" smtClean="0"/>
              <a:t> Yoon and I am a first-year graduate student working with professor Kerri </a:t>
            </a:r>
            <a:r>
              <a:rPr lang="en-US" altLang="ko-KR" baseline="0" dirty="0" err="1" smtClean="0"/>
              <a:t>Cahoy</a:t>
            </a:r>
            <a:r>
              <a:rPr lang="en-US" altLang="ko-KR" baseline="0" dirty="0" smtClean="0"/>
              <a:t>. I am going to present my research about “Star-Pattern Identification using a correlation approach”.</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a:t>
            </a:fld>
            <a:endParaRPr lang="ko-KR" altLang="en-US"/>
          </a:p>
        </p:txBody>
      </p:sp>
    </p:spTree>
    <p:extLst>
      <p:ext uri="{BB962C8B-B14F-4D97-AF65-F5344CB8AC3E}">
        <p14:creationId xmlns:p14="http://schemas.microsoft.com/office/powerpoint/2010/main" val="2368476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 the comparison</a:t>
            </a:r>
            <a:r>
              <a:rPr lang="en-US" altLang="ko-KR" baseline="0" dirty="0" smtClean="0"/>
              <a:t> of the two groups. They have almost opposite characteristics. Pattern recognition is more robust to </a:t>
            </a:r>
            <a:r>
              <a:rPr lang="en-US" altLang="ko-KR" baseline="0" dirty="0" err="1" smtClean="0"/>
              <a:t>centroiding</a:t>
            </a:r>
            <a:r>
              <a:rPr lang="en-US" altLang="ko-KR" baseline="0" dirty="0" smtClean="0"/>
              <a:t> error, or star position error, while </a:t>
            </a:r>
            <a:r>
              <a:rPr lang="en-US" altLang="ko-KR" baseline="0" dirty="0" err="1" smtClean="0"/>
              <a:t>Subgraph</a:t>
            </a:r>
            <a:r>
              <a:rPr lang="en-US" altLang="ko-KR" baseline="0" dirty="0" smtClean="0"/>
              <a:t> Isomorphism is better for missing stars and false positives.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10</a:t>
            </a:fld>
            <a:endParaRPr lang="ko-KR" altLang="en-US"/>
          </a:p>
        </p:txBody>
      </p:sp>
    </p:spTree>
    <p:extLst>
      <p:ext uri="{BB962C8B-B14F-4D97-AF65-F5344CB8AC3E}">
        <p14:creationId xmlns:p14="http://schemas.microsoft.com/office/powerpoint/2010/main" val="2622876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(continued</a:t>
            </a:r>
            <a:r>
              <a:rPr lang="en-US" altLang="ko-KR" baseline="0" dirty="0" smtClean="0"/>
              <a:t> from the previous slide) </a:t>
            </a:r>
            <a:r>
              <a:rPr lang="en-US" altLang="ko-KR" dirty="0" smtClean="0"/>
              <a:t>The</a:t>
            </a:r>
            <a:r>
              <a:rPr lang="en-US" altLang="ko-KR" baseline="0" dirty="0" smtClean="0"/>
              <a:t> differences are from their methodologies. Subgraph isomorphism uses angular distance directly to select the candidate star-pairs. This is a strong point that enables the identification with a small number of stars. However, the absence of metrics makes it vulnerable to </a:t>
            </a:r>
            <a:r>
              <a:rPr lang="en-US" altLang="ko-KR" baseline="0" dirty="0" err="1" smtClean="0"/>
              <a:t>centroiding</a:t>
            </a:r>
            <a:r>
              <a:rPr lang="en-US" altLang="ko-KR" baseline="0" dirty="0" smtClean="0"/>
              <a:t> error because without some metrics, it is hard to resolve ambiguity between several possible solutions.</a:t>
            </a:r>
          </a:p>
          <a:p>
            <a:endParaRPr lang="en-US" altLang="ko-KR" baseline="0" dirty="0" smtClean="0"/>
          </a:p>
          <a:p>
            <a:r>
              <a:rPr lang="en-US" altLang="ko-KR" baseline="0" dirty="0" smtClean="0"/>
              <a:t>Unlike subgraph isomorphism, pattern recognition uses metrics that represent similarity of two patterns. But it uses angular distance between stars only to make a discrete pattern. This means pattern recognition is less sensitive or robust to </a:t>
            </a:r>
            <a:r>
              <a:rPr lang="en-US" altLang="ko-KR" baseline="0" dirty="0" err="1" smtClean="0"/>
              <a:t>centroiding</a:t>
            </a:r>
            <a:r>
              <a:rPr lang="en-US" altLang="ko-KR" baseline="0" dirty="0" smtClean="0"/>
              <a:t> error. However, it also means it needs larger numbers of stars. Another drawback is the arrangement process of stars to fit in a 2D frame</a:t>
            </a:r>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11</a:t>
            </a:fld>
            <a:endParaRPr lang="ko-KR" altLang="en-US"/>
          </a:p>
        </p:txBody>
      </p:sp>
    </p:spTree>
    <p:extLst>
      <p:ext uri="{BB962C8B-B14F-4D97-AF65-F5344CB8AC3E}">
        <p14:creationId xmlns:p14="http://schemas.microsoft.com/office/powerpoint/2010/main" val="110431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outline of my talk will first be an introduction which covers the motivation and background literature. Then I will describe my approach to this problem. I will then present the results and conclusions.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12</a:t>
            </a:fld>
            <a:endParaRPr lang="ko-KR" altLang="en-US"/>
          </a:p>
        </p:txBody>
      </p:sp>
    </p:spTree>
    <p:extLst>
      <p:ext uri="{BB962C8B-B14F-4D97-AF65-F5344CB8AC3E}">
        <p14:creationId xmlns:p14="http://schemas.microsoft.com/office/powerpoint/2010/main" val="1095267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From</a:t>
            </a:r>
            <a:r>
              <a:rPr lang="en-US" altLang="ko-KR" baseline="0" dirty="0" smtClean="0"/>
              <a:t> this slide, I will talk about my approach to this problem. I decided to use pattern recognition technique, but I tried to combine the advantages of subgraph isomorphism by using stars’ relative positions directly to calculate the metrics in continuous domain. Also, I tried to resolve the problem with arrangement by pre-defined reference stars by NOT using pre-constructed star-pattern database for each star.</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13</a:t>
            </a:fld>
            <a:endParaRPr lang="ko-KR" altLang="en-US"/>
          </a:p>
        </p:txBody>
      </p:sp>
    </p:spTree>
    <p:extLst>
      <p:ext uri="{BB962C8B-B14F-4D97-AF65-F5344CB8AC3E}">
        <p14:creationId xmlns:p14="http://schemas.microsoft.com/office/powerpoint/2010/main" val="105432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From</a:t>
            </a:r>
            <a:r>
              <a:rPr lang="en-US" altLang="ko-KR" baseline="0" dirty="0" smtClean="0"/>
              <a:t> this slide, I will get into my approach in details. This work has been published in these two references. To construct star pattern model, I asked a fundamental question. What does it mean to say that the </a:t>
            </a:r>
            <a:r>
              <a:rPr lang="en-US" altLang="ko-KR" baseline="0" dirty="0" err="1" smtClean="0"/>
              <a:t>i-th</a:t>
            </a:r>
            <a:r>
              <a:rPr lang="en-US" altLang="ko-KR" baseline="0" dirty="0" smtClean="0"/>
              <a:t> star’s center is located at (xi, </a:t>
            </a:r>
            <a:r>
              <a:rPr lang="en-US" altLang="ko-KR" baseline="0" dirty="0" err="1" smtClean="0"/>
              <a:t>yi</a:t>
            </a:r>
            <a:r>
              <a:rPr lang="en-US" altLang="ko-KR" baseline="0" dirty="0" smtClean="0"/>
              <a:t>)?</a:t>
            </a:r>
          </a:p>
          <a:p>
            <a:r>
              <a:rPr lang="en-US" altLang="ko-KR" baseline="0" dirty="0" smtClean="0"/>
              <a:t>My answer to this question is that “The probability of the </a:t>
            </a:r>
            <a:r>
              <a:rPr lang="en-US" altLang="ko-KR" baseline="0" dirty="0" err="1" smtClean="0"/>
              <a:t>i-th</a:t>
            </a:r>
            <a:r>
              <a:rPr lang="en-US" altLang="ko-KR" baseline="0" dirty="0" smtClean="0"/>
              <a:t> star being located at (xi, </a:t>
            </a:r>
            <a:r>
              <a:rPr lang="en-US" altLang="ko-KR" baseline="0" dirty="0" err="1" smtClean="0"/>
              <a:t>yi</a:t>
            </a:r>
            <a:r>
              <a:rPr lang="en-US" altLang="ko-KR" baseline="0" dirty="0" smtClean="0"/>
              <a:t>) is high”. So, I modeled the location of stars as a normally distributed PDF.</a:t>
            </a:r>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14</a:t>
            </a:fld>
            <a:endParaRPr lang="ko-KR" altLang="en-US"/>
          </a:p>
        </p:txBody>
      </p:sp>
    </p:spTree>
    <p:extLst>
      <p:ext uri="{BB962C8B-B14F-4D97-AF65-F5344CB8AC3E}">
        <p14:creationId xmlns:p14="http://schemas.microsoft.com/office/powerpoint/2010/main" val="28287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If</a:t>
            </a:r>
            <a:r>
              <a:rPr lang="en-US" altLang="ko-KR" baseline="0" dirty="0" smtClean="0"/>
              <a:t> I describe it in mathematical formula, the PDF becomes this. </a:t>
            </a:r>
            <a:r>
              <a:rPr lang="en-US" altLang="ko-KR" baseline="0" dirty="0" err="1" smtClean="0"/>
              <a:t>xn</a:t>
            </a:r>
            <a:r>
              <a:rPr lang="en-US" altLang="ko-KR" baseline="0" dirty="0" smtClean="0"/>
              <a:t> </a:t>
            </a:r>
            <a:r>
              <a:rPr lang="en-US" altLang="ko-KR" baseline="0" dirty="0" err="1" smtClean="0"/>
              <a:t>yn</a:t>
            </a:r>
            <a:r>
              <a:rPr lang="en-US" altLang="ko-KR" baseline="0" dirty="0" smtClean="0"/>
              <a:t> is the coordinate of the n-</a:t>
            </a:r>
            <a:r>
              <a:rPr lang="en-US" altLang="ko-KR" baseline="0" dirty="0" err="1" smtClean="0"/>
              <a:t>th</a:t>
            </a:r>
            <a:r>
              <a:rPr lang="en-US" altLang="ko-KR" baseline="0" dirty="0" smtClean="0"/>
              <a:t> star centroid, sigma square is the variance of </a:t>
            </a:r>
            <a:r>
              <a:rPr lang="en-US" altLang="ko-KR" baseline="0" dirty="0" err="1" smtClean="0"/>
              <a:t>centroiding</a:t>
            </a:r>
            <a:r>
              <a:rPr lang="en-US" altLang="ko-KR" baseline="0" dirty="0" smtClean="0"/>
              <a:t> error, which depends on the optics’ performance. A0 is the height of the curve and it is negligible for relative comparison.</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15</a:t>
            </a:fld>
            <a:endParaRPr lang="ko-KR" altLang="en-US"/>
          </a:p>
        </p:txBody>
      </p:sp>
    </p:spTree>
    <p:extLst>
      <p:ext uri="{BB962C8B-B14F-4D97-AF65-F5344CB8AC3E}">
        <p14:creationId xmlns:p14="http://schemas.microsoft.com/office/powerpoint/2010/main" val="1080974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metrics to compare, I asked another fundamental question. “What are</a:t>
            </a:r>
            <a:r>
              <a:rPr lang="en-US" altLang="ko-KR" baseline="0" dirty="0" smtClean="0"/>
              <a:t> the best metrics to represent the similarity of two functions?” There is an empirical answer, which is correlation. 2 dimensional correlation is generally given in this form. A is star pattern from a captured star image and B is the star pattern from the star catalog.</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16</a:t>
            </a:fld>
            <a:endParaRPr lang="ko-KR" altLang="en-US"/>
          </a:p>
        </p:txBody>
      </p:sp>
    </p:spTree>
    <p:extLst>
      <p:ext uri="{BB962C8B-B14F-4D97-AF65-F5344CB8AC3E}">
        <p14:creationId xmlns:p14="http://schemas.microsoft.com/office/powerpoint/2010/main" val="348359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I chose the correlation as the score function. The full formula is like this. It defines metrics to compare in continuous domain unlike previous discrete pattern. This equation seems to be difficult to solve since it has double integrals, </a:t>
            </a:r>
            <a:r>
              <a:rPr lang="en-US" altLang="ko-KR" baseline="0" dirty="0" err="1" smtClean="0"/>
              <a:t>sigmas</a:t>
            </a:r>
            <a:r>
              <a:rPr lang="en-US" altLang="ko-KR" baseline="0" dirty="0" smtClean="0"/>
              <a:t> and exponentials of squares.</a:t>
            </a:r>
          </a:p>
          <a:p>
            <a:endParaRPr lang="en-US" altLang="ko-KR" baseline="0" dirty="0" smtClean="0"/>
          </a:p>
          <a:p>
            <a:r>
              <a:rPr lang="en-US" altLang="ko-KR" baseline="0" dirty="0" smtClean="0"/>
              <a:t>However, we can just take advantage of Fourier transformation. According to the cross-correlation theorem, the correlation becomes just multiplication in frequency domain.</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17</a:t>
            </a:fld>
            <a:endParaRPr lang="ko-KR" altLang="en-US"/>
          </a:p>
        </p:txBody>
      </p:sp>
    </p:spTree>
    <p:extLst>
      <p:ext uri="{BB962C8B-B14F-4D97-AF65-F5344CB8AC3E}">
        <p14:creationId xmlns:p14="http://schemas.microsoft.com/office/powerpoint/2010/main" val="3333735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After some calculation,</a:t>
            </a:r>
            <a:r>
              <a:rPr lang="en-US" altLang="ko-KR" baseline="0" dirty="0" smtClean="0"/>
              <a:t> we can derive the score function as this. This form is very suitable for onboard calculation. This score function provides continuous metrics. However, the arrangement problem for 2D pattern still exists.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18</a:t>
            </a:fld>
            <a:endParaRPr lang="ko-KR" altLang="en-US"/>
          </a:p>
        </p:txBody>
      </p:sp>
    </p:spTree>
    <p:extLst>
      <p:ext uri="{BB962C8B-B14F-4D97-AF65-F5344CB8AC3E}">
        <p14:creationId xmlns:p14="http://schemas.microsoft.com/office/powerpoint/2010/main" val="1950090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 proposed vector pattern matching.</a:t>
            </a:r>
            <a:r>
              <a:rPr lang="en-US" altLang="ko-KR" baseline="0" dirty="0" smtClean="0"/>
              <a:t> First, Stars are on the celestial sphere, which is 3D space, not 2D plane. Each star can be modeled as a unit vector and it is a point on a sphere of radius 1.</a:t>
            </a:r>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19</a:t>
            </a:fld>
            <a:endParaRPr lang="ko-KR" altLang="en-US"/>
          </a:p>
        </p:txBody>
      </p:sp>
    </p:spTree>
    <p:extLst>
      <p:ext uri="{BB962C8B-B14F-4D97-AF65-F5344CB8AC3E}">
        <p14:creationId xmlns:p14="http://schemas.microsoft.com/office/powerpoint/2010/main" val="222811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outline of my talk will first be an introduction which covers the motivation and background literature. Then I will describe my approach to this problem. I will then present the results and conclusions.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a:t>
            </a:fld>
            <a:endParaRPr lang="ko-KR" altLang="en-US"/>
          </a:p>
        </p:txBody>
      </p:sp>
    </p:spTree>
    <p:extLst>
      <p:ext uri="{BB962C8B-B14F-4D97-AF65-F5344CB8AC3E}">
        <p14:creationId xmlns:p14="http://schemas.microsoft.com/office/powerpoint/2010/main" val="2167647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Therefore, the arrangement should be done on the celestial sphere. The arrangement process uses any two-star pair as the reference. Once we select a reference pair in the imaged pattern, we can select candidate pairs from the pair catalog. Then, rotate imaged patterns so that the reference pairs are superimposed and calculate the score function. This enables to use the star catalog directly in pattern matching. Accordingly, this eliminates the needs of pre-constructed 2D pattern database.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20</a:t>
            </a:fld>
            <a:endParaRPr lang="ko-KR" altLang="en-US"/>
          </a:p>
        </p:txBody>
      </p:sp>
    </p:spTree>
    <p:extLst>
      <p:ext uri="{BB962C8B-B14F-4D97-AF65-F5344CB8AC3E}">
        <p14:creationId xmlns:p14="http://schemas.microsoft.com/office/powerpoint/2010/main" val="126459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these</a:t>
            </a:r>
            <a:r>
              <a:rPr lang="en-US" altLang="ko-KR" baseline="0" dirty="0" smtClean="0"/>
              <a:t> vector pattern on the celestial sphere, the mathematic model and the score function becomes like this. This </a:t>
            </a:r>
            <a:r>
              <a:rPr lang="en-US" altLang="ko-KR" baseline="0" dirty="0" err="1" smtClean="0"/>
              <a:t>RRk</a:t>
            </a:r>
            <a:r>
              <a:rPr lang="en-US" altLang="ko-KR" baseline="0" dirty="0" smtClean="0"/>
              <a:t> is the arc length between R and </a:t>
            </a:r>
            <a:r>
              <a:rPr lang="en-US" altLang="ko-KR" baseline="0" dirty="0" err="1" smtClean="0"/>
              <a:t>Rk</a:t>
            </a:r>
            <a:r>
              <a:rPr lang="en-US" altLang="ko-KR" baseline="0" dirty="0" smtClean="0"/>
              <a:t>. The score function is modified with the arc length as well. This integral is over the sphere surface, so it is hard to get an exact solution.</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21</a:t>
            </a:fld>
            <a:endParaRPr lang="ko-KR" altLang="en-US"/>
          </a:p>
        </p:txBody>
      </p:sp>
    </p:spTree>
    <p:extLst>
      <p:ext uri="{BB962C8B-B14F-4D97-AF65-F5344CB8AC3E}">
        <p14:creationId xmlns:p14="http://schemas.microsoft.com/office/powerpoint/2010/main" val="283148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However, we can approximate the score function as this, using the properties of the exponential function. The arc length becomes just a line distance in this approximation. For convenience in calculation, we can neglect the leading term as this. This is the new score function for my algorithm.</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22</a:t>
            </a:fld>
            <a:endParaRPr lang="ko-KR" altLang="en-US"/>
          </a:p>
        </p:txBody>
      </p:sp>
    </p:spTree>
    <p:extLst>
      <p:ext uri="{BB962C8B-B14F-4D97-AF65-F5344CB8AC3E}">
        <p14:creationId xmlns:p14="http://schemas.microsoft.com/office/powerpoint/2010/main" val="2206273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outline of my talk will first be an introduction which covers the motivation and background literature. Then I will describe my approach to this problem. I will then present the results and conclusions.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23</a:t>
            </a:fld>
            <a:endParaRPr lang="ko-KR" altLang="en-US"/>
          </a:p>
        </p:txBody>
      </p:sp>
    </p:spTree>
    <p:extLst>
      <p:ext uri="{BB962C8B-B14F-4D97-AF65-F5344CB8AC3E}">
        <p14:creationId xmlns:p14="http://schemas.microsoft.com/office/powerpoint/2010/main" val="2952285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 now present the results.</a:t>
            </a:r>
            <a:r>
              <a:rPr lang="en-US" altLang="ko-KR" baseline="0" dirty="0" smtClean="0"/>
              <a:t> </a:t>
            </a:r>
            <a:r>
              <a:rPr lang="en-US" altLang="ko-KR" dirty="0" smtClean="0"/>
              <a:t>I conducted </a:t>
            </a:r>
            <a:r>
              <a:rPr lang="en-US" altLang="ko-KR" dirty="0" err="1" smtClean="0"/>
              <a:t>monte-carlo</a:t>
            </a:r>
            <a:r>
              <a:rPr lang="en-US" altLang="ko-KR" baseline="0" dirty="0" smtClean="0"/>
              <a:t> simulation to verify the performance of the algorithm. This is the condition of the simulation. The onboard star catalog has 4975 stars where the minimum magnitude of stars is 5.5. I added star </a:t>
            </a:r>
            <a:r>
              <a:rPr lang="en-US" altLang="ko-KR" baseline="0" dirty="0" err="1" smtClean="0"/>
              <a:t>centroiding</a:t>
            </a:r>
            <a:r>
              <a:rPr lang="en-US" altLang="ko-KR" baseline="0" dirty="0" smtClean="0"/>
              <a:t> error from 0 to 60 </a:t>
            </a:r>
            <a:r>
              <a:rPr lang="en-US" altLang="ko-KR" baseline="0" dirty="0" err="1" smtClean="0"/>
              <a:t>arcsecond</a:t>
            </a:r>
            <a:r>
              <a:rPr lang="en-US" altLang="ko-KR" baseline="0" dirty="0" smtClean="0"/>
              <a:t>, and put 0 to 3 false positives. 10,000 simulations were conducted for each condition. The result was compared to two other algorithms. These two are popular algorithms from each category.</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24</a:t>
            </a:fld>
            <a:endParaRPr lang="ko-KR" altLang="en-US"/>
          </a:p>
        </p:txBody>
      </p:sp>
    </p:spTree>
    <p:extLst>
      <p:ext uri="{BB962C8B-B14F-4D97-AF65-F5344CB8AC3E}">
        <p14:creationId xmlns:p14="http://schemas.microsoft.com/office/powerpoint/2010/main" val="3349555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main metrics for performance is identification</a:t>
            </a:r>
            <a:r>
              <a:rPr lang="en-US" altLang="ko-KR" baseline="0" dirty="0" smtClean="0"/>
              <a:t> rate. It is the percentage of successful identification out of total simulation. The criterion of success is that more than 2 stars identified correctly without any misidentified stars.</a:t>
            </a:r>
          </a:p>
          <a:p>
            <a:endParaRPr lang="en-US" altLang="ko-KR" baseline="0" dirty="0" smtClean="0"/>
          </a:p>
          <a:p>
            <a:r>
              <a:rPr lang="en-US" altLang="ko-KR" baseline="0" dirty="0" smtClean="0"/>
              <a:t>Also, there are other metrics to look at for applications. Memory usage and processing time are sometimes considerable for embedded systems.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25</a:t>
            </a:fld>
            <a:endParaRPr lang="ko-KR" altLang="en-US"/>
          </a:p>
        </p:txBody>
      </p:sp>
    </p:spTree>
    <p:extLst>
      <p:ext uri="{BB962C8B-B14F-4D97-AF65-F5344CB8AC3E}">
        <p14:creationId xmlns:p14="http://schemas.microsoft.com/office/powerpoint/2010/main" val="3510466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a:t>
            </a:r>
            <a:r>
              <a:rPr lang="en-US" altLang="ko-KR" baseline="0" dirty="0" smtClean="0"/>
              <a:t> case 1, the stars appeared on the image is identical to that of the star catalog. In plot 2, 3, 4, there is 1, 2, and 3 false positive added to the image. This result shows the pros and cons of the two categories clearly. The subgraph isomorphism is robust to false positives and the pattern recognition is robust to position error. The new algorithm demonstrate the best robustness to both false positives and </a:t>
            </a:r>
            <a:r>
              <a:rPr lang="en-US" altLang="ko-KR" baseline="0" dirty="0" err="1" smtClean="0"/>
              <a:t>centroiding</a:t>
            </a:r>
            <a:r>
              <a:rPr lang="en-US" altLang="ko-KR" baseline="0" dirty="0" smtClean="0"/>
              <a:t> error.</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26</a:t>
            </a:fld>
            <a:endParaRPr lang="ko-KR" altLang="en-US"/>
          </a:p>
        </p:txBody>
      </p:sp>
    </p:spTree>
    <p:extLst>
      <p:ext uri="{BB962C8B-B14F-4D97-AF65-F5344CB8AC3E}">
        <p14:creationId xmlns:p14="http://schemas.microsoft.com/office/powerpoint/2010/main" val="1493309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case 2,</a:t>
            </a:r>
            <a:r>
              <a:rPr lang="en-US" altLang="ko-KR" baseline="0" dirty="0" smtClean="0"/>
              <a:t> the detection power is less resulting in missing stars compared to star catalog. The results showed that my algorithm gave the accurate performance compared to the algorithms from the other two categories.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27</a:t>
            </a:fld>
            <a:endParaRPr lang="ko-KR" altLang="en-US"/>
          </a:p>
        </p:txBody>
      </p:sp>
    </p:spTree>
    <p:extLst>
      <p:ext uri="{BB962C8B-B14F-4D97-AF65-F5344CB8AC3E}">
        <p14:creationId xmlns:p14="http://schemas.microsoft.com/office/powerpoint/2010/main" val="5549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case 3, more stars</a:t>
            </a:r>
            <a:r>
              <a:rPr lang="en-US" altLang="ko-KR" baseline="0" dirty="0" smtClean="0"/>
              <a:t> appeared on the image than the onboard star catalog. The stars not included in the onboard star catalog are just false positives for the star sensor. In this case, the new algorithm showed consistently high performance while the others showed significantly decreased performance.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28</a:t>
            </a:fld>
            <a:endParaRPr lang="ko-KR" altLang="en-US"/>
          </a:p>
        </p:txBody>
      </p:sp>
    </p:spTree>
    <p:extLst>
      <p:ext uri="{BB962C8B-B14F-4D97-AF65-F5344CB8AC3E}">
        <p14:creationId xmlns:p14="http://schemas.microsoft.com/office/powerpoint/2010/main" val="2409734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outline of my talk will first be an introduction which covers the motivation and background literature. Then I will describe my approach to this problem. I will then present the results and conclusions.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29</a:t>
            </a:fld>
            <a:endParaRPr lang="ko-KR" altLang="en-US"/>
          </a:p>
        </p:txBody>
      </p:sp>
    </p:spTree>
    <p:extLst>
      <p:ext uri="{BB962C8B-B14F-4D97-AF65-F5344CB8AC3E}">
        <p14:creationId xmlns:p14="http://schemas.microsoft.com/office/powerpoint/2010/main" val="398834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Introduction.</a:t>
            </a:r>
            <a:r>
              <a:rPr lang="en-US" altLang="ko-KR" baseline="0" dirty="0" smtClean="0"/>
              <a:t> A star sensor is one of the most accurate attitude sensors for spacecraft. It estimates a spacecraft’s attitude from images of star patterns.</a:t>
            </a:r>
          </a:p>
          <a:p>
            <a:r>
              <a:rPr lang="en-US" altLang="ko-KR" baseline="0" dirty="0" smtClean="0"/>
              <a:t>(Click) This is a picture of a typical star sensor. It looks like a camera, and it is a camera.</a:t>
            </a:r>
          </a:p>
          <a:p>
            <a:r>
              <a:rPr lang="en-US" altLang="ko-KR" baseline="0" dirty="0" smtClean="0"/>
              <a:t>(Click) It takes a picture of stars</a:t>
            </a:r>
          </a:p>
          <a:p>
            <a:r>
              <a:rPr lang="en-US" altLang="ko-KR" baseline="0" dirty="0" smtClean="0"/>
              <a:t>(Click) and the image will look like this.</a:t>
            </a:r>
          </a:p>
          <a:p>
            <a:r>
              <a:rPr lang="en-US" altLang="ko-KR" baseline="0" dirty="0" smtClean="0"/>
              <a:t>(Click) The star sensor will recognize these stars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a:t>
            </a:fld>
            <a:endParaRPr lang="ko-KR" altLang="en-US"/>
          </a:p>
        </p:txBody>
      </p:sp>
    </p:spTree>
    <p:extLst>
      <p:ext uri="{BB962C8B-B14F-4D97-AF65-F5344CB8AC3E}">
        <p14:creationId xmlns:p14="http://schemas.microsoft.com/office/powerpoint/2010/main" val="3115533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Conclusions.</a:t>
            </a:r>
            <a:r>
              <a:rPr lang="en-US" altLang="ko-KR" baseline="0" dirty="0" smtClean="0"/>
              <a:t> I developed a star identification algorithm which is robust to </a:t>
            </a:r>
            <a:r>
              <a:rPr lang="en-US" altLang="ko-KR" baseline="0" dirty="0" err="1" smtClean="0"/>
              <a:t>centroiding</a:t>
            </a:r>
            <a:r>
              <a:rPr lang="en-US" altLang="ko-KR" baseline="0" dirty="0" smtClean="0"/>
              <a:t> error, missing stars, and false positives. The performance of the new algorithm was verified by numerous Monte-Carlo simulations.</a:t>
            </a:r>
          </a:p>
          <a:p>
            <a:endParaRPr lang="en-US" altLang="ko-KR" baseline="0" dirty="0" smtClean="0"/>
          </a:p>
          <a:p>
            <a:r>
              <a:rPr lang="en-US" altLang="ko-KR" baseline="0" dirty="0" smtClean="0"/>
              <a:t>However, the algorithm does have some drawbacks. It is more complicated than the others since it goes through the processes from the both categories. Also, it uses more memory than traditional pattern matching algorithms. The identification time is the biggest drawback of this algorithm. The identification time is greater than twice that of the modified grid algorithm and the pyramid algorithm. This is because it goes through more processing steps and the calculation of an exponential in the score function takes more time.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30</a:t>
            </a:fld>
            <a:endParaRPr lang="ko-KR" altLang="en-US"/>
          </a:p>
        </p:txBody>
      </p:sp>
    </p:spTree>
    <p:extLst>
      <p:ext uri="{BB962C8B-B14F-4D97-AF65-F5344CB8AC3E}">
        <p14:creationId xmlns:p14="http://schemas.microsoft.com/office/powerpoint/2010/main" val="3019899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future study, the</a:t>
            </a:r>
            <a:r>
              <a:rPr lang="en-US" altLang="ko-KR" baseline="0" dirty="0" smtClean="0"/>
              <a:t> most pressing issue is to reduce the identification time. It can be done by optimization of the exponential calculation. Also, I want to find a method to calculate the correlation in frequency domain, like correlation pattern matching technique in image processing. If I can find a method to take Fourier transform on a sphere’s surface, we can find the best-fit position of the imaged star pattern in the celestial sphere in frequency domain. This will dramatically reduce the complexity of the algorithm as well as the identification time.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31</a:t>
            </a:fld>
            <a:endParaRPr lang="ko-KR" altLang="en-US"/>
          </a:p>
        </p:txBody>
      </p:sp>
    </p:spTree>
    <p:extLst>
      <p:ext uri="{BB962C8B-B14F-4D97-AF65-F5344CB8AC3E}">
        <p14:creationId xmlns:p14="http://schemas.microsoft.com/office/powerpoint/2010/main" val="1734535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32</a:t>
            </a:fld>
            <a:endParaRPr lang="ko-KR" altLang="en-US"/>
          </a:p>
        </p:txBody>
      </p:sp>
    </p:spTree>
    <p:extLst>
      <p:ext uri="{BB962C8B-B14F-4D97-AF65-F5344CB8AC3E}">
        <p14:creationId xmlns:p14="http://schemas.microsoft.com/office/powerpoint/2010/main" val="4266404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33</a:t>
            </a:fld>
            <a:endParaRPr lang="ko-KR" altLang="en-US"/>
          </a:p>
        </p:txBody>
      </p:sp>
    </p:spTree>
    <p:extLst>
      <p:ext uri="{BB962C8B-B14F-4D97-AF65-F5344CB8AC3E}">
        <p14:creationId xmlns:p14="http://schemas.microsoft.com/office/powerpoint/2010/main" val="2783304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Basically, subgraph</a:t>
            </a:r>
            <a:r>
              <a:rPr lang="en-US" altLang="ko-KR" baseline="0" dirty="0" smtClean="0"/>
              <a:t> isomorphism compares angular distance and geometric figures such as triangles that consist of stars. It finds the intersection pairs for each angular distance from pre-constructed star-pair catalog.</a:t>
            </a:r>
          </a:p>
          <a:p>
            <a:endParaRPr lang="en-US" altLang="ko-KR" baseline="0" dirty="0" smtClean="0"/>
          </a:p>
          <a:p>
            <a:r>
              <a:rPr lang="en-US" altLang="ko-KR" baseline="0" dirty="0" smtClean="0"/>
              <a:t>Pattern recognition regards a star image as a 2D image and generate 2D discrete pattern from it. Then, it finds the most similar pattern from onboard database.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35</a:t>
            </a:fld>
            <a:endParaRPr lang="ko-KR" altLang="en-US"/>
          </a:p>
        </p:txBody>
      </p:sp>
    </p:spTree>
    <p:extLst>
      <p:ext uri="{BB962C8B-B14F-4D97-AF65-F5344CB8AC3E}">
        <p14:creationId xmlns:p14="http://schemas.microsoft.com/office/powerpoint/2010/main" val="2497547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Subgraph</a:t>
            </a:r>
            <a:r>
              <a:rPr lang="en-US" altLang="ko-KR" dirty="0" smtClean="0"/>
              <a:t> isomorphism</a:t>
            </a:r>
            <a:r>
              <a:rPr lang="en-US" altLang="ko-KR" baseline="0" dirty="0" smtClean="0"/>
              <a:t> is the first concept for star identification and it started from the 1970s. It compares angular distance and geometric figures. Basically, it identifies stars by finding the intersection pairs for each angular distance from a pre-constructed star-pair catalog. Triangle algorithm is a basic concept of this category.</a:t>
            </a:r>
          </a:p>
          <a:p>
            <a:endParaRPr lang="en-US" altLang="ko-KR" baseline="0" dirty="0" smtClean="0"/>
          </a:p>
          <a:p>
            <a:r>
              <a:rPr lang="en-US" altLang="ko-KR" baseline="0" dirty="0" smtClean="0"/>
              <a:t>Let’s say you have three stars on the image. You can calculate the angular distance between the stars, theta1, theta2 and theta3. With a proper margin of delta theta, you will pick the candidates for each pairs from star-pair catalog. By finding the intersection pairs, you can identify the A, B, C stars.</a:t>
            </a:r>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36</a:t>
            </a:fld>
            <a:endParaRPr lang="ko-KR" altLang="en-US"/>
          </a:p>
        </p:txBody>
      </p:sp>
    </p:spTree>
    <p:extLst>
      <p:ext uri="{BB962C8B-B14F-4D97-AF65-F5344CB8AC3E}">
        <p14:creationId xmlns:p14="http://schemas.microsoft.com/office/powerpoint/2010/main" val="2466179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Pattern</a:t>
            </a:r>
            <a:r>
              <a:rPr lang="en-US" altLang="ko-KR" baseline="0" dirty="0" smtClean="0"/>
              <a:t> recognition is a method to identify the stars using pattern matching techniques. It regards a star image as a two dimensional image and finds the most similar image pattern from an onboard pattern database. Grid algorithm is a representative one in this category.</a:t>
            </a:r>
          </a:p>
          <a:p>
            <a:endParaRPr lang="en-US" altLang="ko-KR" baseline="0" dirty="0" smtClean="0"/>
          </a:p>
          <a:p>
            <a:r>
              <a:rPr lang="en-US" altLang="ko-KR" baseline="0" dirty="0" smtClean="0"/>
              <a:t>These pictures show the pattern generation process in grid algorithm. First, it chooses a prospective center star and selects the other stars within a certain radius. After positioning the stars to locate the center star at the center of image, it chooses the star nearest to the center star and rotates the field of view so that the closest star is located on the X-axis. Then, a grid is placed on the image and each grid is designated 1 if there is a star and 0 if there is not.</a:t>
            </a:r>
          </a:p>
          <a:p>
            <a:endParaRPr lang="en-US" altLang="ko-KR" baseline="0" dirty="0" smtClean="0"/>
          </a:p>
          <a:p>
            <a:r>
              <a:rPr lang="en-US" altLang="ko-KR" baseline="0" dirty="0" smtClean="0"/>
              <a:t>(click) This grid or matrix is your pattern for matching.</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37</a:t>
            </a:fld>
            <a:endParaRPr lang="ko-KR" altLang="en-US"/>
          </a:p>
        </p:txBody>
      </p:sp>
    </p:spTree>
    <p:extLst>
      <p:ext uri="{BB962C8B-B14F-4D97-AF65-F5344CB8AC3E}">
        <p14:creationId xmlns:p14="http://schemas.microsoft.com/office/powerpoint/2010/main" val="4253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a:t>
            </a:r>
            <a:r>
              <a:rPr lang="en-US" altLang="ko-KR" baseline="0" dirty="0" smtClean="0"/>
              <a:t>matching the patterns, you can calculate the score value as this equation, which is a correlation between two patterns. You can find the most similar pattern that maximizes this score function and identify the stars with it.</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38</a:t>
            </a:fld>
            <a:endParaRPr lang="ko-KR" altLang="en-US"/>
          </a:p>
        </p:txBody>
      </p:sp>
    </p:spTree>
    <p:extLst>
      <p:ext uri="{BB962C8B-B14F-4D97-AF65-F5344CB8AC3E}">
        <p14:creationId xmlns:p14="http://schemas.microsoft.com/office/powerpoint/2010/main" val="406872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But,</a:t>
            </a:r>
            <a:r>
              <a:rPr lang="en-US" altLang="ko-KR" baseline="0" dirty="0" smtClean="0"/>
              <a:t> we can get an approximation of the score function. This approximation is based on the exponential property. This exponential decreases rapidly as this value becomes large. This means the score for distant position from the centroid of stars is negligible. The meaningful score values are at near </a:t>
            </a:r>
            <a:r>
              <a:rPr lang="en-US" altLang="ko-KR" baseline="0" dirty="0" err="1" smtClean="0"/>
              <a:t>Rk</a:t>
            </a:r>
            <a:r>
              <a:rPr lang="en-US" altLang="ko-KR" baseline="0" dirty="0" smtClean="0"/>
              <a:t> and </a:t>
            </a:r>
            <a:r>
              <a:rPr lang="en-US" altLang="ko-KR" baseline="0" dirty="0" err="1" smtClean="0"/>
              <a:t>Rl</a:t>
            </a:r>
            <a:r>
              <a:rPr lang="en-US" altLang="ko-KR" baseline="0" dirty="0" smtClean="0"/>
              <a:t>, and for these areas, we can approximate the arc-length as the line distance. So the score function becomes this.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39</a:t>
            </a:fld>
            <a:endParaRPr lang="ko-KR" altLang="en-US"/>
          </a:p>
        </p:txBody>
      </p:sp>
    </p:spTree>
    <p:extLst>
      <p:ext uri="{BB962C8B-B14F-4D97-AF65-F5344CB8AC3E}">
        <p14:creationId xmlns:p14="http://schemas.microsoft.com/office/powerpoint/2010/main" val="23100624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a:t>
            </a:r>
            <a:r>
              <a:rPr lang="en-US" altLang="ko-KR" baseline="0" dirty="0" smtClean="0"/>
              <a:t> summarize my approach. First, generate unit star vectors from the star image. Select two stars for the reference pair of rotation and select candidate star pairs from star-pair catalog. Then rotate star vectors in order to fit the reference pair to the candidate pairs. Calculate the score for each pair and compare them. Finally, you can select the highest score pair.</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40</a:t>
            </a:fld>
            <a:endParaRPr lang="ko-KR" altLang="en-US"/>
          </a:p>
        </p:txBody>
      </p:sp>
    </p:spTree>
    <p:extLst>
      <p:ext uri="{BB962C8B-B14F-4D97-AF65-F5344CB8AC3E}">
        <p14:creationId xmlns:p14="http://schemas.microsoft.com/office/powerpoint/2010/main" val="17072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Star identification is a process to match the</a:t>
            </a:r>
            <a:r>
              <a:rPr lang="en-US" altLang="ko-KR" baseline="0" dirty="0" smtClean="0"/>
              <a:t> imaged stars to a star catalogue. Once you have the star image like this</a:t>
            </a:r>
          </a:p>
          <a:p>
            <a:r>
              <a:rPr lang="en-US" altLang="ko-KR" baseline="0" dirty="0" smtClean="0"/>
              <a:t>(Click) You do not know which stars these are.</a:t>
            </a:r>
          </a:p>
          <a:p>
            <a:r>
              <a:rPr lang="en-US" altLang="ko-KR" baseline="0" dirty="0" smtClean="0"/>
              <a:t>(Click) By star identification which means matching the star pattern to the catalogue,</a:t>
            </a:r>
          </a:p>
          <a:p>
            <a:r>
              <a:rPr lang="en-US" altLang="ko-KR" baseline="0" dirty="0" smtClean="0"/>
              <a:t>(Click) You will have their ID numbers and their positions from a star catalogue.</a:t>
            </a:r>
          </a:p>
          <a:p>
            <a:r>
              <a:rPr lang="en-US" altLang="ko-KR" baseline="0" dirty="0" smtClean="0"/>
              <a:t>(Click) Then, you can estimate the attitude.</a:t>
            </a:r>
          </a:p>
          <a:p>
            <a:r>
              <a:rPr lang="en-US" altLang="ko-KR" baseline="0" dirty="0" smtClean="0"/>
              <a:t>(Laser Pointer) My project focused on this step.</a:t>
            </a:r>
          </a:p>
          <a:p>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4</a:t>
            </a:fld>
            <a:endParaRPr lang="ko-KR" altLang="en-US"/>
          </a:p>
        </p:txBody>
      </p:sp>
    </p:spTree>
    <p:extLst>
      <p:ext uri="{BB962C8B-B14F-4D97-AF65-F5344CB8AC3E}">
        <p14:creationId xmlns:p14="http://schemas.microsoft.com/office/powerpoint/2010/main" val="210285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a:t>
            </a:r>
            <a:r>
              <a:rPr lang="en-US" altLang="ko-KR" baseline="0" dirty="0" smtClean="0"/>
              <a:t> I will talk about the motivation and the objective of my research. There is a problem with using star sensors in a dynamic environment. A star sensor needs a certain time to integrate star light. If a spacecraft is rotating, the star image will be blurred. These pictures show the blurring. In addition, there would also be background noise. Because of both blurring and noise, it may be hard to determine the center position of this star. This increases star </a:t>
            </a:r>
            <a:r>
              <a:rPr lang="en-US" altLang="ko-KR" baseline="0" dirty="0" err="1" smtClean="0"/>
              <a:t>centroiding</a:t>
            </a:r>
            <a:r>
              <a:rPr lang="en-US" altLang="ko-KR" baseline="0" dirty="0" smtClean="0"/>
              <a:t> error and some weak stars will disappear on the image.</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5</a:t>
            </a:fld>
            <a:endParaRPr lang="ko-KR" altLang="en-US"/>
          </a:p>
        </p:txBody>
      </p:sp>
    </p:spTree>
    <p:extLst>
      <p:ext uri="{BB962C8B-B14F-4D97-AF65-F5344CB8AC3E}">
        <p14:creationId xmlns:p14="http://schemas.microsoft.com/office/powerpoint/2010/main" val="59267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I set my research goal to make a robust star identification algorithm for a dynamic environment. “Robust” means that it is possible to identify stars in the presence of noise and errors. There were two requirements for the algorithm. First, the algorithm shall work without preliminary attitude information. In other words, the sensor should be able to give attitude from a single image. Also, the algorithm shall be robust to centroid error, missing stars and false-positives.</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6</a:t>
            </a:fld>
            <a:endParaRPr lang="ko-KR" altLang="en-US"/>
          </a:p>
        </p:txBody>
      </p:sp>
    </p:spTree>
    <p:extLst>
      <p:ext uri="{BB962C8B-B14F-4D97-AF65-F5344CB8AC3E}">
        <p14:creationId xmlns:p14="http://schemas.microsoft.com/office/powerpoint/2010/main" val="369367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There are several previous</a:t>
            </a:r>
            <a:r>
              <a:rPr lang="en-US" altLang="ko-KR" baseline="0" dirty="0" smtClean="0"/>
              <a:t> researches for star identification algorithms. They can be categorized into roughly two groups – </a:t>
            </a:r>
            <a:r>
              <a:rPr lang="en-US" altLang="ko-KR" baseline="0" dirty="0" err="1" smtClean="0"/>
              <a:t>Subgraph</a:t>
            </a:r>
            <a:r>
              <a:rPr lang="en-US" altLang="ko-KR" baseline="0" dirty="0" smtClean="0"/>
              <a:t> Isomorphism and Pattern Recognition.</a:t>
            </a:r>
            <a:endParaRPr lang="ko-KR" altLang="en-US" dirty="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7</a:t>
            </a:fld>
            <a:endParaRPr lang="ko-KR" altLang="en-US"/>
          </a:p>
        </p:txBody>
      </p:sp>
    </p:spTree>
    <p:extLst>
      <p:ext uri="{BB962C8B-B14F-4D97-AF65-F5344CB8AC3E}">
        <p14:creationId xmlns:p14="http://schemas.microsoft.com/office/powerpoint/2010/main" val="293871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Basically, subgraph</a:t>
            </a:r>
            <a:r>
              <a:rPr lang="en-US" altLang="ko-KR" baseline="0" dirty="0" smtClean="0"/>
              <a:t> isomorphism compares angular distance and geometric figures such as triangles that consist of stars. It finds the intersection pairs for each angular distance from pre-constructed star-pair catalog.</a:t>
            </a:r>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8</a:t>
            </a:fld>
            <a:endParaRPr lang="ko-KR" altLang="en-US"/>
          </a:p>
        </p:txBody>
      </p:sp>
    </p:spTree>
    <p:extLst>
      <p:ext uri="{BB962C8B-B14F-4D97-AF65-F5344CB8AC3E}">
        <p14:creationId xmlns:p14="http://schemas.microsoft.com/office/powerpoint/2010/main" val="246617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Pattern recognition regards a star image as a 2D image and generate 2D discrete pattern from it. Then, it finds the most similar pattern from onboard database.</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smtClean="0"/>
          </a:p>
        </p:txBody>
      </p:sp>
      <p:sp>
        <p:nvSpPr>
          <p:cNvPr id="4" name="슬라이드 번호 개체 틀 3"/>
          <p:cNvSpPr>
            <a:spLocks noGrp="1"/>
          </p:cNvSpPr>
          <p:nvPr>
            <p:ph type="sldNum" sz="quarter" idx="10"/>
          </p:nvPr>
        </p:nvSpPr>
        <p:spPr/>
        <p:txBody>
          <a:bodyPr/>
          <a:lstStyle/>
          <a:p>
            <a:fld id="{B23D7298-7A4D-4879-B6CF-703893D5A481}" type="slidenum">
              <a:rPr lang="ko-KR" altLang="en-US" smtClean="0"/>
              <a:t>9</a:t>
            </a:fld>
            <a:endParaRPr lang="ko-KR" altLang="en-US"/>
          </a:p>
        </p:txBody>
      </p:sp>
    </p:spTree>
    <p:extLst>
      <p:ext uri="{BB962C8B-B14F-4D97-AF65-F5344CB8AC3E}">
        <p14:creationId xmlns:p14="http://schemas.microsoft.com/office/powerpoint/2010/main" val="4253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05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en-US"/>
          </a:p>
        </p:txBody>
      </p:sp>
      <p:sp>
        <p:nvSpPr>
          <p:cNvPr id="4" name="Title 3"/>
          <p:cNvSpPr>
            <a:spLocks noGrp="1"/>
          </p:cNvSpPr>
          <p:nvPr>
            <p:ph type="title"/>
          </p:nvPr>
        </p:nvSpPr>
        <p:spPr>
          <a:xfrm>
            <a:off x="1046164" y="2819400"/>
            <a:ext cx="7107237" cy="696990"/>
          </a:xfrm>
        </p:spPr>
        <p:txBody>
          <a:bodyPr/>
          <a:lstStyle/>
          <a:p>
            <a:r>
              <a:rPr lang="ko-KR" altLang="en-US" dirty="0" smtClean="0"/>
              <a:t>마스터 제목 스타일 편집</a:t>
            </a:r>
            <a:endParaRPr lang="en-US" dirty="0"/>
          </a:p>
        </p:txBody>
      </p:sp>
    </p:spTree>
    <p:extLst>
      <p:ext uri="{BB962C8B-B14F-4D97-AF65-F5344CB8AC3E}">
        <p14:creationId xmlns:p14="http://schemas.microsoft.com/office/powerpoint/2010/main" val="16830122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hasCustomPrompt="1"/>
          </p:nvPr>
        </p:nvSpPr>
        <p:spPr/>
        <p:txBody>
          <a:bodyPr/>
          <a:lstStyle>
            <a:lvl1pPr>
              <a:defRPr sz="2800">
                <a:latin typeface="Garamond" panose="02020404030301010803" pitchFamily="18" charset="0"/>
              </a:defRPr>
            </a:lvl1pPr>
            <a:lvl2pPr>
              <a:defRPr sz="2400">
                <a:latin typeface="Garamond" panose="02020404030301010803" pitchFamily="18" charset="0"/>
              </a:defRPr>
            </a:lvl2pPr>
            <a:lvl3pPr>
              <a:defRPr sz="2000">
                <a:latin typeface="Garamond" panose="02020404030301010803" pitchFamily="18" charset="0"/>
              </a:defRPr>
            </a:lvl3pPr>
            <a:lvl4pPr>
              <a:defRPr sz="1800">
                <a:latin typeface="Garamond" panose="02020404030301010803" pitchFamily="18" charset="0"/>
              </a:defRPr>
            </a:lvl4p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815BB35F-E507-4EB5-AFEE-477415484E41}" type="datetime1">
              <a:rPr lang="en-US" altLang="ko-KR" smtClean="0"/>
              <a:pPr/>
              <a:t>1/20/2015</a:t>
            </a:fld>
            <a:endParaRPr lang="ko-KR" altLang="en-US" dirty="0"/>
          </a:p>
        </p:txBody>
      </p:sp>
      <p:sp>
        <p:nvSpPr>
          <p:cNvPr id="7" name="Footer Placeholder 6"/>
          <p:cNvSpPr>
            <a:spLocks noGrp="1"/>
          </p:cNvSpPr>
          <p:nvPr>
            <p:ph type="ftr" sz="quarter" idx="11"/>
          </p:nvPr>
        </p:nvSpPr>
        <p:spPr/>
        <p:txBody>
          <a:bodyPr/>
          <a:lstStyle>
            <a:lvl1pPr>
              <a:defRPr>
                <a:latin typeface="Garamond" panose="02020404030301010803" pitchFamily="18" charset="0"/>
              </a:defRPr>
            </a:lvl1pPr>
          </a:lstStyle>
          <a:p>
            <a:r>
              <a:rPr lang="en-US" altLang="ko-KR" dirty="0" smtClean="0"/>
              <a:t>Hyosang Yoon</a:t>
            </a:r>
            <a:endParaRPr lang="ko-KR" altLang="en-US" dirty="0"/>
          </a:p>
        </p:txBody>
      </p:sp>
      <p:sp>
        <p:nvSpPr>
          <p:cNvPr id="9" name="Slide Number Placeholder 8"/>
          <p:cNvSpPr>
            <a:spLocks noGrp="1"/>
          </p:cNvSpPr>
          <p:nvPr>
            <p:ph type="sldNum" sz="quarter" idx="12"/>
          </p:nvPr>
        </p:nvSpPr>
        <p:spPr/>
        <p:txBody>
          <a:bodyPr/>
          <a:lstStyle>
            <a:lvl1pPr>
              <a:defRPr>
                <a:latin typeface="Garamond" panose="02020404030301010803" pitchFamily="18" charset="0"/>
              </a:defRPr>
            </a:lvl1pPr>
          </a:lstStyle>
          <a:p>
            <a:fld id="{3EA24014-BDC8-43D4-840F-091E66833B3E}" type="slidenum">
              <a:rPr lang="ko-KR" altLang="en-US" smtClean="0"/>
              <a:pPr/>
              <a:t>‹#›</a:t>
            </a:fld>
            <a:endParaRPr lang="ko-KR" altLang="en-US" dirty="0"/>
          </a:p>
        </p:txBody>
      </p:sp>
    </p:spTree>
    <p:extLst>
      <p:ext uri="{BB962C8B-B14F-4D97-AF65-F5344CB8AC3E}">
        <p14:creationId xmlns:p14="http://schemas.microsoft.com/office/powerpoint/2010/main" val="1156811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fld id="{8A01EBF1-548D-4B29-8A54-1558BD11A8D7}" type="datetime1">
              <a:rPr lang="en-US" altLang="ko-KR" smtClean="0"/>
              <a:t>1/20/2015</a:t>
            </a:fld>
            <a:endParaRPr lang="ko-KR" altLang="en-US"/>
          </a:p>
        </p:txBody>
      </p:sp>
      <p:sp>
        <p:nvSpPr>
          <p:cNvPr id="4" name="Footer Placeholder 3"/>
          <p:cNvSpPr>
            <a:spLocks noGrp="1"/>
          </p:cNvSpPr>
          <p:nvPr>
            <p:ph type="ftr" sz="quarter" idx="11"/>
          </p:nvPr>
        </p:nvSpPr>
        <p:spPr/>
        <p:txBody>
          <a:bodyPr/>
          <a:lstStyle/>
          <a:p>
            <a:r>
              <a:rPr lang="en-US" altLang="ko-KR" smtClean="0"/>
              <a:t>Hyosang Yoon</a:t>
            </a:r>
            <a:endParaRPr lang="ko-KR" altLang="en-US"/>
          </a:p>
        </p:txBody>
      </p:sp>
      <p:sp>
        <p:nvSpPr>
          <p:cNvPr id="5" name="Slide Number Placeholder 4"/>
          <p:cNvSpPr>
            <a:spLocks noGrp="1"/>
          </p:cNvSpPr>
          <p:nvPr>
            <p:ph type="sldNum" sz="quarter" idx="12"/>
          </p:nvPr>
        </p:nvSpPr>
        <p:spPr/>
        <p:txBody>
          <a:bodyPr/>
          <a:lstStyle/>
          <a:p>
            <a:fld id="{3EA24014-BDC8-43D4-840F-091E66833B3E}" type="slidenum">
              <a:rPr lang="ko-KR" altLang="en-US" smtClean="0"/>
              <a:t>‹#›</a:t>
            </a:fld>
            <a:endParaRPr lang="ko-KR" altLang="en-US"/>
          </a:p>
        </p:txBody>
      </p:sp>
    </p:spTree>
    <p:extLst>
      <p:ext uri="{BB962C8B-B14F-4D97-AF65-F5344CB8AC3E}">
        <p14:creationId xmlns:p14="http://schemas.microsoft.com/office/powerpoint/2010/main" val="264347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Rectangle 20"/>
          <p:cNvSpPr>
            <a:spLocks noGrp="1" noChangeArrowheads="1"/>
          </p:cNvSpPr>
          <p:nvPr>
            <p:ph type="sldNum" sz="quarter" idx="10"/>
          </p:nvPr>
        </p:nvSpPr>
        <p:spPr>
          <a:ln/>
        </p:spPr>
        <p:txBody>
          <a:bodyPr/>
          <a:lstStyle>
            <a:lvl1pPr>
              <a:defRPr/>
            </a:lvl1pPr>
          </a:lstStyle>
          <a:p>
            <a:fld id="{3EA24014-BDC8-43D4-840F-091E66833B3E}" type="slidenum">
              <a:rPr lang="ko-KR" altLang="en-US" smtClean="0"/>
              <a:t>‹#›</a:t>
            </a:fld>
            <a:endParaRPr lang="ko-KR" altLang="en-US"/>
          </a:p>
        </p:txBody>
      </p:sp>
    </p:spTree>
    <p:extLst>
      <p:ext uri="{BB962C8B-B14F-4D97-AF65-F5344CB8AC3E}">
        <p14:creationId xmlns:p14="http://schemas.microsoft.com/office/powerpoint/2010/main" val="19397982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24016" y="28864"/>
            <a:ext cx="7107237" cy="69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US" dirty="0" smtClean="0"/>
          </a:p>
        </p:txBody>
      </p:sp>
      <p:sp>
        <p:nvSpPr>
          <p:cNvPr id="1027" name="Rectangle 3"/>
          <p:cNvSpPr>
            <a:spLocks noGrp="1" noChangeArrowheads="1"/>
          </p:cNvSpPr>
          <p:nvPr>
            <p:ph type="body" idx="1"/>
          </p:nvPr>
        </p:nvSpPr>
        <p:spPr bwMode="auto">
          <a:xfrm>
            <a:off x="418176" y="1143000"/>
            <a:ext cx="834482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p:txBody>
      </p:sp>
      <p:sp>
        <p:nvSpPr>
          <p:cNvPr id="1033" name="Line 9"/>
          <p:cNvSpPr>
            <a:spLocks noChangeShapeType="1"/>
          </p:cNvSpPr>
          <p:nvPr/>
        </p:nvSpPr>
        <p:spPr bwMode="auto">
          <a:xfrm>
            <a:off x="163672" y="762000"/>
            <a:ext cx="8827929"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grpSp>
        <p:nvGrpSpPr>
          <p:cNvPr id="1038" name="Group 14"/>
          <p:cNvGrpSpPr>
            <a:grpSpLocks/>
          </p:cNvGrpSpPr>
          <p:nvPr/>
        </p:nvGrpSpPr>
        <p:grpSpPr bwMode="auto">
          <a:xfrm>
            <a:off x="166256" y="96046"/>
            <a:ext cx="900545" cy="513554"/>
            <a:chOff x="728" y="3915"/>
            <a:chExt cx="311" cy="165"/>
          </a:xfrm>
        </p:grpSpPr>
        <p:sp>
          <p:nvSpPr>
            <p:cNvPr id="1039" name="Rectangle 15"/>
            <p:cNvSpPr>
              <a:spLocks noChangeAspect="1" noChangeArrowheads="1"/>
            </p:cNvSpPr>
            <p:nvPr/>
          </p:nvSpPr>
          <p:spPr bwMode="auto">
            <a:xfrm>
              <a:off x="839" y="3916"/>
              <a:ext cx="33" cy="164"/>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0" name="Rectangle 16"/>
            <p:cNvSpPr>
              <a:spLocks noChangeAspect="1" noChangeArrowheads="1"/>
            </p:cNvSpPr>
            <p:nvPr/>
          </p:nvSpPr>
          <p:spPr bwMode="auto">
            <a:xfrm>
              <a:off x="782" y="3916"/>
              <a:ext cx="33" cy="112"/>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1" name="Rectangle 17"/>
            <p:cNvSpPr>
              <a:spLocks noChangeAspect="1" noChangeArrowheads="1"/>
            </p:cNvSpPr>
            <p:nvPr/>
          </p:nvSpPr>
          <p:spPr bwMode="auto">
            <a:xfrm>
              <a:off x="728" y="3916"/>
              <a:ext cx="33" cy="164"/>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2" name="Rectangle 18"/>
            <p:cNvSpPr>
              <a:spLocks noChangeAspect="1" noChangeArrowheads="1"/>
            </p:cNvSpPr>
            <p:nvPr/>
          </p:nvSpPr>
          <p:spPr bwMode="auto">
            <a:xfrm>
              <a:off x="896" y="3967"/>
              <a:ext cx="33" cy="112"/>
            </a:xfrm>
            <a:prstGeom prst="rect">
              <a:avLst/>
            </a:prstGeom>
            <a:solidFill>
              <a:srgbClr val="666A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3" name="Rectangle 19"/>
            <p:cNvSpPr>
              <a:spLocks noChangeAspect="1" noChangeArrowheads="1"/>
            </p:cNvSpPr>
            <p:nvPr/>
          </p:nvSpPr>
          <p:spPr bwMode="auto">
            <a:xfrm>
              <a:off x="950" y="3967"/>
              <a:ext cx="33" cy="112"/>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4" name="Rectangle 20"/>
            <p:cNvSpPr>
              <a:spLocks noChangeAspect="1" noChangeArrowheads="1"/>
            </p:cNvSpPr>
            <p:nvPr/>
          </p:nvSpPr>
          <p:spPr bwMode="auto">
            <a:xfrm>
              <a:off x="895" y="3915"/>
              <a:ext cx="32" cy="33"/>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sp>
          <p:nvSpPr>
            <p:cNvPr id="1045" name="Rectangle 21"/>
            <p:cNvSpPr>
              <a:spLocks noChangeAspect="1" noChangeArrowheads="1"/>
            </p:cNvSpPr>
            <p:nvPr/>
          </p:nvSpPr>
          <p:spPr bwMode="auto">
            <a:xfrm>
              <a:off x="950" y="3915"/>
              <a:ext cx="89" cy="33"/>
            </a:xfrm>
            <a:prstGeom prst="rect">
              <a:avLst/>
            </a:prstGeom>
            <a:solidFill>
              <a:srgbClr val="99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grpSp>
      <p:sp>
        <p:nvSpPr>
          <p:cNvPr id="1032" name="Line 8"/>
          <p:cNvSpPr>
            <a:spLocks noChangeShapeType="1"/>
          </p:cNvSpPr>
          <p:nvPr/>
        </p:nvSpPr>
        <p:spPr bwMode="auto">
          <a:xfrm>
            <a:off x="166256" y="6400800"/>
            <a:ext cx="8825345" cy="0"/>
          </a:xfrm>
          <a:prstGeom prst="line">
            <a:avLst/>
          </a:prstGeom>
          <a:noFill/>
          <a:ln w="3810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dirty="0"/>
          </a:p>
        </p:txBody>
      </p:sp>
      <p:pic>
        <p:nvPicPr>
          <p:cNvPr id="15" name="Picture 14"/>
          <p:cNvPicPr>
            <a:picLocks noChangeAspect="1"/>
          </p:cNvPicPr>
          <p:nvPr/>
        </p:nvPicPr>
        <p:blipFill>
          <a:blip r:embed="rId6"/>
          <a:stretch>
            <a:fillRect/>
          </a:stretch>
        </p:blipFill>
        <p:spPr>
          <a:xfrm>
            <a:off x="7951102" y="10071"/>
            <a:ext cx="1116698" cy="725854"/>
          </a:xfrm>
          <a:prstGeom prst="rect">
            <a:avLst/>
          </a:prstGeom>
        </p:spPr>
      </p:pic>
      <p:sp>
        <p:nvSpPr>
          <p:cNvPr id="2" name="Date Placeholder 1"/>
          <p:cNvSpPr>
            <a:spLocks noGrp="1"/>
          </p:cNvSpPr>
          <p:nvPr>
            <p:ph type="dt" sz="half" idx="2"/>
          </p:nvPr>
        </p:nvSpPr>
        <p:spPr>
          <a:xfrm>
            <a:off x="152400" y="6492877"/>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fld id="{E49ABAB9-C5C5-4DCA-B5AC-0FAA564F523D}" type="datetime1">
              <a:rPr lang="en-US" altLang="ko-KR" smtClean="0"/>
              <a:t>1/20/2015</a:t>
            </a:fld>
            <a:endParaRPr lang="ko-KR" altLang="en-US"/>
          </a:p>
        </p:txBody>
      </p:sp>
      <p:sp>
        <p:nvSpPr>
          <p:cNvPr id="3" name="Footer Placeholder 2"/>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r>
              <a:rPr lang="en-US" altLang="ko-KR" smtClean="0"/>
              <a:t>Hyosang Yoon</a:t>
            </a:r>
            <a:endParaRPr lang="ko-KR" altLang="en-US"/>
          </a:p>
        </p:txBody>
      </p:sp>
      <p:sp>
        <p:nvSpPr>
          <p:cNvPr id="4" name="Slide Number Placeholder 3"/>
          <p:cNvSpPr>
            <a:spLocks noGrp="1"/>
          </p:cNvSpPr>
          <p:nvPr>
            <p:ph type="sldNum" sz="quarter" idx="4"/>
          </p:nvPr>
        </p:nvSpPr>
        <p:spPr>
          <a:xfrm>
            <a:off x="6858000" y="6492877"/>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fld id="{3EA24014-BDC8-43D4-840F-091E66833B3E}" type="slidenum">
              <a:rPr lang="ko-KR" altLang="en-US" smtClean="0"/>
              <a:t>‹#›</a:t>
            </a:fld>
            <a:endParaRPr lang="ko-KR" altLang="en-US" dirty="0"/>
          </a:p>
        </p:txBody>
      </p:sp>
    </p:spTree>
    <p:extLst>
      <p:ext uri="{BB962C8B-B14F-4D97-AF65-F5344CB8AC3E}">
        <p14:creationId xmlns:p14="http://schemas.microsoft.com/office/powerpoint/2010/main" val="12960331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Lst>
  <p:timing>
    <p:tnLst>
      <p:par>
        <p:cTn id="1" dur="indefinite" restart="never" nodeType="tmRoot"/>
      </p:par>
    </p:tnLst>
  </p:timing>
  <p:hf hdr="0"/>
  <p:txStyles>
    <p:titleStyle>
      <a:lvl1pPr algn="ctr" rtl="0" eaLnBrk="1" fontAlgn="base" latinLnBrk="1" hangingPunct="1">
        <a:lnSpc>
          <a:spcPts val="4000"/>
        </a:lnSpc>
        <a:spcBef>
          <a:spcPct val="0"/>
        </a:spcBef>
        <a:spcAft>
          <a:spcPct val="0"/>
        </a:spcAft>
        <a:defRPr sz="3400" b="1">
          <a:solidFill>
            <a:srgbClr val="993333"/>
          </a:solidFill>
          <a:latin typeface="Cambria" pitchFamily="18" charset="0"/>
          <a:ea typeface="+mj-ea"/>
          <a:cs typeface="+mj-cs"/>
        </a:defRPr>
      </a:lvl1pPr>
      <a:lvl2pPr algn="l" rtl="0" eaLnBrk="1" fontAlgn="base" latinLnBrk="1" hangingPunct="1">
        <a:lnSpc>
          <a:spcPts val="4000"/>
        </a:lnSpc>
        <a:spcBef>
          <a:spcPct val="0"/>
        </a:spcBef>
        <a:spcAft>
          <a:spcPct val="0"/>
        </a:spcAft>
        <a:defRPr sz="3400" b="1">
          <a:solidFill>
            <a:srgbClr val="993333"/>
          </a:solidFill>
          <a:latin typeface="Arial" charset="0"/>
        </a:defRPr>
      </a:lvl2pPr>
      <a:lvl3pPr algn="l" rtl="0" eaLnBrk="1" fontAlgn="base" latinLnBrk="1" hangingPunct="1">
        <a:lnSpc>
          <a:spcPts val="4000"/>
        </a:lnSpc>
        <a:spcBef>
          <a:spcPct val="0"/>
        </a:spcBef>
        <a:spcAft>
          <a:spcPct val="0"/>
        </a:spcAft>
        <a:defRPr sz="3400" b="1">
          <a:solidFill>
            <a:srgbClr val="993333"/>
          </a:solidFill>
          <a:latin typeface="Arial" charset="0"/>
        </a:defRPr>
      </a:lvl3pPr>
      <a:lvl4pPr algn="l" rtl="0" eaLnBrk="1" fontAlgn="base" latinLnBrk="1" hangingPunct="1">
        <a:lnSpc>
          <a:spcPts val="4000"/>
        </a:lnSpc>
        <a:spcBef>
          <a:spcPct val="0"/>
        </a:spcBef>
        <a:spcAft>
          <a:spcPct val="0"/>
        </a:spcAft>
        <a:defRPr sz="3400" b="1">
          <a:solidFill>
            <a:srgbClr val="993333"/>
          </a:solidFill>
          <a:latin typeface="Arial" charset="0"/>
        </a:defRPr>
      </a:lvl4pPr>
      <a:lvl5pPr algn="l" rtl="0" eaLnBrk="1" fontAlgn="base" latinLnBrk="1" hangingPunct="1">
        <a:lnSpc>
          <a:spcPts val="4000"/>
        </a:lnSpc>
        <a:spcBef>
          <a:spcPct val="0"/>
        </a:spcBef>
        <a:spcAft>
          <a:spcPct val="0"/>
        </a:spcAft>
        <a:defRPr sz="3400" b="1">
          <a:solidFill>
            <a:srgbClr val="993333"/>
          </a:solidFill>
          <a:latin typeface="Arial" charset="0"/>
        </a:defRPr>
      </a:lvl5pPr>
      <a:lvl6pPr marL="457200" algn="l" rtl="0" eaLnBrk="1" fontAlgn="base" latinLnBrk="1" hangingPunct="1">
        <a:lnSpc>
          <a:spcPts val="4000"/>
        </a:lnSpc>
        <a:spcBef>
          <a:spcPct val="0"/>
        </a:spcBef>
        <a:spcAft>
          <a:spcPct val="0"/>
        </a:spcAft>
        <a:defRPr sz="3400" b="1">
          <a:solidFill>
            <a:srgbClr val="993333"/>
          </a:solidFill>
          <a:latin typeface="Arial" charset="0"/>
        </a:defRPr>
      </a:lvl6pPr>
      <a:lvl7pPr marL="914400" algn="l" rtl="0" eaLnBrk="1" fontAlgn="base" latinLnBrk="1" hangingPunct="1">
        <a:lnSpc>
          <a:spcPts val="4000"/>
        </a:lnSpc>
        <a:spcBef>
          <a:spcPct val="0"/>
        </a:spcBef>
        <a:spcAft>
          <a:spcPct val="0"/>
        </a:spcAft>
        <a:defRPr sz="3400" b="1">
          <a:solidFill>
            <a:srgbClr val="993333"/>
          </a:solidFill>
          <a:latin typeface="Arial" charset="0"/>
        </a:defRPr>
      </a:lvl7pPr>
      <a:lvl8pPr marL="1371600" algn="l" rtl="0" eaLnBrk="1" fontAlgn="base" latinLnBrk="1" hangingPunct="1">
        <a:lnSpc>
          <a:spcPts val="4000"/>
        </a:lnSpc>
        <a:spcBef>
          <a:spcPct val="0"/>
        </a:spcBef>
        <a:spcAft>
          <a:spcPct val="0"/>
        </a:spcAft>
        <a:defRPr sz="3400" b="1">
          <a:solidFill>
            <a:srgbClr val="993333"/>
          </a:solidFill>
          <a:latin typeface="Arial" charset="0"/>
        </a:defRPr>
      </a:lvl8pPr>
      <a:lvl9pPr marL="1828800" algn="l" rtl="0" eaLnBrk="1" fontAlgn="base" latinLnBrk="1" hangingPunct="1">
        <a:lnSpc>
          <a:spcPts val="4000"/>
        </a:lnSpc>
        <a:spcBef>
          <a:spcPct val="0"/>
        </a:spcBef>
        <a:spcAft>
          <a:spcPct val="0"/>
        </a:spcAft>
        <a:defRPr sz="3400" b="1">
          <a:solidFill>
            <a:srgbClr val="993333"/>
          </a:solidFill>
          <a:latin typeface="Arial" charset="0"/>
        </a:defRPr>
      </a:lvl9pPr>
    </p:titleStyle>
    <p:bodyStyle>
      <a:lvl1pPr marL="230188" indent="-230188" algn="l" rtl="0" eaLnBrk="1" fontAlgn="base" latinLnBrk="1" hangingPunct="1">
        <a:lnSpc>
          <a:spcPct val="100000"/>
        </a:lnSpc>
        <a:spcBef>
          <a:spcPts val="0"/>
        </a:spcBef>
        <a:spcAft>
          <a:spcPts val="0"/>
        </a:spcAft>
        <a:buClr>
          <a:srgbClr val="993333"/>
        </a:buClr>
        <a:buChar char="•"/>
        <a:defRPr sz="3200">
          <a:solidFill>
            <a:schemeClr val="tx1"/>
          </a:solidFill>
          <a:latin typeface="Calibri" pitchFamily="34" charset="0"/>
          <a:ea typeface="+mn-ea"/>
          <a:cs typeface="Calibri" pitchFamily="34" charset="0"/>
        </a:defRPr>
      </a:lvl1pPr>
      <a:lvl2pPr marL="742950" indent="-285750" algn="l" rtl="0" eaLnBrk="1" fontAlgn="base" latinLnBrk="1" hangingPunct="1">
        <a:lnSpc>
          <a:spcPct val="100000"/>
        </a:lnSpc>
        <a:spcBef>
          <a:spcPts val="0"/>
        </a:spcBef>
        <a:spcAft>
          <a:spcPts val="0"/>
        </a:spcAft>
        <a:buChar char="–"/>
        <a:defRPr sz="3000">
          <a:solidFill>
            <a:schemeClr val="tx1"/>
          </a:solidFill>
          <a:latin typeface="Calibri" pitchFamily="34" charset="0"/>
          <a:cs typeface="Calibri" pitchFamily="34" charset="0"/>
        </a:defRPr>
      </a:lvl2pPr>
      <a:lvl3pPr marL="1143000" indent="-228600" algn="l" rtl="0" eaLnBrk="1" fontAlgn="base" latinLnBrk="1" hangingPunct="1">
        <a:lnSpc>
          <a:spcPct val="100000"/>
        </a:lnSpc>
        <a:spcBef>
          <a:spcPts val="0"/>
        </a:spcBef>
        <a:spcAft>
          <a:spcPts val="0"/>
        </a:spcAft>
        <a:buClr>
          <a:srgbClr val="993333"/>
        </a:buClr>
        <a:buChar char="•"/>
        <a:defRPr sz="2800">
          <a:solidFill>
            <a:schemeClr val="tx1"/>
          </a:solidFill>
          <a:latin typeface="Calibri" pitchFamily="34" charset="0"/>
          <a:cs typeface="Calibri" pitchFamily="34" charset="0"/>
        </a:defRPr>
      </a:lvl3pPr>
      <a:lvl4pPr marL="1714500" indent="-342900" algn="l" rtl="0" eaLnBrk="1" fontAlgn="base" latinLnBrk="1" hangingPunct="1">
        <a:lnSpc>
          <a:spcPct val="100000"/>
        </a:lnSpc>
        <a:spcBef>
          <a:spcPts val="0"/>
        </a:spcBef>
        <a:spcAft>
          <a:spcPts val="0"/>
        </a:spcAft>
        <a:buFont typeface="Wingdings" pitchFamily="2" charset="2"/>
        <a:buChar char="§"/>
        <a:defRPr sz="2600">
          <a:solidFill>
            <a:schemeClr val="tx1"/>
          </a:solidFill>
          <a:latin typeface="Calibri" pitchFamily="34" charset="0"/>
          <a:cs typeface="Calibri" pitchFamily="34" charset="0"/>
        </a:defRPr>
      </a:lvl4pPr>
      <a:lvl5pPr marL="2057400" indent="-228600" algn="l" rtl="0" eaLnBrk="1" fontAlgn="base" latinLnBrk="1" hangingPunct="1">
        <a:spcBef>
          <a:spcPct val="20000"/>
        </a:spcBef>
        <a:spcAft>
          <a:spcPct val="0"/>
        </a:spcAft>
        <a:buChar char="»"/>
        <a:defRPr sz="2800">
          <a:solidFill>
            <a:schemeClr val="tx1"/>
          </a:solidFill>
          <a:latin typeface="+mj-lt"/>
        </a:defRPr>
      </a:lvl5pPr>
      <a:lvl6pPr marL="2514600" indent="-228600" algn="l" rtl="0" eaLnBrk="1" fontAlgn="base" latinLnBrk="1" hangingPunct="1">
        <a:spcBef>
          <a:spcPct val="20000"/>
        </a:spcBef>
        <a:spcAft>
          <a:spcPct val="0"/>
        </a:spcAft>
        <a:buChar char="»"/>
        <a:defRPr sz="2000">
          <a:solidFill>
            <a:schemeClr val="tx1"/>
          </a:solidFill>
          <a:latin typeface="Times"/>
        </a:defRPr>
      </a:lvl6pPr>
      <a:lvl7pPr marL="2971800" indent="-228600" algn="l" rtl="0" eaLnBrk="1" fontAlgn="base" latinLnBrk="1" hangingPunct="1">
        <a:spcBef>
          <a:spcPct val="20000"/>
        </a:spcBef>
        <a:spcAft>
          <a:spcPct val="0"/>
        </a:spcAft>
        <a:buChar char="»"/>
        <a:defRPr sz="2000">
          <a:solidFill>
            <a:schemeClr val="tx1"/>
          </a:solidFill>
          <a:latin typeface="Times"/>
        </a:defRPr>
      </a:lvl7pPr>
      <a:lvl8pPr marL="3429000" indent="-228600" algn="l" rtl="0" eaLnBrk="1" fontAlgn="base" latinLnBrk="1" hangingPunct="1">
        <a:spcBef>
          <a:spcPct val="20000"/>
        </a:spcBef>
        <a:spcAft>
          <a:spcPct val="0"/>
        </a:spcAft>
        <a:buChar char="»"/>
        <a:defRPr sz="2000">
          <a:solidFill>
            <a:schemeClr val="tx1"/>
          </a:solidFill>
          <a:latin typeface="Times"/>
        </a:defRPr>
      </a:lvl8pPr>
      <a:lvl9pPr marL="3886200" indent="-228600" algn="l" rtl="0" eaLnBrk="1" fontAlgn="base" latinLnBrk="1" hangingPunct="1">
        <a:spcBef>
          <a:spcPct val="20000"/>
        </a:spcBef>
        <a:spcAft>
          <a:spcPct val="0"/>
        </a:spcAft>
        <a:buChar char="»"/>
        <a:defRPr sz="2000">
          <a:solidFill>
            <a:schemeClr val="tx1"/>
          </a:solidFill>
          <a:latin typeface="Time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28.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371600" y="3832305"/>
            <a:ext cx="6400800" cy="1752600"/>
          </a:xfrm>
        </p:spPr>
        <p:txBody>
          <a:bodyPr/>
          <a:lstStyle/>
          <a:p>
            <a:r>
              <a:rPr lang="en-US" altLang="ko-KR" sz="2800" b="1" dirty="0" smtClean="0">
                <a:solidFill>
                  <a:schemeClr val="bg1">
                    <a:lumMod val="50000"/>
                  </a:schemeClr>
                </a:solidFill>
                <a:latin typeface="Garamond" panose="02020404030301010803" pitchFamily="18" charset="0"/>
              </a:rPr>
              <a:t>Hyosang Yoon</a:t>
            </a:r>
          </a:p>
          <a:p>
            <a:r>
              <a:rPr lang="en-US" altLang="ko-KR" sz="2800" b="1" dirty="0" smtClean="0">
                <a:solidFill>
                  <a:schemeClr val="bg1">
                    <a:lumMod val="50000"/>
                  </a:schemeClr>
                </a:solidFill>
                <a:latin typeface="Garamond" panose="02020404030301010803" pitchFamily="18" charset="0"/>
              </a:rPr>
              <a:t>Doctorate Qualifying Exam</a:t>
            </a:r>
          </a:p>
          <a:p>
            <a:r>
              <a:rPr lang="en-US" altLang="ko-KR" sz="2800" b="1" dirty="0" smtClean="0">
                <a:solidFill>
                  <a:schemeClr val="bg1">
                    <a:lumMod val="50000"/>
                  </a:schemeClr>
                </a:solidFill>
                <a:latin typeface="Garamond" panose="02020404030301010803" pitchFamily="18" charset="0"/>
              </a:rPr>
              <a:t>Advisor: Prof. Kerri Cahoy</a:t>
            </a:r>
          </a:p>
          <a:p>
            <a:r>
              <a:rPr lang="en-US" altLang="ko-KR" sz="2800" b="1" dirty="0" smtClean="0">
                <a:solidFill>
                  <a:schemeClr val="bg1">
                    <a:lumMod val="50000"/>
                  </a:schemeClr>
                </a:solidFill>
                <a:latin typeface="Garamond" panose="02020404030301010803" pitchFamily="18" charset="0"/>
              </a:rPr>
              <a:t>1/26/2015</a:t>
            </a:r>
            <a:endParaRPr lang="ko-KR" altLang="en-US" sz="2800" b="1" dirty="0">
              <a:solidFill>
                <a:schemeClr val="bg1">
                  <a:lumMod val="50000"/>
                </a:schemeClr>
              </a:solidFill>
              <a:latin typeface="Garamond" panose="02020404030301010803" pitchFamily="18" charset="0"/>
            </a:endParaRPr>
          </a:p>
        </p:txBody>
      </p:sp>
      <p:sp>
        <p:nvSpPr>
          <p:cNvPr id="2" name="제목 1"/>
          <p:cNvSpPr>
            <a:spLocks noGrp="1"/>
          </p:cNvSpPr>
          <p:nvPr>
            <p:ph type="title"/>
          </p:nvPr>
        </p:nvSpPr>
        <p:spPr>
          <a:xfrm>
            <a:off x="1046164" y="1479395"/>
            <a:ext cx="7107237" cy="2036995"/>
          </a:xfrm>
        </p:spPr>
        <p:txBody>
          <a:bodyPr/>
          <a:lstStyle/>
          <a:p>
            <a:r>
              <a:rPr lang="en-US" altLang="ko-KR" dirty="0" smtClean="0"/>
              <a:t>Star-Pattern Identification Using </a:t>
            </a:r>
            <a:br>
              <a:rPr lang="en-US" altLang="ko-KR" dirty="0" smtClean="0"/>
            </a:br>
            <a:r>
              <a:rPr lang="en-US" altLang="ko-KR" dirty="0" smtClean="0"/>
              <a:t>a Correlation Approach on the Celestial Sphere</a:t>
            </a:r>
            <a:endParaRPr lang="ko-KR" altLang="en-US" dirty="0"/>
          </a:p>
        </p:txBody>
      </p:sp>
    </p:spTree>
    <p:extLst>
      <p:ext uri="{BB962C8B-B14F-4D97-AF65-F5344CB8AC3E}">
        <p14:creationId xmlns:p14="http://schemas.microsoft.com/office/powerpoint/2010/main" val="2408990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Comparison of Approaches</a:t>
            </a:r>
            <a:endParaRPr lang="ko-KR" altLang="en-US" dirty="0"/>
          </a:p>
        </p:txBody>
      </p:sp>
      <p:sp>
        <p:nvSpPr>
          <p:cNvPr id="3" name="내용 개체 틀 2"/>
          <p:cNvSpPr>
            <a:spLocks noGrp="1"/>
          </p:cNvSpPr>
          <p:nvPr>
            <p:ph idx="1"/>
          </p:nvPr>
        </p:nvSpPr>
        <p:spPr/>
        <p:txBody>
          <a:bodyPr/>
          <a:lstStyle/>
          <a:p>
            <a:pPr marL="0" indent="0">
              <a:buNone/>
            </a:pP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10</a:t>
            </a:fld>
            <a:endParaRPr lang="ko-KR" altLang="en-US" dirty="0"/>
          </a:p>
        </p:txBody>
      </p:sp>
      <p:graphicFrame>
        <p:nvGraphicFramePr>
          <p:cNvPr id="14" name="표 13"/>
          <p:cNvGraphicFramePr>
            <a:graphicFrameLocks noGrp="1"/>
          </p:cNvGraphicFramePr>
          <p:nvPr>
            <p:extLst>
              <p:ext uri="{D42A27DB-BD31-4B8C-83A1-F6EECF244321}">
                <p14:modId xmlns:p14="http://schemas.microsoft.com/office/powerpoint/2010/main" val="4175476388"/>
              </p:ext>
            </p:extLst>
          </p:nvPr>
        </p:nvGraphicFramePr>
        <p:xfrm>
          <a:off x="781398" y="1956390"/>
          <a:ext cx="7539643" cy="3134277"/>
        </p:xfrm>
        <a:graphic>
          <a:graphicData uri="http://schemas.openxmlformats.org/drawingml/2006/table">
            <a:tbl>
              <a:tblPr firstRow="1" bandRow="1">
                <a:tableStyleId>{073A0DAA-6AF3-43AB-8588-CEC1D06C72B9}</a:tableStyleId>
              </a:tblPr>
              <a:tblGrid>
                <a:gridCol w="1985862"/>
                <a:gridCol w="2702549"/>
                <a:gridCol w="2851232"/>
              </a:tblGrid>
              <a:tr h="404679">
                <a:tc>
                  <a:txBody>
                    <a:bodyPr/>
                    <a:lstStyle/>
                    <a:p>
                      <a:pPr algn="ctr" latinLnBrk="1"/>
                      <a:r>
                        <a:rPr lang="en-US" altLang="ko-KR" sz="1800" dirty="0" smtClean="0">
                          <a:solidFill>
                            <a:schemeClr val="tx1"/>
                          </a:solidFill>
                          <a:latin typeface="Garamond" panose="02020404030301010803" pitchFamily="18" charset="0"/>
                        </a:rPr>
                        <a:t>Item</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latinLnBrk="1"/>
                      <a:r>
                        <a:rPr lang="en-US" altLang="ko-KR" sz="1800" dirty="0" err="1" smtClean="0">
                          <a:solidFill>
                            <a:schemeClr val="tx1"/>
                          </a:solidFill>
                          <a:latin typeface="Garamond" panose="02020404030301010803" pitchFamily="18" charset="0"/>
                        </a:rPr>
                        <a:t>Subgraph</a:t>
                      </a:r>
                      <a:r>
                        <a:rPr lang="en-US" altLang="ko-KR" sz="1800" dirty="0" smtClean="0">
                          <a:solidFill>
                            <a:schemeClr val="tx1"/>
                          </a:solidFill>
                          <a:latin typeface="Garamond" panose="02020404030301010803" pitchFamily="18" charset="0"/>
                        </a:rPr>
                        <a:t> Isomorphism</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latinLnBrk="1"/>
                      <a:r>
                        <a:rPr lang="en-US" altLang="ko-KR" sz="1800" dirty="0" smtClean="0">
                          <a:solidFill>
                            <a:schemeClr val="tx1"/>
                          </a:solidFill>
                          <a:latin typeface="Garamond" panose="02020404030301010803" pitchFamily="18" charset="0"/>
                        </a:rPr>
                        <a:t>Pattern Recognition</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r>
              <a:tr h="404679">
                <a:tc>
                  <a:txBody>
                    <a:bodyPr/>
                    <a:lstStyle/>
                    <a:p>
                      <a:pPr algn="ctr" latinLnBrk="1"/>
                      <a:r>
                        <a:rPr lang="en-US" altLang="ko-KR" sz="1800" dirty="0" smtClean="0">
                          <a:solidFill>
                            <a:schemeClr val="tx1"/>
                          </a:solidFill>
                          <a:latin typeface="Garamond" panose="02020404030301010803" pitchFamily="18" charset="0"/>
                        </a:rPr>
                        <a:t>Required</a:t>
                      </a:r>
                      <a:r>
                        <a:rPr lang="en-US" altLang="ko-KR" sz="1800" baseline="0" dirty="0" smtClean="0">
                          <a:solidFill>
                            <a:schemeClr val="tx1"/>
                          </a:solidFill>
                          <a:latin typeface="Garamond" panose="02020404030301010803" pitchFamily="18" charset="0"/>
                        </a:rPr>
                        <a:t> # of Stars</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smtClean="0">
                          <a:solidFill>
                            <a:schemeClr val="tx1"/>
                          </a:solidFill>
                          <a:latin typeface="Garamond" panose="02020404030301010803" pitchFamily="18" charset="0"/>
                        </a:rPr>
                        <a:t>Fewer </a:t>
                      </a:r>
                      <a:r>
                        <a:rPr lang="en-US" altLang="ko-KR" sz="1800" b="1" baseline="0" dirty="0" smtClean="0">
                          <a:solidFill>
                            <a:schemeClr val="tx1"/>
                          </a:solidFill>
                          <a:latin typeface="Garamond" panose="02020404030301010803" pitchFamily="18" charset="0"/>
                        </a:rPr>
                        <a:t>(3 ~ 4)</a:t>
                      </a:r>
                      <a:endParaRPr lang="ko-KR" altLang="en-US" sz="1800" b="1" dirty="0" smtClean="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smtClean="0">
                          <a:solidFill>
                            <a:schemeClr val="tx1"/>
                          </a:solidFill>
                          <a:latin typeface="Garamond" panose="02020404030301010803" pitchFamily="18" charset="0"/>
                        </a:rPr>
                        <a:t>More </a:t>
                      </a:r>
                      <a:r>
                        <a:rPr lang="en-US" altLang="ko-KR" sz="1800" baseline="0" dirty="0" smtClean="0">
                          <a:solidFill>
                            <a:schemeClr val="tx1"/>
                          </a:solidFill>
                          <a:latin typeface="Garamond" panose="02020404030301010803" pitchFamily="18" charset="0"/>
                        </a:rPr>
                        <a:t>(&gt; 5~10)</a:t>
                      </a:r>
                      <a:endParaRPr lang="ko-KR" altLang="en-US" sz="1800" dirty="0" smtClean="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4679">
                <a:tc>
                  <a:txBody>
                    <a:bodyPr/>
                    <a:lstStyle/>
                    <a:p>
                      <a:pPr algn="ctr" latinLnBrk="1"/>
                      <a:r>
                        <a:rPr lang="en-US" altLang="ko-KR" sz="1800" dirty="0" smtClean="0">
                          <a:solidFill>
                            <a:schemeClr val="tx1"/>
                          </a:solidFill>
                          <a:latin typeface="Garamond" panose="02020404030301010803" pitchFamily="18" charset="0"/>
                        </a:rPr>
                        <a:t>Performance:</a:t>
                      </a:r>
                    </a:p>
                    <a:p>
                      <a:pPr algn="ctr" latinLnBrk="1"/>
                      <a:r>
                        <a:rPr lang="en-US" altLang="ko-KR" sz="1800" dirty="0" err="1" smtClean="0">
                          <a:solidFill>
                            <a:schemeClr val="tx1"/>
                          </a:solidFill>
                          <a:latin typeface="Garamond" panose="02020404030301010803" pitchFamily="18" charset="0"/>
                        </a:rPr>
                        <a:t>Centroiding</a:t>
                      </a:r>
                      <a:r>
                        <a:rPr lang="en-US" altLang="ko-KR" sz="1800" baseline="0" dirty="0" smtClean="0">
                          <a:solidFill>
                            <a:schemeClr val="tx1"/>
                          </a:solidFill>
                          <a:latin typeface="Garamond" panose="02020404030301010803" pitchFamily="18" charset="0"/>
                        </a:rPr>
                        <a:t> Error</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dirty="0" smtClean="0">
                          <a:solidFill>
                            <a:schemeClr val="tx1"/>
                          </a:solidFill>
                          <a:latin typeface="Garamond" panose="02020404030301010803" pitchFamily="18" charset="0"/>
                        </a:rPr>
                        <a:t>Weak</a:t>
                      </a:r>
                      <a:endParaRPr lang="ko-KR" altLang="en-US" sz="1800" dirty="0" smtClean="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smtClean="0">
                          <a:solidFill>
                            <a:schemeClr val="tx1"/>
                          </a:solidFill>
                          <a:latin typeface="Garamond" panose="02020404030301010803" pitchFamily="18" charset="0"/>
                        </a:rPr>
                        <a:t>Robust</a:t>
                      </a:r>
                      <a:endParaRPr lang="ko-KR" altLang="en-US" sz="1800" b="1" dirty="0" smtClean="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4679">
                <a:tc>
                  <a:txBody>
                    <a:bodyPr/>
                    <a:lstStyle/>
                    <a:p>
                      <a:pPr algn="ctr" latinLnBrk="1"/>
                      <a:r>
                        <a:rPr lang="en-US" altLang="ko-KR" sz="1800" dirty="0" smtClean="0">
                          <a:solidFill>
                            <a:schemeClr val="tx1"/>
                          </a:solidFill>
                          <a:latin typeface="Garamond" panose="02020404030301010803" pitchFamily="18" charset="0"/>
                        </a:rPr>
                        <a:t>Performance:</a:t>
                      </a:r>
                    </a:p>
                    <a:p>
                      <a:pPr algn="ctr" latinLnBrk="1"/>
                      <a:r>
                        <a:rPr lang="en-US" altLang="ko-KR" sz="1800" dirty="0" smtClean="0">
                          <a:solidFill>
                            <a:schemeClr val="tx1"/>
                          </a:solidFill>
                          <a:latin typeface="Garamond" panose="02020404030301010803" pitchFamily="18" charset="0"/>
                        </a:rPr>
                        <a:t>Missing</a:t>
                      </a:r>
                      <a:r>
                        <a:rPr lang="en-US" altLang="ko-KR" sz="1800" baseline="0" dirty="0" smtClean="0">
                          <a:solidFill>
                            <a:schemeClr val="tx1"/>
                          </a:solidFill>
                          <a:latin typeface="Garamond" panose="02020404030301010803" pitchFamily="18" charset="0"/>
                        </a:rPr>
                        <a:t> Stars</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1" dirty="0" smtClean="0">
                          <a:solidFill>
                            <a:schemeClr val="tx1"/>
                          </a:solidFill>
                          <a:latin typeface="Garamond" panose="02020404030301010803" pitchFamily="18" charset="0"/>
                        </a:rPr>
                        <a:t>Robust</a:t>
                      </a:r>
                      <a:endParaRPr lang="ko-KR" altLang="en-US" sz="1800" b="1"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latin typeface="Garamond" panose="02020404030301010803" pitchFamily="18" charset="0"/>
                        </a:rPr>
                        <a:t>Weak</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4679">
                <a:tc>
                  <a:txBody>
                    <a:bodyPr/>
                    <a:lstStyle/>
                    <a:p>
                      <a:pPr algn="ctr" latinLnBrk="1"/>
                      <a:r>
                        <a:rPr lang="en-US" altLang="ko-KR" sz="1800" dirty="0" smtClean="0">
                          <a:solidFill>
                            <a:schemeClr val="tx1"/>
                          </a:solidFill>
                          <a:latin typeface="Garamond" panose="02020404030301010803" pitchFamily="18" charset="0"/>
                        </a:rPr>
                        <a:t>Performance:</a:t>
                      </a:r>
                    </a:p>
                    <a:p>
                      <a:pPr algn="ctr" latinLnBrk="1"/>
                      <a:r>
                        <a:rPr lang="en-US" altLang="ko-KR" sz="1800" dirty="0" smtClean="0">
                          <a:solidFill>
                            <a:schemeClr val="tx1"/>
                          </a:solidFill>
                          <a:latin typeface="Garamond" panose="02020404030301010803" pitchFamily="18" charset="0"/>
                        </a:rPr>
                        <a:t>False</a:t>
                      </a:r>
                      <a:r>
                        <a:rPr lang="en-US" altLang="ko-KR" sz="1800" baseline="0" dirty="0" smtClean="0">
                          <a:solidFill>
                            <a:schemeClr val="tx1"/>
                          </a:solidFill>
                          <a:latin typeface="Garamond" panose="02020404030301010803" pitchFamily="18" charset="0"/>
                        </a:rPr>
                        <a:t> Positive</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1" dirty="0" smtClean="0">
                          <a:solidFill>
                            <a:schemeClr val="tx1"/>
                          </a:solidFill>
                          <a:latin typeface="Garamond" panose="02020404030301010803" pitchFamily="18" charset="0"/>
                        </a:rPr>
                        <a:t>Robust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latin typeface="Garamond" panose="02020404030301010803" pitchFamily="18" charset="0"/>
                        </a:rPr>
                        <a:t>Weak</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4679">
                <a:tc>
                  <a:txBody>
                    <a:bodyPr/>
                    <a:lstStyle/>
                    <a:p>
                      <a:pPr algn="ctr" latinLnBrk="1"/>
                      <a:r>
                        <a:rPr lang="en-US" altLang="ko-KR" sz="1800" dirty="0" smtClean="0">
                          <a:solidFill>
                            <a:schemeClr val="tx1"/>
                          </a:solidFill>
                          <a:latin typeface="Garamond" panose="02020404030301010803" pitchFamily="18" charset="0"/>
                        </a:rPr>
                        <a:t>Memory Usage</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latin typeface="Garamond" panose="02020404030301010803" pitchFamily="18"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latin typeface="Garamond" panose="02020404030301010803" pitchFamily="18" charset="0"/>
                        </a:rPr>
                        <a:t>Low</a:t>
                      </a:r>
                      <a:endParaRPr lang="ko-KR" altLang="en-US" sz="1800" dirty="0">
                        <a:solidFill>
                          <a:schemeClr val="tx1"/>
                        </a:solidFill>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날짜 개체 틀 6"/>
          <p:cNvSpPr>
            <a:spLocks noGrp="1"/>
          </p:cNvSpPr>
          <p:nvPr>
            <p:ph type="dt" sz="half" idx="10"/>
          </p:nvPr>
        </p:nvSpPr>
        <p:spPr/>
        <p:txBody>
          <a:bodyPr/>
          <a:lstStyle/>
          <a:p>
            <a:fld id="{22D99162-1939-4981-9C6D-08F6CA37E1EC}" type="datetime1">
              <a:rPr lang="en-US" altLang="ko-KR" smtClean="0"/>
              <a:t>1/20/2015</a:t>
            </a:fld>
            <a:endParaRPr lang="ko-KR" altLang="en-US" dirty="0"/>
          </a:p>
        </p:txBody>
      </p:sp>
    </p:spTree>
    <p:extLst>
      <p:ext uri="{BB962C8B-B14F-4D97-AF65-F5344CB8AC3E}">
        <p14:creationId xmlns:p14="http://schemas.microsoft.com/office/powerpoint/2010/main" val="3388501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Research Gap</a:t>
            </a:r>
            <a:endParaRPr lang="ko-KR" altLang="en-US" dirty="0"/>
          </a:p>
        </p:txBody>
      </p:sp>
      <p:sp>
        <p:nvSpPr>
          <p:cNvPr id="3" name="내용 개체 틀 2"/>
          <p:cNvSpPr>
            <a:spLocks noGrp="1"/>
          </p:cNvSpPr>
          <p:nvPr>
            <p:ph idx="1"/>
          </p:nvPr>
        </p:nvSpPr>
        <p:spPr/>
        <p:txBody>
          <a:bodyPr/>
          <a:lstStyle/>
          <a:p>
            <a:r>
              <a:rPr lang="en-US" altLang="ko-KR" dirty="0" err="1" smtClean="0"/>
              <a:t>Subgraph</a:t>
            </a:r>
            <a:r>
              <a:rPr lang="en-US" altLang="ko-KR" dirty="0" smtClean="0"/>
              <a:t> Isomorphism</a:t>
            </a:r>
          </a:p>
          <a:p>
            <a:pPr lvl="1"/>
            <a:r>
              <a:rPr lang="en-US" altLang="ko-KR" dirty="0" smtClean="0"/>
              <a:t>Compare angular distance between stars directly</a:t>
            </a:r>
          </a:p>
          <a:p>
            <a:pPr lvl="2"/>
            <a:r>
              <a:rPr lang="en-US" altLang="ko-KR" dirty="0" smtClean="0"/>
              <a:t>Possible to identify stars, using a small number of stars</a:t>
            </a:r>
          </a:p>
          <a:p>
            <a:pPr lvl="1"/>
            <a:r>
              <a:rPr lang="en-US" altLang="ko-KR" dirty="0" smtClean="0"/>
              <a:t>Absence of metrics</a:t>
            </a:r>
          </a:p>
          <a:p>
            <a:pPr lvl="2"/>
            <a:r>
              <a:rPr lang="en-US" altLang="ko-KR" dirty="0" smtClean="0"/>
              <a:t>Unable to resolve ambiguity for several possible solutions</a:t>
            </a:r>
          </a:p>
          <a:p>
            <a:pPr lvl="2"/>
            <a:r>
              <a:rPr lang="en-US" altLang="ko-KR" dirty="0" smtClean="0"/>
              <a:t>Vulnerable to </a:t>
            </a:r>
            <a:r>
              <a:rPr lang="en-US" altLang="ko-KR" dirty="0" err="1" smtClean="0"/>
              <a:t>centroiding</a:t>
            </a:r>
            <a:r>
              <a:rPr lang="en-US" altLang="ko-KR" dirty="0" smtClean="0"/>
              <a:t> error</a:t>
            </a:r>
          </a:p>
          <a:p>
            <a:r>
              <a:rPr lang="en-US" altLang="ko-KR" dirty="0" smtClean="0"/>
              <a:t>Pattern Recognition</a:t>
            </a:r>
          </a:p>
          <a:p>
            <a:pPr lvl="1"/>
            <a:r>
              <a:rPr lang="en-US" altLang="ko-KR" dirty="0" smtClean="0"/>
              <a:t>Uses metrics to represent similarity</a:t>
            </a:r>
          </a:p>
          <a:p>
            <a:pPr lvl="1"/>
            <a:r>
              <a:rPr lang="en-US" altLang="ko-KR" dirty="0" smtClean="0"/>
              <a:t>Uses angular distance to generate discrete pattern</a:t>
            </a:r>
          </a:p>
          <a:p>
            <a:pPr lvl="2"/>
            <a:r>
              <a:rPr lang="en-US" altLang="ko-KR" dirty="0" smtClean="0"/>
              <a:t>Insensitive to </a:t>
            </a:r>
            <a:r>
              <a:rPr lang="en-US" altLang="ko-KR" dirty="0" err="1" smtClean="0"/>
              <a:t>centroiding</a:t>
            </a:r>
            <a:r>
              <a:rPr lang="en-US" altLang="ko-KR" dirty="0" smtClean="0"/>
              <a:t> error</a:t>
            </a:r>
          </a:p>
          <a:p>
            <a:pPr lvl="2"/>
            <a:r>
              <a:rPr lang="en-US" altLang="ko-KR" dirty="0" smtClean="0"/>
              <a:t>Needs larger number of stars</a:t>
            </a:r>
          </a:p>
          <a:p>
            <a:pPr lvl="1"/>
            <a:r>
              <a:rPr lang="en-US" altLang="ko-KR" dirty="0" smtClean="0"/>
              <a:t>Arrangement to fit in 2D frame</a:t>
            </a:r>
          </a:p>
          <a:p>
            <a:pPr lvl="2"/>
            <a:r>
              <a:rPr lang="en-US" altLang="ko-KR" dirty="0" smtClean="0"/>
              <a:t>Arrangement by pre-defined reference stars</a:t>
            </a:r>
          </a:p>
          <a:p>
            <a:pPr lvl="2"/>
            <a:r>
              <a:rPr lang="en-US" altLang="ko-KR" dirty="0" smtClean="0"/>
              <a:t>Vulnerable to missing stars and false-positives</a:t>
            </a:r>
          </a:p>
          <a:p>
            <a:pPr lvl="2"/>
            <a:endParaRPr lang="en-US" altLang="ko-KR" dirty="0" smtClean="0"/>
          </a:p>
          <a:p>
            <a:pPr lvl="3"/>
            <a:endParaRPr lang="en-US" altLang="ko-KR" dirty="0" smtClean="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11</a:t>
            </a:fld>
            <a:endParaRPr lang="ko-KR" altLang="en-US" dirty="0"/>
          </a:p>
        </p:txBody>
      </p:sp>
      <p:sp>
        <p:nvSpPr>
          <p:cNvPr id="6" name="날짜 개체 틀 5"/>
          <p:cNvSpPr>
            <a:spLocks noGrp="1"/>
          </p:cNvSpPr>
          <p:nvPr>
            <p:ph type="dt" sz="half" idx="10"/>
          </p:nvPr>
        </p:nvSpPr>
        <p:spPr/>
        <p:txBody>
          <a:bodyPr/>
          <a:lstStyle/>
          <a:p>
            <a:fld id="{49E0F667-2C5E-4176-9ADA-1910B8C42D20}" type="datetime1">
              <a:rPr lang="en-US" altLang="ko-KR" smtClean="0"/>
              <a:t>1/20/2015</a:t>
            </a:fld>
            <a:endParaRPr lang="ko-KR" altLang="en-US" dirty="0"/>
          </a:p>
        </p:txBody>
      </p:sp>
    </p:spTree>
    <p:extLst>
      <p:ext uri="{BB962C8B-B14F-4D97-AF65-F5344CB8AC3E}">
        <p14:creationId xmlns:p14="http://schemas.microsoft.com/office/powerpoint/2010/main" val="2516566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solidFill>
                  <a:schemeClr val="bg1">
                    <a:lumMod val="65000"/>
                  </a:schemeClr>
                </a:solidFill>
              </a:rPr>
              <a:t>Introduction</a:t>
            </a:r>
          </a:p>
          <a:p>
            <a:pPr lvl="1"/>
            <a:r>
              <a:rPr lang="en-US" altLang="ko-KR" dirty="0" smtClean="0">
                <a:solidFill>
                  <a:schemeClr val="bg1">
                    <a:lumMod val="65000"/>
                  </a:schemeClr>
                </a:solidFill>
              </a:rPr>
              <a:t>Motivation</a:t>
            </a:r>
          </a:p>
          <a:p>
            <a:pPr lvl="1"/>
            <a:r>
              <a:rPr lang="en-US" altLang="ko-KR" dirty="0" smtClean="0">
                <a:solidFill>
                  <a:schemeClr val="bg1">
                    <a:lumMod val="65000"/>
                  </a:schemeClr>
                </a:solidFill>
              </a:rPr>
              <a:t>Literature Review</a:t>
            </a:r>
          </a:p>
          <a:p>
            <a:r>
              <a:rPr lang="en-US" altLang="ko-KR" dirty="0" smtClean="0"/>
              <a:t>Approach</a:t>
            </a:r>
          </a:p>
          <a:p>
            <a:r>
              <a:rPr lang="en-US" altLang="ko-KR" dirty="0" smtClean="0">
                <a:solidFill>
                  <a:schemeClr val="bg1">
                    <a:lumMod val="65000"/>
                  </a:schemeClr>
                </a:solidFill>
              </a:rPr>
              <a:t>Simulation Results</a:t>
            </a:r>
          </a:p>
          <a:p>
            <a:r>
              <a:rPr lang="en-US" altLang="ko-KR" dirty="0" smtClean="0">
                <a:solidFill>
                  <a:schemeClr val="bg1">
                    <a:lumMod val="65000"/>
                  </a:schemeClr>
                </a:solidFill>
              </a:rPr>
              <a:t>Conclusions</a:t>
            </a:r>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12</a:t>
            </a:fld>
            <a:endParaRPr lang="ko-KR" altLang="en-US" dirty="0"/>
          </a:p>
        </p:txBody>
      </p:sp>
      <p:sp>
        <p:nvSpPr>
          <p:cNvPr id="6" name="날짜 개체 틀 5"/>
          <p:cNvSpPr>
            <a:spLocks noGrp="1"/>
          </p:cNvSpPr>
          <p:nvPr>
            <p:ph type="dt" sz="half" idx="10"/>
          </p:nvPr>
        </p:nvSpPr>
        <p:spPr/>
        <p:txBody>
          <a:bodyPr/>
          <a:lstStyle/>
          <a:p>
            <a:fld id="{1D827963-D628-4090-A68A-54B8AAC367CF}" type="datetime1">
              <a:rPr lang="en-US" altLang="ko-KR" smtClean="0"/>
              <a:t>1/20/2015</a:t>
            </a:fld>
            <a:endParaRPr lang="ko-KR" altLang="en-US" dirty="0"/>
          </a:p>
        </p:txBody>
      </p:sp>
    </p:spTree>
    <p:extLst>
      <p:ext uri="{BB962C8B-B14F-4D97-AF65-F5344CB8AC3E}">
        <p14:creationId xmlns:p14="http://schemas.microsoft.com/office/powerpoint/2010/main" val="225277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Approach Concept</a:t>
            </a:r>
            <a:endParaRPr lang="ko-KR" altLang="en-US" dirty="0"/>
          </a:p>
        </p:txBody>
      </p:sp>
      <p:sp>
        <p:nvSpPr>
          <p:cNvPr id="3" name="내용 개체 틀 2"/>
          <p:cNvSpPr>
            <a:spLocks noGrp="1"/>
          </p:cNvSpPr>
          <p:nvPr>
            <p:ph idx="1"/>
          </p:nvPr>
        </p:nvSpPr>
        <p:spPr/>
        <p:txBody>
          <a:bodyPr/>
          <a:lstStyle/>
          <a:p>
            <a:r>
              <a:rPr lang="en-US" altLang="ko-KR" dirty="0"/>
              <a:t>Pattern recognition with continuous </a:t>
            </a:r>
            <a:r>
              <a:rPr lang="en-US" altLang="ko-KR" dirty="0" smtClean="0"/>
              <a:t>pattern</a:t>
            </a:r>
          </a:p>
          <a:p>
            <a:pPr lvl="1"/>
            <a:r>
              <a:rPr lang="en-US" altLang="ko-KR" dirty="0" smtClean="0"/>
              <a:t>Combine the advantages of subgraph isomorphism</a:t>
            </a:r>
          </a:p>
          <a:p>
            <a:pPr lvl="2"/>
            <a:r>
              <a:rPr lang="en-US" altLang="ko-KR" dirty="0" smtClean="0"/>
              <a:t>Using metrics to represent similarity</a:t>
            </a:r>
          </a:p>
          <a:p>
            <a:pPr lvl="3"/>
            <a:r>
              <a:rPr lang="en-US" altLang="ko-KR" dirty="0" smtClean="0"/>
              <a:t>To determine the most likely one among possible solutions</a:t>
            </a:r>
          </a:p>
          <a:p>
            <a:pPr lvl="2"/>
            <a:r>
              <a:rPr lang="en-US" altLang="ko-KR" dirty="0" smtClean="0"/>
              <a:t>Using stars’ relative feature (i.e. relative positions) directly to calculate the metrics in continuous domain</a:t>
            </a:r>
          </a:p>
          <a:p>
            <a:pPr lvl="3"/>
            <a:r>
              <a:rPr lang="en-US" altLang="ko-KR" dirty="0" smtClean="0"/>
              <a:t>To identify star patterns with less number of stars</a:t>
            </a:r>
          </a:p>
          <a:p>
            <a:pPr lvl="1"/>
            <a:r>
              <a:rPr lang="en-US" altLang="ko-KR" dirty="0" smtClean="0"/>
              <a:t>Resolve the problem with arrangement by pre-defined reference stars</a:t>
            </a:r>
          </a:p>
          <a:p>
            <a:pPr lvl="2"/>
            <a:r>
              <a:rPr lang="en-US" altLang="ko-KR" dirty="0" smtClean="0"/>
              <a:t>Not using pre-constructed pattern database for each star</a:t>
            </a:r>
          </a:p>
        </p:txBody>
      </p:sp>
      <p:sp>
        <p:nvSpPr>
          <p:cNvPr id="4" name="날짜 개체 틀 3"/>
          <p:cNvSpPr>
            <a:spLocks noGrp="1"/>
          </p:cNvSpPr>
          <p:nvPr>
            <p:ph type="dt" sz="half" idx="10"/>
          </p:nvPr>
        </p:nvSpPr>
        <p:spPr/>
        <p:txBody>
          <a:bodyPr/>
          <a:lstStyle/>
          <a:p>
            <a:fld id="{815BB35F-E507-4EB5-AFEE-477415484E41}" type="datetime1">
              <a:rPr lang="en-US" altLang="ko-KR" smtClean="0"/>
              <a:pPr/>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pPr/>
              <a:t>13</a:t>
            </a:fld>
            <a:endParaRPr lang="ko-KR" altLang="en-US" dirty="0"/>
          </a:p>
        </p:txBody>
      </p:sp>
    </p:spTree>
    <p:extLst>
      <p:ext uri="{BB962C8B-B14F-4D97-AF65-F5344CB8AC3E}">
        <p14:creationId xmlns:p14="http://schemas.microsoft.com/office/powerpoint/2010/main" val="3782324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Star Pattern Model</a:t>
            </a:r>
            <a:endParaRPr lang="ko-KR" altLang="en-US" dirty="0"/>
          </a:p>
        </p:txBody>
      </p:sp>
      <p:sp>
        <p:nvSpPr>
          <p:cNvPr id="3" name="내용 개체 틀 2"/>
          <p:cNvSpPr>
            <a:spLocks noGrp="1"/>
          </p:cNvSpPr>
          <p:nvPr>
            <p:ph idx="1"/>
          </p:nvPr>
        </p:nvSpPr>
        <p:spPr/>
        <p:txBody>
          <a:bodyPr/>
          <a:lstStyle/>
          <a:p>
            <a:r>
              <a:rPr lang="en-US" altLang="ko-KR" dirty="0" smtClean="0"/>
              <a:t>Fundamental Question for Star </a:t>
            </a:r>
            <a:r>
              <a:rPr lang="en-US" altLang="ko-KR" dirty="0"/>
              <a:t>P</a:t>
            </a:r>
            <a:r>
              <a:rPr lang="en-US" altLang="ko-KR" dirty="0" smtClean="0"/>
              <a:t>attern</a:t>
            </a:r>
          </a:p>
          <a:p>
            <a:pPr lvl="1"/>
            <a:r>
              <a:rPr lang="en-US" altLang="ko-KR" dirty="0" smtClean="0"/>
              <a:t>What does it mean to say that the </a:t>
            </a:r>
            <a:r>
              <a:rPr lang="en-US" altLang="ko-KR" dirty="0" err="1" smtClean="0"/>
              <a:t>i</a:t>
            </a:r>
            <a:r>
              <a:rPr lang="en-US" altLang="ko-KR" baseline="30000" dirty="0" err="1" smtClean="0"/>
              <a:t>th</a:t>
            </a:r>
            <a:r>
              <a:rPr lang="en-US" altLang="ko-KR" dirty="0" smtClean="0"/>
              <a:t> star’s center is located at (x</a:t>
            </a:r>
            <a:r>
              <a:rPr lang="en-US" altLang="ko-KR" baseline="-25000" dirty="0" smtClean="0"/>
              <a:t>i</a:t>
            </a:r>
            <a:r>
              <a:rPr lang="en-US" altLang="ko-KR" dirty="0" smtClean="0"/>
              <a:t>, </a:t>
            </a:r>
            <a:r>
              <a:rPr lang="en-US" altLang="ko-KR" dirty="0" err="1" smtClean="0"/>
              <a:t>y</a:t>
            </a:r>
            <a:r>
              <a:rPr lang="en-US" altLang="ko-KR" baseline="-25000" dirty="0" err="1"/>
              <a:t>i</a:t>
            </a:r>
            <a:r>
              <a:rPr lang="en-US" altLang="ko-KR" dirty="0" smtClean="0"/>
              <a:t>) coordinate?</a:t>
            </a:r>
          </a:p>
          <a:p>
            <a:r>
              <a:rPr lang="en-US" altLang="ko-KR" dirty="0" smtClean="0"/>
              <a:t>Possible Answer</a:t>
            </a:r>
            <a:r>
              <a:rPr lang="en-US" altLang="ko-KR" baseline="30000" dirty="0" smtClean="0"/>
              <a:t>1,2</a:t>
            </a:r>
            <a:endParaRPr lang="en-US" altLang="ko-KR" dirty="0" smtClean="0"/>
          </a:p>
          <a:p>
            <a:pPr lvl="1"/>
            <a:r>
              <a:rPr lang="en-US" altLang="ko-KR" dirty="0" smtClean="0"/>
              <a:t>The probability of the </a:t>
            </a:r>
            <a:r>
              <a:rPr lang="en-US" altLang="ko-KR" dirty="0" err="1" smtClean="0"/>
              <a:t>i</a:t>
            </a:r>
            <a:r>
              <a:rPr lang="en-US" altLang="ko-KR" baseline="30000" dirty="0" err="1" smtClean="0"/>
              <a:t>th</a:t>
            </a:r>
            <a:r>
              <a:rPr lang="en-US" altLang="ko-KR" dirty="0" smtClean="0"/>
              <a:t> star being located at (x</a:t>
            </a:r>
            <a:r>
              <a:rPr lang="en-US" altLang="ko-KR" baseline="-25000" dirty="0" smtClean="0"/>
              <a:t>i</a:t>
            </a:r>
            <a:r>
              <a:rPr lang="en-US" altLang="ko-KR" dirty="0"/>
              <a:t>, </a:t>
            </a:r>
            <a:r>
              <a:rPr lang="en-US" altLang="ko-KR" dirty="0" err="1"/>
              <a:t>y</a:t>
            </a:r>
            <a:r>
              <a:rPr lang="en-US" altLang="ko-KR" baseline="-25000" dirty="0" err="1"/>
              <a:t>i</a:t>
            </a:r>
            <a:r>
              <a:rPr lang="en-US" altLang="ko-KR" dirty="0" smtClean="0"/>
              <a:t>) is high</a:t>
            </a:r>
          </a:p>
          <a:p>
            <a:pPr lvl="1"/>
            <a:r>
              <a:rPr lang="en-US" altLang="ko-KR" dirty="0" smtClean="0"/>
              <a:t>Model the location of stars as a normally distributed probability density function (PDF)</a:t>
            </a:r>
            <a:endParaRPr lang="ko-KR" altLang="en-US" dirty="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14</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p:pic>
        <p:nvPicPr>
          <p:cNvPr id="7" name="그림 6"/>
          <p:cNvPicPr>
            <a:picLocks noChangeAspect="1"/>
          </p:cNvPicPr>
          <p:nvPr/>
        </p:nvPicPr>
        <p:blipFill>
          <a:blip r:embed="rId3"/>
          <a:stretch>
            <a:fillRect/>
          </a:stretch>
        </p:blipFill>
        <p:spPr>
          <a:xfrm>
            <a:off x="418176" y="3831624"/>
            <a:ext cx="2046424" cy="2048004"/>
          </a:xfrm>
          <a:prstGeom prst="rect">
            <a:avLst/>
          </a:prstGeom>
        </p:spPr>
      </p:pic>
      <p:pic>
        <p:nvPicPr>
          <p:cNvPr id="8" name="그림 7"/>
          <p:cNvPicPr>
            <a:picLocks noChangeAspect="1"/>
          </p:cNvPicPr>
          <p:nvPr/>
        </p:nvPicPr>
        <p:blipFill>
          <a:blip r:embed="rId4"/>
          <a:stretch>
            <a:fillRect/>
          </a:stretch>
        </p:blipFill>
        <p:spPr>
          <a:xfrm>
            <a:off x="2631280" y="3932712"/>
            <a:ext cx="2488343" cy="1959552"/>
          </a:xfrm>
          <a:prstGeom prst="rect">
            <a:avLst/>
          </a:prstGeom>
        </p:spPr>
      </p:pic>
      <p:pic>
        <p:nvPicPr>
          <p:cNvPr id="9" name="그림 8"/>
          <p:cNvPicPr>
            <a:picLocks noChangeAspect="1"/>
          </p:cNvPicPr>
          <p:nvPr/>
        </p:nvPicPr>
        <p:blipFill>
          <a:blip r:embed="rId5"/>
          <a:stretch>
            <a:fillRect/>
          </a:stretch>
        </p:blipFill>
        <p:spPr>
          <a:xfrm>
            <a:off x="5212000" y="3569670"/>
            <a:ext cx="3269228" cy="2455272"/>
          </a:xfrm>
          <a:prstGeom prst="rect">
            <a:avLst/>
          </a:prstGeom>
        </p:spPr>
      </p:pic>
      <p:sp>
        <p:nvSpPr>
          <p:cNvPr id="10" name="TextBox 9"/>
          <p:cNvSpPr txBox="1"/>
          <p:nvPr/>
        </p:nvSpPr>
        <p:spPr>
          <a:xfrm>
            <a:off x="418176" y="6024942"/>
            <a:ext cx="2455288" cy="369332"/>
          </a:xfrm>
          <a:prstGeom prst="rect">
            <a:avLst/>
          </a:prstGeom>
          <a:noFill/>
        </p:spPr>
        <p:txBody>
          <a:bodyPr wrap="none" rtlCol="0">
            <a:spAutoFit/>
          </a:bodyPr>
          <a:lstStyle/>
          <a:p>
            <a:r>
              <a:rPr lang="en-US" altLang="ko-KR" baseline="30000" dirty="0" smtClean="0">
                <a:latin typeface="Garamond" panose="02020404030301010803" pitchFamily="18" charset="0"/>
              </a:rPr>
              <a:t>1)</a:t>
            </a:r>
            <a:r>
              <a:rPr lang="en-US" altLang="ko-KR" dirty="0" smtClean="0">
                <a:latin typeface="Garamond" panose="02020404030301010803" pitchFamily="18" charset="0"/>
              </a:rPr>
              <a:t> Yoon, et al., JSR, 2011</a:t>
            </a:r>
            <a:endParaRPr lang="ko-KR" altLang="en-US" dirty="0">
              <a:latin typeface="Garamond" panose="02020404030301010803" pitchFamily="18" charset="0"/>
            </a:endParaRPr>
          </a:p>
        </p:txBody>
      </p:sp>
      <p:sp>
        <p:nvSpPr>
          <p:cNvPr id="11" name="TextBox 10"/>
          <p:cNvSpPr txBox="1"/>
          <p:nvPr/>
        </p:nvSpPr>
        <p:spPr>
          <a:xfrm>
            <a:off x="2873464" y="6024942"/>
            <a:ext cx="3233578" cy="369332"/>
          </a:xfrm>
          <a:prstGeom prst="rect">
            <a:avLst/>
          </a:prstGeom>
          <a:noFill/>
        </p:spPr>
        <p:txBody>
          <a:bodyPr wrap="none" rtlCol="0">
            <a:spAutoFit/>
          </a:bodyPr>
          <a:lstStyle/>
          <a:p>
            <a:r>
              <a:rPr lang="en-US" altLang="ko-KR" baseline="30000" dirty="0">
                <a:latin typeface="Garamond" panose="02020404030301010803" pitchFamily="18" charset="0"/>
              </a:rPr>
              <a:t>2</a:t>
            </a:r>
            <a:r>
              <a:rPr lang="en-US" altLang="ko-KR" baseline="30000" dirty="0" smtClean="0">
                <a:latin typeface="Garamond" panose="02020404030301010803" pitchFamily="18" charset="0"/>
              </a:rPr>
              <a:t>)</a:t>
            </a:r>
            <a:r>
              <a:rPr lang="en-US" altLang="ko-KR" dirty="0" smtClean="0">
                <a:latin typeface="Garamond" panose="02020404030301010803" pitchFamily="18" charset="0"/>
              </a:rPr>
              <a:t> Yoon, et al., IEEE TAES, 2013</a:t>
            </a:r>
            <a:endParaRPr lang="ko-KR" altLang="en-US" dirty="0">
              <a:latin typeface="Garamond" panose="02020404030301010803" pitchFamily="18" charset="0"/>
            </a:endParaRPr>
          </a:p>
        </p:txBody>
      </p:sp>
    </p:spTree>
    <p:extLst>
      <p:ext uri="{BB962C8B-B14F-4D97-AF65-F5344CB8AC3E}">
        <p14:creationId xmlns:p14="http://schemas.microsoft.com/office/powerpoint/2010/main" val="3549955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Star Pattern Model</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Mathematical Model</a:t>
                </a:r>
              </a:p>
              <a:p>
                <a:pPr lvl="1"/>
                <a:r>
                  <a:rPr lang="en-US" altLang="ko-KR" dirty="0" smtClean="0"/>
                  <a:t>2 dimensional Gaussian function</a:t>
                </a:r>
              </a:p>
              <a:p>
                <a:endParaRPr lang="en-US" altLang="ko-KR" dirty="0"/>
              </a:p>
              <a:p>
                <a:endParaRPr lang="en-US" altLang="ko-KR" dirty="0" smtClean="0"/>
              </a:p>
              <a:p>
                <a:endParaRPr lang="en-US" altLang="ko-KR" dirty="0"/>
              </a:p>
              <a:p>
                <a:pPr lvl="1"/>
                <a14:m>
                  <m:oMath xmlns:m="http://schemas.openxmlformats.org/officeDocument/2006/math">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𝑛</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𝑛</m:t>
                            </m:r>
                          </m:sub>
                        </m:sSub>
                      </m:e>
                    </m:d>
                  </m:oMath>
                </a14:m>
                <a:r>
                  <a:rPr lang="en-US" altLang="ko-KR" dirty="0" smtClean="0"/>
                  <a:t>: Coordinate of the n</a:t>
                </a:r>
                <a:r>
                  <a:rPr lang="en-US" altLang="ko-KR" baseline="30000" dirty="0" smtClean="0"/>
                  <a:t>th</a:t>
                </a:r>
                <a:r>
                  <a:rPr lang="en-US" altLang="ko-KR" dirty="0" smtClean="0"/>
                  <a:t> star centroid</a:t>
                </a:r>
              </a:p>
              <a:p>
                <a:pPr lvl="1"/>
                <a14:m>
                  <m:oMath xmlns:m="http://schemas.openxmlformats.org/officeDocument/2006/math">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oMath>
                </a14:m>
                <a:r>
                  <a:rPr lang="en-US" altLang="ko-KR" dirty="0" smtClean="0"/>
                  <a:t>: Variance of </a:t>
                </a:r>
                <a:r>
                  <a:rPr lang="en-US" altLang="ko-KR" dirty="0" err="1" smtClean="0"/>
                  <a:t>centroiding</a:t>
                </a:r>
                <a:r>
                  <a:rPr lang="en-US" altLang="ko-KR" dirty="0" smtClean="0"/>
                  <a:t> error which depends on the performance of the optics.</a:t>
                </a:r>
              </a:p>
              <a:p>
                <a:pPr lvl="1"/>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𝐴</m:t>
                        </m:r>
                      </m:e>
                      <m:sub>
                        <m:r>
                          <a:rPr lang="en-US" altLang="ko-KR" b="0" i="1" smtClean="0">
                            <a:latin typeface="Cambria Math" panose="02040503050406030204" pitchFamily="18" charset="0"/>
                          </a:rPr>
                          <m:t>0</m:t>
                        </m:r>
                      </m:sub>
                    </m:sSub>
                  </m:oMath>
                </a14:m>
                <a:r>
                  <a:rPr lang="en-US" altLang="ko-KR" dirty="0" smtClean="0"/>
                  <a:t>: Height of the curve’s peak. Negligible for relative comparison.</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3"/>
                <a:stretch>
                  <a:fillRect l="-1315" t="-1212"/>
                </a:stretch>
              </a:blipFill>
            </p:spPr>
            <p:txBody>
              <a:bodyPr/>
              <a:lstStyle/>
              <a:p>
                <a:r>
                  <a:rPr lang="ko-KR" altLang="en-US">
                    <a:noFill/>
                  </a:rPr>
                  <a:t> </a:t>
                </a:r>
              </a:p>
            </p:txBody>
          </p:sp>
        </mc:Fallback>
      </mc:AlternateContent>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15</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0" name="TextBox 9"/>
              <p:cNvSpPr txBox="1"/>
              <p:nvPr/>
            </p:nvSpPr>
            <p:spPr>
              <a:xfrm>
                <a:off x="2234911" y="2243298"/>
                <a:ext cx="4711353"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𝐴</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nary>
                        <m:naryPr>
                          <m:chr m:val="∑"/>
                          <m:supHide m:val="on"/>
                          <m:ctrlPr>
                            <a:rPr lang="pt-BR"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𝑛</m:t>
                          </m:r>
                        </m:sub>
                        <m:sup/>
                        <m:e>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𝐴</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𝑒𝑥𝑝</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𝑛</m:t>
                                              </m:r>
                                            </m:sub>
                                          </m:sSub>
                                        </m:e>
                                      </m:d>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b="0" i="1" smtClean="0">
                                              <a:latin typeface="Cambria Math" panose="02040503050406030204" pitchFamily="18" charset="0"/>
                                            </a:rPr>
                                            <m:t>𝑦</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𝑛</m:t>
                                              </m:r>
                                            </m:sub>
                                          </m:sSub>
                                        </m:e>
                                      </m:d>
                                    </m:e>
                                    <m:sup>
                                      <m:r>
                                        <a:rPr lang="en-US" altLang="ko-KR" i="1">
                                          <a:latin typeface="Cambria Math" panose="02040503050406030204" pitchFamily="18" charset="0"/>
                                        </a:rPr>
                                        <m:t>2</m:t>
                                      </m:r>
                                    </m:sup>
                                  </m:sSup>
                                </m:num>
                                <m:den>
                                  <m:r>
                                    <a:rPr lang="en-US" altLang="ko-KR" b="0" i="1" smtClean="0">
                                      <a:latin typeface="Cambria Math" panose="02040503050406030204" pitchFamily="18" charset="0"/>
                                    </a:rPr>
                                    <m:t>2</m:t>
                                  </m:r>
                                  <m:sSup>
                                    <m:sSupPr>
                                      <m:ctrlPr>
                                        <a:rPr lang="en-US" altLang="ko-KR" b="0"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den>
                              </m:f>
                            </m:e>
                          </m:d>
                        </m:e>
                      </m:nary>
                    </m:oMath>
                  </m:oMathPara>
                </a14:m>
                <a:endParaRPr lang="ko-KR"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234911" y="2243298"/>
                <a:ext cx="4711353" cy="695319"/>
              </a:xfrm>
              <a:prstGeom prst="rect">
                <a:avLst/>
              </a:prstGeom>
              <a:blipFill rotWithShape="0">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46447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Star Identification Metric</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Fundamental Question</a:t>
                </a:r>
              </a:p>
              <a:p>
                <a:pPr lvl="1"/>
                <a:r>
                  <a:rPr lang="en-US" altLang="ko-KR" dirty="0" smtClean="0"/>
                  <a:t>What are the best metrics to represent the similarity of two functions?</a:t>
                </a:r>
              </a:p>
              <a:p>
                <a:r>
                  <a:rPr lang="en-US" altLang="ko-KR" dirty="0" smtClean="0"/>
                  <a:t>Empirical Answer</a:t>
                </a:r>
              </a:p>
              <a:p>
                <a:pPr lvl="1"/>
                <a:r>
                  <a:rPr lang="en-US" altLang="ko-KR" dirty="0" smtClean="0"/>
                  <a:t>Correlation</a:t>
                </a:r>
              </a:p>
              <a:p>
                <a:pPr lvl="1"/>
                <a:endParaRPr lang="en-US" altLang="ko-KR" dirty="0"/>
              </a:p>
              <a:p>
                <a:pPr lvl="1"/>
                <a:r>
                  <a:rPr lang="en-US" altLang="ko-KR" dirty="0" smtClean="0"/>
                  <a:t>where</a:t>
                </a:r>
              </a:p>
              <a:p>
                <a:pPr lvl="2"/>
                <a14:m>
                  <m:oMath xmlns:m="http://schemas.openxmlformats.org/officeDocument/2006/math">
                    <m:r>
                      <a:rPr lang="en-US" altLang="ko-KR" b="0" i="1" smtClean="0">
                        <a:latin typeface="Cambria Math" panose="02040503050406030204" pitchFamily="18" charset="0"/>
                      </a:rPr>
                      <m:t>𝐴</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oMath>
                </a14:m>
                <a:r>
                  <a:rPr lang="en-US" altLang="ko-KR" dirty="0" smtClean="0"/>
                  <a:t>: star pattern from a captured star image</a:t>
                </a:r>
              </a:p>
              <a:p>
                <a:pPr lvl="2"/>
                <a:endParaRPr lang="en-US" altLang="ko-KR" dirty="0"/>
              </a:p>
              <a:p>
                <a:pPr lvl="2"/>
                <a:endParaRPr lang="en-US" altLang="ko-KR" dirty="0" smtClean="0"/>
              </a:p>
              <a:p>
                <a:pPr lvl="2"/>
                <a:endParaRPr lang="en-US" altLang="ko-KR" dirty="0" smtClean="0"/>
              </a:p>
              <a:p>
                <a:pPr lvl="2"/>
                <a14:m>
                  <m:oMath xmlns:m="http://schemas.openxmlformats.org/officeDocument/2006/math">
                    <m:r>
                      <a:rPr lang="en-US" altLang="ko-KR" b="0" i="1" smtClean="0">
                        <a:latin typeface="Cambria Math" panose="02040503050406030204" pitchFamily="18" charset="0"/>
                      </a:rPr>
                      <m:t>𝐵</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oMath>
                </a14:m>
                <a:r>
                  <a:rPr lang="en-US" altLang="ko-KR" dirty="0" smtClean="0"/>
                  <a:t>: star pattern from the star catalog</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1">
                <a:blip r:embed="rId3"/>
                <a:stretch>
                  <a:fillRect l="-1315" t="-1212"/>
                </a:stretch>
              </a:blipFill>
            </p:spPr>
            <p:txBody>
              <a:bodyPr/>
              <a:lstStyle/>
              <a:p>
                <a:r>
                  <a:rPr lang="ko-KR" altLang="en-US">
                    <a:noFill/>
                  </a:rPr>
                  <a:t> </a:t>
                </a:r>
              </a:p>
            </p:txBody>
          </p:sp>
        </mc:Fallback>
      </mc:AlternateContent>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16</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0" name="TextBox 9"/>
              <p:cNvSpPr txBox="1"/>
              <p:nvPr/>
            </p:nvSpPr>
            <p:spPr>
              <a:xfrm>
                <a:off x="3139236" y="3024964"/>
                <a:ext cx="2865528"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sub>
                        <m:sup>
                          <m:r>
                            <a:rPr lang="en-US" altLang="ko-KR" b="0" i="1" smtClean="0">
                              <a:latin typeface="Cambria Math" panose="02040503050406030204" pitchFamily="18" charset="0"/>
                              <a:ea typeface="Cambria Math" panose="02040503050406030204" pitchFamily="18" charset="0"/>
                            </a:rPr>
                            <m:t>∞</m:t>
                          </m:r>
                        </m:sup>
                        <m:e>
                          <m:r>
                            <a:rPr lang="en-US" altLang="ko-KR" i="1">
                              <a:latin typeface="Cambria Math" panose="02040503050406030204" pitchFamily="18" charset="0"/>
                            </a:rPr>
                            <m:t>𝐴</m:t>
                          </m:r>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𝑦</m:t>
                              </m:r>
                            </m:e>
                          </m:d>
                          <m:r>
                            <a:rPr lang="en-US" altLang="ko-KR" i="1">
                              <a:latin typeface="Cambria Math" panose="02040503050406030204" pitchFamily="18" charset="0"/>
                            </a:rPr>
                            <m:t>𝐵</m:t>
                          </m:r>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𝑦</m:t>
                              </m:r>
                            </m:e>
                          </m:d>
                          <m:r>
                            <a:rPr lang="en-US" altLang="ko-KR" i="1">
                              <a:latin typeface="Cambria Math" panose="02040503050406030204" pitchFamily="18" charset="0"/>
                            </a:rPr>
                            <m:t>𝑑𝑥𝑑𝑦</m:t>
                          </m:r>
                        </m:e>
                      </m:nary>
                    </m:oMath>
                  </m:oMathPara>
                </a14:m>
                <a:endParaRPr lang="ko-KR"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139236" y="3024964"/>
                <a:ext cx="2865528" cy="597599"/>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71782" y="4284095"/>
                <a:ext cx="4400435"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𝐴</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nary>
                        <m:naryPr>
                          <m:chr m:val="∑"/>
                          <m:supHide m:val="on"/>
                          <m:ctrlPr>
                            <a:rPr lang="pt-BR"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𝑛</m:t>
                          </m:r>
                        </m:sub>
                        <m:sup/>
                        <m:e>
                          <m:r>
                            <a:rPr lang="en-US" altLang="ko-KR" b="0" i="1" smtClean="0">
                              <a:latin typeface="Cambria Math" panose="02040503050406030204" pitchFamily="18" charset="0"/>
                            </a:rPr>
                            <m:t>𝑒𝑥𝑝</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𝑛</m:t>
                                              </m:r>
                                            </m:sub>
                                          </m:sSub>
                                        </m:e>
                                      </m:d>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b="0" i="1" smtClean="0">
                                              <a:latin typeface="Cambria Math" panose="02040503050406030204" pitchFamily="18" charset="0"/>
                                            </a:rPr>
                                            <m:t>𝑦</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𝑛</m:t>
                                              </m:r>
                                            </m:sub>
                                          </m:sSub>
                                        </m:e>
                                      </m:d>
                                    </m:e>
                                    <m:sup>
                                      <m:r>
                                        <a:rPr lang="en-US" altLang="ko-KR" i="1">
                                          <a:latin typeface="Cambria Math" panose="02040503050406030204" pitchFamily="18" charset="0"/>
                                        </a:rPr>
                                        <m:t>2</m:t>
                                      </m:r>
                                    </m:sup>
                                  </m:sSup>
                                </m:num>
                                <m:den>
                                  <m:r>
                                    <a:rPr lang="en-US" altLang="ko-KR" b="0" i="1" smtClean="0">
                                      <a:latin typeface="Cambria Math" panose="02040503050406030204" pitchFamily="18" charset="0"/>
                                    </a:rPr>
                                    <m:t>2</m:t>
                                  </m:r>
                                  <m:sSup>
                                    <m:sSupPr>
                                      <m:ctrlPr>
                                        <a:rPr lang="en-US" altLang="ko-KR" b="0"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den>
                              </m:f>
                            </m:e>
                          </m:d>
                        </m:e>
                      </m:nary>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371782" y="4284095"/>
                <a:ext cx="4400435" cy="695319"/>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73293" y="5533945"/>
                <a:ext cx="4597412"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𝐵</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nary>
                        <m:naryPr>
                          <m:chr m:val="∑"/>
                          <m:supHide m:val="on"/>
                          <m:ctrlPr>
                            <a:rPr lang="pt-BR"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𝑚</m:t>
                          </m:r>
                        </m:sub>
                        <m:sup/>
                        <m:e>
                          <m:r>
                            <a:rPr lang="en-US" altLang="ko-KR" b="0" i="1" smtClean="0">
                              <a:latin typeface="Cambria Math" panose="02040503050406030204" pitchFamily="18" charset="0"/>
                            </a:rPr>
                            <m:t>𝑒𝑥𝑝</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𝑚</m:t>
                                              </m:r>
                                            </m:sub>
                                          </m:sSub>
                                        </m:e>
                                      </m:d>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b="0" i="1" smtClean="0">
                                              <a:latin typeface="Cambria Math" panose="02040503050406030204" pitchFamily="18" charset="0"/>
                                            </a:rPr>
                                            <m:t>𝑦</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𝑚</m:t>
                                              </m:r>
                                            </m:sub>
                                          </m:sSub>
                                        </m:e>
                                      </m:d>
                                    </m:e>
                                    <m:sup>
                                      <m:r>
                                        <a:rPr lang="en-US" altLang="ko-KR" i="1">
                                          <a:latin typeface="Cambria Math" panose="02040503050406030204" pitchFamily="18" charset="0"/>
                                        </a:rPr>
                                        <m:t>2</m:t>
                                      </m:r>
                                    </m:sup>
                                  </m:sSup>
                                </m:num>
                                <m:den>
                                  <m:r>
                                    <a:rPr lang="en-US" altLang="ko-KR" b="0" i="1" smtClean="0">
                                      <a:latin typeface="Cambria Math" panose="02040503050406030204" pitchFamily="18" charset="0"/>
                                    </a:rPr>
                                    <m:t>2</m:t>
                                  </m:r>
                                  <m:sSup>
                                    <m:sSupPr>
                                      <m:ctrlPr>
                                        <a:rPr lang="en-US" altLang="ko-KR" b="0"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den>
                              </m:f>
                            </m:e>
                          </m:d>
                        </m:e>
                      </m:nary>
                    </m:oMath>
                  </m:oMathPara>
                </a14:m>
                <a:endParaRPr lang="ko-KR"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273293" y="5533945"/>
                <a:ext cx="4597412" cy="695319"/>
              </a:xfrm>
              <a:prstGeom prst="rect">
                <a:avLst/>
              </a:prstGeom>
              <a:blipFill rotWithShape="0">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9802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Star Identification Metric</a:t>
            </a:r>
            <a:endParaRPr lang="ko-KR" altLang="en-US" dirty="0"/>
          </a:p>
        </p:txBody>
      </p:sp>
      <p:sp>
        <p:nvSpPr>
          <p:cNvPr id="3" name="내용 개체 틀 2"/>
          <p:cNvSpPr>
            <a:spLocks noGrp="1"/>
          </p:cNvSpPr>
          <p:nvPr>
            <p:ph idx="1"/>
          </p:nvPr>
        </p:nvSpPr>
        <p:spPr/>
        <p:txBody>
          <a:bodyPr/>
          <a:lstStyle/>
          <a:p>
            <a:r>
              <a:rPr lang="en-US" altLang="ko-KR" dirty="0" smtClean="0"/>
              <a:t>Score Function</a:t>
            </a:r>
          </a:p>
          <a:p>
            <a:endParaRPr lang="en-US" altLang="ko-KR" dirty="0"/>
          </a:p>
          <a:p>
            <a:pPr lvl="1"/>
            <a:endParaRPr lang="en-US" altLang="ko-KR" dirty="0" smtClean="0"/>
          </a:p>
          <a:p>
            <a:pPr lvl="1"/>
            <a:r>
              <a:rPr lang="en-US" altLang="ko-KR" dirty="0" smtClean="0"/>
              <a:t>Defines metrics to compare in continuous domain</a:t>
            </a:r>
          </a:p>
          <a:p>
            <a:r>
              <a:rPr lang="en-US" altLang="ko-KR" dirty="0" smtClean="0"/>
              <a:t>How can we calculate the score function?</a:t>
            </a:r>
          </a:p>
          <a:p>
            <a:pPr lvl="1"/>
            <a:r>
              <a:rPr lang="en-US" altLang="ko-KR" dirty="0" smtClean="0"/>
              <a:t>Take advantage of Fourier transform</a:t>
            </a:r>
          </a:p>
          <a:p>
            <a:pPr lvl="2"/>
            <a:r>
              <a:rPr lang="en-US" altLang="ko-KR" dirty="0" smtClean="0"/>
              <a:t>According to the cross-correlation theorem (one-dimensional case),</a:t>
            </a:r>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17</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0" name="TextBox 9"/>
              <p:cNvSpPr txBox="1"/>
              <p:nvPr/>
            </p:nvSpPr>
            <p:spPr>
              <a:xfrm>
                <a:off x="1315111" y="1735846"/>
                <a:ext cx="6513771" cy="540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𝑆</m:t>
                      </m:r>
                      <m:r>
                        <a:rPr lang="en-US" altLang="ko-KR" sz="1400" b="0" i="1" smtClean="0">
                          <a:latin typeface="Cambria Math" panose="02040503050406030204" pitchFamily="18" charset="0"/>
                        </a:rPr>
                        <m:t>=</m:t>
                      </m:r>
                      <m:nary>
                        <m:naryPr>
                          <m:chr m:val="∬"/>
                          <m:ctrlPr>
                            <a:rPr lang="en-US" altLang="ko-KR" sz="1400" b="0" i="1" smtClean="0">
                              <a:latin typeface="Cambria Math" panose="02040503050406030204" pitchFamily="18" charset="0"/>
                            </a:rPr>
                          </m:ctrlPr>
                        </m:naryPr>
                        <m:sub>
                          <m:r>
                            <m:rPr>
                              <m:brk m:alnAt="23"/>
                            </m:rPr>
                            <a:rPr lang="en-US" altLang="ko-KR" sz="1400" b="0" i="1" smtClean="0">
                              <a:latin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m:t>
                          </m:r>
                        </m:sub>
                        <m:sup>
                          <m:r>
                            <a:rPr lang="en-US" altLang="ko-KR" sz="1400" b="0" i="1" smtClean="0">
                              <a:latin typeface="Cambria Math" panose="02040503050406030204" pitchFamily="18" charset="0"/>
                              <a:ea typeface="Cambria Math" panose="02040503050406030204" pitchFamily="18" charset="0"/>
                            </a:rPr>
                            <m:t>∞</m:t>
                          </m:r>
                        </m:sup>
                        <m:e>
                          <m:nary>
                            <m:naryPr>
                              <m:chr m:val="∑"/>
                              <m:supHide m:val="on"/>
                              <m:ctrlPr>
                                <a:rPr lang="pt-BR" altLang="ko-KR" sz="1400" i="1">
                                  <a:latin typeface="Cambria Math" panose="02040503050406030204" pitchFamily="18" charset="0"/>
                                </a:rPr>
                              </m:ctrlPr>
                            </m:naryPr>
                            <m:sub>
                              <m:r>
                                <m:rPr>
                                  <m:brk m:alnAt="7"/>
                                </m:rPr>
                                <a:rPr lang="en-US" altLang="ko-KR" sz="1400" i="1">
                                  <a:latin typeface="Cambria Math" panose="02040503050406030204" pitchFamily="18" charset="0"/>
                                </a:rPr>
                                <m:t>𝑛</m:t>
                              </m:r>
                            </m:sub>
                            <m:sup/>
                            <m:e>
                              <m:r>
                                <a:rPr lang="en-US" altLang="ko-KR" sz="1400" i="1">
                                  <a:latin typeface="Cambria Math" panose="02040503050406030204" pitchFamily="18" charset="0"/>
                                </a:rPr>
                                <m:t>𝑒𝑥𝑝</m:t>
                              </m:r>
                              <m:d>
                                <m:dPr>
                                  <m:begChr m:val="{"/>
                                  <m:endChr m:val="}"/>
                                  <m:ctrlPr>
                                    <a:rPr lang="en-US" altLang="ko-KR" sz="1400" i="1">
                                      <a:latin typeface="Cambria Math" panose="02040503050406030204" pitchFamily="18" charset="0"/>
                                    </a:rPr>
                                  </m:ctrlPr>
                                </m:dPr>
                                <m:e>
                                  <m:r>
                                    <a:rPr lang="en-US" altLang="ko-KR" sz="1400" i="1">
                                      <a:latin typeface="Cambria Math" panose="02040503050406030204" pitchFamily="18" charset="0"/>
                                    </a:rPr>
                                    <m:t>−</m:t>
                                  </m:r>
                                  <m:f>
                                    <m:fPr>
                                      <m:ctrlPr>
                                        <a:rPr lang="en-US" altLang="ko-KR" sz="1400" i="1">
                                          <a:latin typeface="Cambria Math" panose="02040503050406030204" pitchFamily="18" charset="0"/>
                                        </a:rPr>
                                      </m:ctrlPr>
                                    </m:fPr>
                                    <m:num>
                                      <m:sSup>
                                        <m:sSupPr>
                                          <m:ctrlPr>
                                            <a:rPr lang="en-US" altLang="ko-KR" sz="1400" i="1">
                                              <a:latin typeface="Cambria Math" panose="02040503050406030204" pitchFamily="18" charset="0"/>
                                            </a:rPr>
                                          </m:ctrlPr>
                                        </m:sSupPr>
                                        <m:e>
                                          <m:d>
                                            <m:dPr>
                                              <m:ctrlPr>
                                                <a:rPr lang="en-US" altLang="ko-KR" sz="1400" i="1">
                                                  <a:latin typeface="Cambria Math" panose="02040503050406030204" pitchFamily="18" charset="0"/>
                                                </a:rPr>
                                              </m:ctrlPr>
                                            </m:dPr>
                                            <m:e>
                                              <m:r>
                                                <a:rPr lang="en-US" altLang="ko-KR" sz="1400" i="1">
                                                  <a:latin typeface="Cambria Math" panose="02040503050406030204" pitchFamily="18" charset="0"/>
                                                </a:rPr>
                                                <m:t>𝑥</m:t>
                                              </m:r>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𝑥</m:t>
                                                  </m:r>
                                                </m:e>
                                                <m:sub>
                                                  <m:r>
                                                    <a:rPr lang="en-US" altLang="ko-KR" sz="1400" i="1">
                                                      <a:latin typeface="Cambria Math" panose="02040503050406030204" pitchFamily="18" charset="0"/>
                                                    </a:rPr>
                                                    <m:t>𝑛</m:t>
                                                  </m:r>
                                                </m:sub>
                                              </m:sSub>
                                            </m:e>
                                          </m:d>
                                        </m:e>
                                        <m:sup>
                                          <m:r>
                                            <a:rPr lang="en-US" altLang="ko-KR" sz="1400" i="1">
                                              <a:latin typeface="Cambria Math" panose="02040503050406030204" pitchFamily="18" charset="0"/>
                                            </a:rPr>
                                            <m:t>2</m:t>
                                          </m:r>
                                        </m:sup>
                                      </m:sSup>
                                      <m:r>
                                        <a:rPr lang="en-US" altLang="ko-KR" sz="1400" i="1">
                                          <a:latin typeface="Cambria Math" panose="02040503050406030204" pitchFamily="18" charset="0"/>
                                        </a:rPr>
                                        <m:t>+</m:t>
                                      </m:r>
                                      <m:sSup>
                                        <m:sSupPr>
                                          <m:ctrlPr>
                                            <a:rPr lang="en-US" altLang="ko-KR" sz="1400" i="1">
                                              <a:latin typeface="Cambria Math" panose="02040503050406030204" pitchFamily="18" charset="0"/>
                                            </a:rPr>
                                          </m:ctrlPr>
                                        </m:sSupPr>
                                        <m:e>
                                          <m:d>
                                            <m:dPr>
                                              <m:ctrlPr>
                                                <a:rPr lang="en-US" altLang="ko-KR" sz="1400" i="1">
                                                  <a:latin typeface="Cambria Math" panose="02040503050406030204" pitchFamily="18" charset="0"/>
                                                </a:rPr>
                                              </m:ctrlPr>
                                            </m:dPr>
                                            <m:e>
                                              <m:r>
                                                <a:rPr lang="en-US" altLang="ko-KR" sz="1400" i="1">
                                                  <a:latin typeface="Cambria Math" panose="02040503050406030204" pitchFamily="18" charset="0"/>
                                                </a:rPr>
                                                <m:t>𝑦</m:t>
                                              </m:r>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𝑦</m:t>
                                                  </m:r>
                                                </m:e>
                                                <m:sub>
                                                  <m:r>
                                                    <a:rPr lang="en-US" altLang="ko-KR" sz="1400" i="1">
                                                      <a:latin typeface="Cambria Math" panose="02040503050406030204" pitchFamily="18" charset="0"/>
                                                    </a:rPr>
                                                    <m:t>𝑛</m:t>
                                                  </m:r>
                                                </m:sub>
                                              </m:sSub>
                                            </m:e>
                                          </m:d>
                                        </m:e>
                                        <m:sup>
                                          <m:r>
                                            <a:rPr lang="en-US" altLang="ko-KR" sz="1400" i="1">
                                              <a:latin typeface="Cambria Math" panose="02040503050406030204" pitchFamily="18" charset="0"/>
                                            </a:rPr>
                                            <m:t>2</m:t>
                                          </m:r>
                                        </m:sup>
                                      </m:sSup>
                                    </m:num>
                                    <m:den>
                                      <m:r>
                                        <a:rPr lang="en-US" altLang="ko-KR" sz="1400" i="1">
                                          <a:latin typeface="Cambria Math" panose="02040503050406030204" pitchFamily="18" charset="0"/>
                                        </a:rPr>
                                        <m:t>2</m:t>
                                      </m:r>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𝜎</m:t>
                                          </m:r>
                                        </m:e>
                                        <m:sup>
                                          <m:r>
                                            <a:rPr lang="en-US" altLang="ko-KR" sz="1400" i="1">
                                              <a:latin typeface="Cambria Math" panose="02040503050406030204" pitchFamily="18" charset="0"/>
                                            </a:rPr>
                                            <m:t>2</m:t>
                                          </m:r>
                                        </m:sup>
                                      </m:sSup>
                                    </m:den>
                                  </m:f>
                                </m:e>
                              </m:d>
                            </m:e>
                          </m:nary>
                          <m:nary>
                            <m:naryPr>
                              <m:chr m:val="∑"/>
                              <m:supHide m:val="on"/>
                              <m:ctrlPr>
                                <a:rPr lang="pt-BR" altLang="ko-KR" sz="1400" i="1">
                                  <a:latin typeface="Cambria Math" panose="02040503050406030204" pitchFamily="18" charset="0"/>
                                </a:rPr>
                              </m:ctrlPr>
                            </m:naryPr>
                            <m:sub>
                              <m:r>
                                <m:rPr>
                                  <m:brk m:alnAt="7"/>
                                </m:rPr>
                                <a:rPr lang="en-US" altLang="ko-KR" sz="1400" i="1">
                                  <a:latin typeface="Cambria Math" panose="02040503050406030204" pitchFamily="18" charset="0"/>
                                </a:rPr>
                                <m:t>𝑚</m:t>
                              </m:r>
                            </m:sub>
                            <m:sup/>
                            <m:e>
                              <m:r>
                                <a:rPr lang="en-US" altLang="ko-KR" sz="1400" i="1">
                                  <a:latin typeface="Cambria Math" panose="02040503050406030204" pitchFamily="18" charset="0"/>
                                </a:rPr>
                                <m:t>𝑒𝑥𝑝</m:t>
                              </m:r>
                              <m:d>
                                <m:dPr>
                                  <m:begChr m:val="{"/>
                                  <m:endChr m:val="}"/>
                                  <m:ctrlPr>
                                    <a:rPr lang="en-US" altLang="ko-KR" sz="1400" i="1">
                                      <a:latin typeface="Cambria Math" panose="02040503050406030204" pitchFamily="18" charset="0"/>
                                    </a:rPr>
                                  </m:ctrlPr>
                                </m:dPr>
                                <m:e>
                                  <m:r>
                                    <a:rPr lang="en-US" altLang="ko-KR" sz="1400" i="1">
                                      <a:latin typeface="Cambria Math" panose="02040503050406030204" pitchFamily="18" charset="0"/>
                                    </a:rPr>
                                    <m:t>−</m:t>
                                  </m:r>
                                  <m:f>
                                    <m:fPr>
                                      <m:ctrlPr>
                                        <a:rPr lang="en-US" altLang="ko-KR" sz="1400" i="1">
                                          <a:latin typeface="Cambria Math" panose="02040503050406030204" pitchFamily="18" charset="0"/>
                                        </a:rPr>
                                      </m:ctrlPr>
                                    </m:fPr>
                                    <m:num>
                                      <m:sSup>
                                        <m:sSupPr>
                                          <m:ctrlPr>
                                            <a:rPr lang="en-US" altLang="ko-KR" sz="1400" i="1">
                                              <a:latin typeface="Cambria Math" panose="02040503050406030204" pitchFamily="18" charset="0"/>
                                            </a:rPr>
                                          </m:ctrlPr>
                                        </m:sSupPr>
                                        <m:e>
                                          <m:d>
                                            <m:dPr>
                                              <m:ctrlPr>
                                                <a:rPr lang="en-US" altLang="ko-KR" sz="1400" i="1">
                                                  <a:latin typeface="Cambria Math" panose="02040503050406030204" pitchFamily="18" charset="0"/>
                                                </a:rPr>
                                              </m:ctrlPr>
                                            </m:dPr>
                                            <m:e>
                                              <m:r>
                                                <a:rPr lang="en-US" altLang="ko-KR" sz="1400" i="1">
                                                  <a:latin typeface="Cambria Math" panose="02040503050406030204" pitchFamily="18" charset="0"/>
                                                </a:rPr>
                                                <m:t>𝑥</m:t>
                                              </m:r>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𝑢</m:t>
                                                  </m:r>
                                                </m:e>
                                                <m:sub>
                                                  <m:r>
                                                    <a:rPr lang="en-US" altLang="ko-KR" sz="1400" i="1">
                                                      <a:latin typeface="Cambria Math" panose="02040503050406030204" pitchFamily="18" charset="0"/>
                                                    </a:rPr>
                                                    <m:t>𝑚</m:t>
                                                  </m:r>
                                                </m:sub>
                                              </m:sSub>
                                            </m:e>
                                          </m:d>
                                        </m:e>
                                        <m:sup>
                                          <m:r>
                                            <a:rPr lang="en-US" altLang="ko-KR" sz="1400" i="1">
                                              <a:latin typeface="Cambria Math" panose="02040503050406030204" pitchFamily="18" charset="0"/>
                                            </a:rPr>
                                            <m:t>2</m:t>
                                          </m:r>
                                        </m:sup>
                                      </m:sSup>
                                      <m:r>
                                        <a:rPr lang="en-US" altLang="ko-KR" sz="1400" i="1">
                                          <a:latin typeface="Cambria Math" panose="02040503050406030204" pitchFamily="18" charset="0"/>
                                        </a:rPr>
                                        <m:t>+</m:t>
                                      </m:r>
                                      <m:sSup>
                                        <m:sSupPr>
                                          <m:ctrlPr>
                                            <a:rPr lang="en-US" altLang="ko-KR" sz="1400" i="1">
                                              <a:latin typeface="Cambria Math" panose="02040503050406030204" pitchFamily="18" charset="0"/>
                                            </a:rPr>
                                          </m:ctrlPr>
                                        </m:sSupPr>
                                        <m:e>
                                          <m:d>
                                            <m:dPr>
                                              <m:ctrlPr>
                                                <a:rPr lang="en-US" altLang="ko-KR" sz="1400" i="1">
                                                  <a:latin typeface="Cambria Math" panose="02040503050406030204" pitchFamily="18" charset="0"/>
                                                </a:rPr>
                                              </m:ctrlPr>
                                            </m:dPr>
                                            <m:e>
                                              <m:r>
                                                <a:rPr lang="en-US" altLang="ko-KR" sz="1400" i="1">
                                                  <a:latin typeface="Cambria Math" panose="02040503050406030204" pitchFamily="18" charset="0"/>
                                                </a:rPr>
                                                <m:t>𝑦</m:t>
                                              </m:r>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𝑣</m:t>
                                                  </m:r>
                                                </m:e>
                                                <m:sub>
                                                  <m:r>
                                                    <a:rPr lang="en-US" altLang="ko-KR" sz="1400" i="1">
                                                      <a:latin typeface="Cambria Math" panose="02040503050406030204" pitchFamily="18" charset="0"/>
                                                    </a:rPr>
                                                    <m:t>𝑚</m:t>
                                                  </m:r>
                                                </m:sub>
                                              </m:sSub>
                                            </m:e>
                                          </m:d>
                                        </m:e>
                                        <m:sup>
                                          <m:r>
                                            <a:rPr lang="en-US" altLang="ko-KR" sz="1400" i="1">
                                              <a:latin typeface="Cambria Math" panose="02040503050406030204" pitchFamily="18" charset="0"/>
                                            </a:rPr>
                                            <m:t>2</m:t>
                                          </m:r>
                                        </m:sup>
                                      </m:sSup>
                                    </m:num>
                                    <m:den>
                                      <m:r>
                                        <a:rPr lang="en-US" altLang="ko-KR" sz="1400" i="1">
                                          <a:latin typeface="Cambria Math" panose="02040503050406030204" pitchFamily="18" charset="0"/>
                                        </a:rPr>
                                        <m:t>2</m:t>
                                      </m:r>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𝜎</m:t>
                                          </m:r>
                                        </m:e>
                                        <m:sup>
                                          <m:r>
                                            <a:rPr lang="en-US" altLang="ko-KR" sz="1400" i="1">
                                              <a:latin typeface="Cambria Math" panose="02040503050406030204" pitchFamily="18" charset="0"/>
                                            </a:rPr>
                                            <m:t>2</m:t>
                                          </m:r>
                                        </m:sup>
                                      </m:sSup>
                                    </m:den>
                                  </m:f>
                                </m:e>
                              </m:d>
                            </m:e>
                          </m:nary>
                          <m:r>
                            <a:rPr lang="en-US" altLang="ko-KR" sz="1400" i="1">
                              <a:latin typeface="Cambria Math" panose="02040503050406030204" pitchFamily="18" charset="0"/>
                            </a:rPr>
                            <m:t>𝑑𝑥𝑑𝑦</m:t>
                          </m:r>
                        </m:e>
                      </m:nary>
                    </m:oMath>
                  </m:oMathPara>
                </a14:m>
                <a:endParaRPr lang="ko-KR" alt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315111" y="1735846"/>
                <a:ext cx="6513771" cy="540661"/>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61511" y="4268585"/>
                <a:ext cx="2620974"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h</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nary>
                        <m:naryPr>
                          <m:limLoc m:val="undOvr"/>
                          <m:subHide m:val="on"/>
                          <m:supHide m:val="on"/>
                          <m:ctrlPr>
                            <a:rPr lang="en-US" altLang="ko-KR" b="0" i="1" smtClean="0">
                              <a:latin typeface="Cambria Math" panose="02040503050406030204" pitchFamily="18" charset="0"/>
                            </a:rPr>
                          </m:ctrlPr>
                        </m:naryPr>
                        <m:sub/>
                        <m:sup/>
                        <m:e>
                          <m:acc>
                            <m:accPr>
                              <m:chr m:val="̅"/>
                              <m:ctrlPr>
                                <a:rPr lang="en-US" altLang="ko-KR" b="0" i="1" smtClean="0">
                                  <a:latin typeface="Cambria Math" panose="02040503050406030204" pitchFamily="18" charset="0"/>
                                </a:rPr>
                              </m:ctrlPr>
                            </m:accPr>
                            <m:e>
                              <m:r>
                                <a:rPr lang="en-US" altLang="ko-KR" i="1">
                                  <a:latin typeface="Cambria Math" panose="02040503050406030204" pitchFamily="18" charset="0"/>
                                </a:rPr>
                                <m:t>𝑎</m:t>
                              </m:r>
                            </m:e>
                          </m:acc>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𝑑𝑦</m:t>
                          </m:r>
                        </m:e>
                      </m:nary>
                    </m:oMath>
                  </m:oMathPara>
                </a14:m>
                <a:endParaRPr lang="ko-KR"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61511" y="4268585"/>
                <a:ext cx="2620974" cy="726546"/>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08593" y="5430660"/>
                <a:ext cx="1926810"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𝐻</m:t>
                      </m:r>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𝜔</m:t>
                          </m:r>
                        </m:e>
                      </m:d>
                      <m:r>
                        <a:rPr lang="en-US" altLang="ko-KR" b="0" i="1" smtClean="0">
                          <a:latin typeface="Cambria Math" panose="02040503050406030204" pitchFamily="18" charset="0"/>
                        </a:rPr>
                        <m:t>=</m:t>
                      </m:r>
                      <m:acc>
                        <m:accPr>
                          <m:chr m:val="̅"/>
                          <m:ctrlPr>
                            <a:rPr lang="en-US" altLang="ko-KR" b="0" i="1" smtClean="0">
                              <a:latin typeface="Cambria Math" panose="02040503050406030204" pitchFamily="18" charset="0"/>
                            </a:rPr>
                          </m:ctrlPr>
                        </m:accPr>
                        <m:e>
                          <m:r>
                            <a:rPr lang="en-US" altLang="ko-KR" i="1">
                              <a:latin typeface="Cambria Math" panose="02040503050406030204" pitchFamily="18" charset="0"/>
                            </a:rPr>
                            <m:t>𝐴</m:t>
                          </m:r>
                        </m:e>
                      </m:acc>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𝜔</m:t>
                          </m:r>
                        </m:e>
                      </m:d>
                      <m:r>
                        <a:rPr lang="en-US" altLang="ko-KR" b="0" i="1" smtClean="0">
                          <a:latin typeface="Cambria Math" panose="02040503050406030204" pitchFamily="18" charset="0"/>
                        </a:rPr>
                        <m:t>𝐵</m:t>
                      </m:r>
                      <m:r>
                        <a:rPr lang="en-US" altLang="ko-KR" b="0" i="1" smtClean="0">
                          <a:latin typeface="Cambria Math" panose="02040503050406030204" pitchFamily="18" charset="0"/>
                        </a:rPr>
                        <m:t>(</m:t>
                      </m:r>
                      <m:r>
                        <a:rPr lang="ko-KR" altLang="en-US" b="0" i="1" smtClean="0">
                          <a:latin typeface="Cambria Math" panose="02040503050406030204" pitchFamily="18" charset="0"/>
                        </a:rPr>
                        <m:t>𝜔</m:t>
                      </m:r>
                      <m:r>
                        <a:rPr lang="en-US" altLang="ko-KR" b="0" i="1" smtClean="0">
                          <a:latin typeface="Cambria Math" panose="02040503050406030204" pitchFamily="18" charset="0"/>
                        </a:rPr>
                        <m:t>)</m:t>
                      </m:r>
                    </m:oMath>
                  </m:oMathPara>
                </a14:m>
                <a:endParaRPr lang="ko-KR"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08593" y="5430660"/>
                <a:ext cx="1926810" cy="277576"/>
              </a:xfrm>
              <a:prstGeom prst="rect">
                <a:avLst/>
              </a:prstGeom>
              <a:blipFill rotWithShape="0">
                <a:blip r:embed="rId5"/>
                <a:stretch>
                  <a:fillRect l="-2532" t="-4444" r="-4114" b="-37778"/>
                </a:stretch>
              </a:blipFill>
            </p:spPr>
            <p:txBody>
              <a:bodyPr/>
              <a:lstStyle/>
              <a:p>
                <a:r>
                  <a:rPr lang="ko-KR" altLang="en-US">
                    <a:noFill/>
                  </a:rPr>
                  <a:t> </a:t>
                </a:r>
              </a:p>
            </p:txBody>
          </p:sp>
        </mc:Fallback>
      </mc:AlternateContent>
      <p:sp>
        <p:nvSpPr>
          <p:cNvPr id="9" name="아래쪽 화살표 8"/>
          <p:cNvSpPr/>
          <p:nvPr/>
        </p:nvSpPr>
        <p:spPr bwMode="auto">
          <a:xfrm>
            <a:off x="4326772" y="5015080"/>
            <a:ext cx="490451" cy="27925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222780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Star Identification Metric</a:t>
            </a:r>
            <a:endParaRPr lang="ko-KR" altLang="en-US" dirty="0"/>
          </a:p>
        </p:txBody>
      </p:sp>
      <p:sp>
        <p:nvSpPr>
          <p:cNvPr id="3" name="내용 개체 틀 2"/>
          <p:cNvSpPr>
            <a:spLocks noGrp="1"/>
          </p:cNvSpPr>
          <p:nvPr>
            <p:ph idx="1"/>
          </p:nvPr>
        </p:nvSpPr>
        <p:spPr>
          <a:xfrm>
            <a:off x="418176" y="1142999"/>
            <a:ext cx="8344824" cy="3789103"/>
          </a:xfrm>
        </p:spPr>
        <p:txBody>
          <a:bodyPr>
            <a:normAutofit lnSpcReduction="10000"/>
          </a:bodyPr>
          <a:lstStyle/>
          <a:p>
            <a:r>
              <a:rPr lang="en-US" altLang="ko-KR" dirty="0" smtClean="0"/>
              <a:t>Solve the integral using a Fourier transform</a:t>
            </a:r>
            <a:endParaRPr lang="en-US" altLang="ko-KR" dirty="0"/>
          </a:p>
          <a:p>
            <a:endParaRPr lang="en-US" altLang="ko-KR" dirty="0" smtClean="0"/>
          </a:p>
          <a:p>
            <a:endParaRPr lang="en-US" altLang="ko-KR" dirty="0" smtClean="0"/>
          </a:p>
          <a:p>
            <a:endParaRPr lang="en-US" altLang="ko-KR" dirty="0" smtClean="0"/>
          </a:p>
          <a:p>
            <a:pPr lvl="1"/>
            <a:r>
              <a:rPr lang="en-US" altLang="ko-KR" dirty="0" smtClean="0"/>
              <a:t>Suitable form for onboard calculation</a:t>
            </a:r>
          </a:p>
          <a:p>
            <a:r>
              <a:rPr lang="en-US" altLang="ko-KR" dirty="0" smtClean="0"/>
              <a:t>This score function provides continuous metrics</a:t>
            </a:r>
          </a:p>
          <a:p>
            <a:r>
              <a:rPr lang="en-US" altLang="ko-KR" b="1" dirty="0" smtClean="0"/>
              <a:t>However, the arrangement problem for the 2D pattern still exists. If one of the reference stars is missing or incorrectly identified, the algorithm fails.</a:t>
            </a:r>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18</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0" name="TextBox 9"/>
              <p:cNvSpPr txBox="1"/>
              <p:nvPr/>
            </p:nvSpPr>
            <p:spPr>
              <a:xfrm>
                <a:off x="2099865" y="1729330"/>
                <a:ext cx="5011885"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𝑛</m:t>
                          </m:r>
                        </m:sub>
                        <m:sup/>
                        <m:e>
                          <m:nary>
                            <m:naryPr>
                              <m:chr m:val="∑"/>
                              <m:supHide m:val="on"/>
                              <m:ctrlPr>
                                <a:rPr lang="en-US"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𝑚</m:t>
                              </m:r>
                            </m:sub>
                            <m:sup/>
                            <m:e>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r>
                                <a:rPr lang="ko-KR" altLang="en-US" i="1" smtClean="0">
                                  <a:latin typeface="Cambria Math" panose="02040503050406030204" pitchFamily="18" charset="0"/>
                                </a:rPr>
                                <m:t>𝜋</m:t>
                              </m:r>
                            </m:e>
                          </m:nary>
                          <m:r>
                            <a:rPr lang="en-US" altLang="ko-KR" i="1">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𝑛</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𝑚</m:t>
                                              </m:r>
                                            </m:sub>
                                          </m:sSub>
                                        </m:e>
                                      </m:d>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𝑦</m:t>
                                              </m:r>
                                            </m:e>
                                            <m:sub>
                                              <m:r>
                                                <a:rPr lang="en-US" altLang="ko-KR" b="0" i="1" smtClean="0">
                                                  <a:latin typeface="Cambria Math" panose="02040503050406030204" pitchFamily="18" charset="0"/>
                                                </a:rPr>
                                                <m:t>𝑛</m:t>
                                              </m:r>
                                            </m:sub>
                                          </m:sSub>
                                          <m:r>
                                            <a:rPr lang="en-US" altLang="ko-KR" i="1">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𝑚</m:t>
                                              </m:r>
                                            </m:sub>
                                          </m:sSub>
                                        </m:e>
                                      </m:d>
                                    </m:e>
                                    <m:sup>
                                      <m:r>
                                        <a:rPr lang="en-US" altLang="ko-KR" i="1">
                                          <a:latin typeface="Cambria Math" panose="02040503050406030204" pitchFamily="18" charset="0"/>
                                        </a:rPr>
                                        <m:t>2</m:t>
                                      </m:r>
                                    </m:sup>
                                  </m:sSup>
                                </m:num>
                                <m:den>
                                  <m:r>
                                    <a:rPr lang="en-US" altLang="ko-KR" b="0" i="1" smtClean="0">
                                      <a:latin typeface="Cambria Math" panose="02040503050406030204" pitchFamily="18" charset="0"/>
                                    </a:rPr>
                                    <m:t>4</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e>
                      </m:nary>
                    </m:oMath>
                  </m:oMathPara>
                </a14:m>
                <a:endParaRPr lang="ko-KR" alt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099865" y="1729330"/>
                <a:ext cx="5011885" cy="695319"/>
              </a:xfrm>
              <a:prstGeom prst="rect">
                <a:avLst/>
              </a:prstGeom>
              <a:blipFill rotWithShape="0">
                <a:blip r:embed="rId3"/>
                <a:stretch>
                  <a:fillRect/>
                </a:stretch>
              </a:blipFill>
            </p:spPr>
            <p:txBody>
              <a:bodyPr/>
              <a:lstStyle/>
              <a:p>
                <a:r>
                  <a:rPr lang="ko-KR" altLang="en-US">
                    <a:noFill/>
                  </a:rPr>
                  <a:t> </a:t>
                </a:r>
              </a:p>
            </p:txBody>
          </p:sp>
        </mc:Fallback>
      </mc:AlternateContent>
      <p:grpSp>
        <p:nvGrpSpPr>
          <p:cNvPr id="8" name="그룹 7"/>
          <p:cNvGrpSpPr>
            <a:grpSpLocks noChangeAspect="1"/>
          </p:cNvGrpSpPr>
          <p:nvPr/>
        </p:nvGrpSpPr>
        <p:grpSpPr>
          <a:xfrm>
            <a:off x="2689817" y="4937193"/>
            <a:ext cx="3831980" cy="1236312"/>
            <a:chOff x="2286000" y="4675320"/>
            <a:chExt cx="4639617" cy="1496880"/>
          </a:xfrm>
        </p:grpSpPr>
        <p:pic>
          <p:nvPicPr>
            <p:cNvPr id="12" name="그림 11"/>
            <p:cNvPicPr>
              <a:picLocks noChangeAspect="1"/>
            </p:cNvPicPr>
            <p:nvPr/>
          </p:nvPicPr>
          <p:blipFill>
            <a:blip r:embed="rId4"/>
            <a:stretch>
              <a:fillRect/>
            </a:stretch>
          </p:blipFill>
          <p:spPr>
            <a:xfrm>
              <a:off x="2286000" y="4675320"/>
              <a:ext cx="1515150" cy="1496880"/>
            </a:xfrm>
            <a:prstGeom prst="rect">
              <a:avLst/>
            </a:prstGeom>
          </p:spPr>
        </p:pic>
        <p:pic>
          <p:nvPicPr>
            <p:cNvPr id="13" name="그림 12"/>
            <p:cNvPicPr>
              <a:picLocks noChangeAspect="1"/>
            </p:cNvPicPr>
            <p:nvPr/>
          </p:nvPicPr>
          <p:blipFill>
            <a:blip r:embed="rId5"/>
            <a:stretch>
              <a:fillRect/>
            </a:stretch>
          </p:blipFill>
          <p:spPr>
            <a:xfrm>
              <a:off x="5410467" y="4675320"/>
              <a:ext cx="1515150" cy="1467720"/>
            </a:xfrm>
            <a:prstGeom prst="rect">
              <a:avLst/>
            </a:prstGeom>
          </p:spPr>
        </p:pic>
        <p:sp>
          <p:nvSpPr>
            <p:cNvPr id="14" name="오른쪽 화살표 13"/>
            <p:cNvSpPr/>
            <p:nvPr/>
          </p:nvSpPr>
          <p:spPr bwMode="auto">
            <a:xfrm>
              <a:off x="4352270" y="5220098"/>
              <a:ext cx="507076" cy="4073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grpSp>
    </p:spTree>
    <p:extLst>
      <p:ext uri="{BB962C8B-B14F-4D97-AF65-F5344CB8AC3E}">
        <p14:creationId xmlns:p14="http://schemas.microsoft.com/office/powerpoint/2010/main" val="74535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Vector Pattern Matching</a:t>
            </a:r>
            <a:endParaRPr lang="ko-KR" altLang="en-US" dirty="0"/>
          </a:p>
        </p:txBody>
      </p:sp>
      <p:sp>
        <p:nvSpPr>
          <p:cNvPr id="3" name="내용 개체 틀 2"/>
          <p:cNvSpPr>
            <a:spLocks noGrp="1"/>
          </p:cNvSpPr>
          <p:nvPr>
            <p:ph idx="1"/>
          </p:nvPr>
        </p:nvSpPr>
        <p:spPr/>
        <p:txBody>
          <a:bodyPr/>
          <a:lstStyle/>
          <a:p>
            <a:r>
              <a:rPr lang="en-US" altLang="ko-KR" dirty="0" smtClean="0"/>
              <a:t>Stars are on the celestial sphere, not on 2D plane</a:t>
            </a:r>
          </a:p>
          <a:p>
            <a:r>
              <a:rPr lang="en-US" altLang="ko-KR" dirty="0" smtClean="0"/>
              <a:t>Each star can be modeled as a unit vector (directional vector) with 3 components</a:t>
            </a:r>
          </a:p>
          <a:p>
            <a:r>
              <a:rPr lang="en-US" altLang="ko-KR" dirty="0" smtClean="0"/>
              <a:t>A star can be modeled as a point on a sphere of radius 1</a:t>
            </a:r>
          </a:p>
          <a:p>
            <a:pPr lvl="1"/>
            <a:endParaRPr lang="en-US" altLang="ko-KR"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19</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p:pic>
        <p:nvPicPr>
          <p:cNvPr id="8" name="그림 7"/>
          <p:cNvPicPr>
            <a:picLocks noChangeAspect="1"/>
          </p:cNvPicPr>
          <p:nvPr/>
        </p:nvPicPr>
        <p:blipFill>
          <a:blip r:embed="rId3"/>
          <a:stretch>
            <a:fillRect/>
          </a:stretch>
        </p:blipFill>
        <p:spPr>
          <a:xfrm>
            <a:off x="2392515" y="3156580"/>
            <a:ext cx="4358970" cy="3273696"/>
          </a:xfrm>
          <a:prstGeom prst="rect">
            <a:avLst/>
          </a:prstGeom>
        </p:spPr>
      </p:pic>
    </p:spTree>
    <p:extLst>
      <p:ext uri="{BB962C8B-B14F-4D97-AF65-F5344CB8AC3E}">
        <p14:creationId xmlns:p14="http://schemas.microsoft.com/office/powerpoint/2010/main" val="1599468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t>Introduction</a:t>
            </a:r>
          </a:p>
          <a:p>
            <a:pPr lvl="1"/>
            <a:r>
              <a:rPr lang="en-US" altLang="ko-KR" dirty="0" smtClean="0"/>
              <a:t>Motivation</a:t>
            </a:r>
          </a:p>
          <a:p>
            <a:pPr lvl="1"/>
            <a:r>
              <a:rPr lang="en-US" altLang="ko-KR" dirty="0" smtClean="0"/>
              <a:t>Literature Review</a:t>
            </a:r>
          </a:p>
          <a:p>
            <a:r>
              <a:rPr lang="en-US" altLang="ko-KR" dirty="0" smtClean="0"/>
              <a:t>Approach</a:t>
            </a:r>
          </a:p>
          <a:p>
            <a:r>
              <a:rPr lang="en-US" altLang="ko-KR" dirty="0" smtClean="0"/>
              <a:t>Simulation Results</a:t>
            </a:r>
          </a:p>
          <a:p>
            <a:r>
              <a:rPr lang="en-US" altLang="ko-KR" dirty="0" smtClean="0"/>
              <a:t>Conclusions</a:t>
            </a:r>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2</a:t>
            </a:fld>
            <a:endParaRPr lang="ko-KR" altLang="en-US" dirty="0"/>
          </a:p>
        </p:txBody>
      </p:sp>
      <p:sp>
        <p:nvSpPr>
          <p:cNvPr id="6" name="날짜 개체 틀 5"/>
          <p:cNvSpPr>
            <a:spLocks noGrp="1"/>
          </p:cNvSpPr>
          <p:nvPr>
            <p:ph type="dt" sz="half" idx="10"/>
          </p:nvPr>
        </p:nvSpPr>
        <p:spPr/>
        <p:txBody>
          <a:bodyPr/>
          <a:lstStyle/>
          <a:p>
            <a:fld id="{1D827963-D628-4090-A68A-54B8AAC367CF}" type="datetime1">
              <a:rPr lang="en-US" altLang="ko-KR" smtClean="0"/>
              <a:t>1/20/2015</a:t>
            </a:fld>
            <a:endParaRPr lang="ko-KR" altLang="en-US" dirty="0"/>
          </a:p>
        </p:txBody>
      </p:sp>
    </p:spTree>
    <p:extLst>
      <p:ext uri="{BB962C8B-B14F-4D97-AF65-F5344CB8AC3E}">
        <p14:creationId xmlns:p14="http://schemas.microsoft.com/office/powerpoint/2010/main" val="2038467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Vector Pattern Matching</a:t>
            </a:r>
            <a:endParaRPr lang="ko-KR" altLang="en-US" dirty="0"/>
          </a:p>
        </p:txBody>
      </p:sp>
      <p:sp>
        <p:nvSpPr>
          <p:cNvPr id="3" name="내용 개체 틀 2"/>
          <p:cNvSpPr>
            <a:spLocks noGrp="1"/>
          </p:cNvSpPr>
          <p:nvPr>
            <p:ph idx="1"/>
          </p:nvPr>
        </p:nvSpPr>
        <p:spPr>
          <a:xfrm>
            <a:off x="418176" y="1143000"/>
            <a:ext cx="8344824" cy="1868648"/>
          </a:xfrm>
        </p:spPr>
        <p:txBody>
          <a:bodyPr>
            <a:normAutofit fontScale="92500" lnSpcReduction="20000"/>
          </a:bodyPr>
          <a:lstStyle/>
          <a:p>
            <a:r>
              <a:rPr lang="en-US" altLang="ko-KR" dirty="0" smtClean="0"/>
              <a:t>Arrangement in the celestial sphere</a:t>
            </a:r>
          </a:p>
          <a:p>
            <a:pPr lvl="1"/>
            <a:r>
              <a:rPr lang="en-US" altLang="ko-KR" dirty="0" smtClean="0"/>
              <a:t>Rotates star patterns using the reference pairs</a:t>
            </a:r>
          </a:p>
          <a:p>
            <a:pPr lvl="1"/>
            <a:r>
              <a:rPr lang="en-US" altLang="ko-KR" dirty="0" smtClean="0"/>
              <a:t>Selects the candidate pairs by searching star-pair catalog</a:t>
            </a:r>
          </a:p>
          <a:p>
            <a:pPr lvl="1"/>
            <a:r>
              <a:rPr lang="en-US" altLang="ko-KR" dirty="0" smtClean="0"/>
              <a:t>Not needs to generate 2D pattern</a:t>
            </a:r>
          </a:p>
          <a:p>
            <a:r>
              <a:rPr lang="en-US" altLang="ko-KR" dirty="0" smtClean="0"/>
              <a:t>Enables to use the star catalog directly in pattern matching</a:t>
            </a:r>
          </a:p>
          <a:p>
            <a:pPr lvl="1"/>
            <a:r>
              <a:rPr lang="en-US" altLang="ko-KR" dirty="0" smtClean="0"/>
              <a:t>Eliminates the needs of pre-constructed 2D pattern database</a:t>
            </a:r>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20</a:t>
            </a:fld>
            <a:endParaRPr lang="ko-KR" altLang="en-US" dirty="0"/>
          </a:p>
        </p:txBody>
      </p:sp>
      <p:pic>
        <p:nvPicPr>
          <p:cNvPr id="7" name="그림 6"/>
          <p:cNvPicPr>
            <a:picLocks noChangeAspect="1"/>
          </p:cNvPicPr>
          <p:nvPr/>
        </p:nvPicPr>
        <p:blipFill>
          <a:blip r:embed="rId3"/>
          <a:stretch>
            <a:fillRect/>
          </a:stretch>
        </p:blipFill>
        <p:spPr>
          <a:xfrm>
            <a:off x="-111151" y="2928979"/>
            <a:ext cx="4467750" cy="3367008"/>
          </a:xfrm>
          <a:prstGeom prst="rect">
            <a:avLst/>
          </a:prstGeom>
        </p:spPr>
      </p:pic>
      <p:pic>
        <p:nvPicPr>
          <p:cNvPr id="10" name="그림 9"/>
          <p:cNvPicPr>
            <a:picLocks noChangeAspect="1"/>
          </p:cNvPicPr>
          <p:nvPr/>
        </p:nvPicPr>
        <p:blipFill>
          <a:blip r:embed="rId4"/>
          <a:stretch>
            <a:fillRect/>
          </a:stretch>
        </p:blipFill>
        <p:spPr>
          <a:xfrm>
            <a:off x="4572000" y="2928979"/>
            <a:ext cx="4467750" cy="3367008"/>
          </a:xfrm>
          <a:prstGeom prst="rect">
            <a:avLst/>
          </a:prstGeom>
        </p:spPr>
      </p:pic>
      <p:sp>
        <p:nvSpPr>
          <p:cNvPr id="11" name="오른쪽 화살표 10"/>
          <p:cNvSpPr/>
          <p:nvPr/>
        </p:nvSpPr>
        <p:spPr bwMode="auto">
          <a:xfrm>
            <a:off x="4314670" y="4183858"/>
            <a:ext cx="456835"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859571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Vector Pattern Matching</a:t>
            </a:r>
            <a:endParaRPr lang="ko-KR" altLang="en-US" dirty="0"/>
          </a:p>
        </p:txBody>
      </p:sp>
      <p:sp>
        <p:nvSpPr>
          <p:cNvPr id="3" name="내용 개체 틀 2"/>
          <p:cNvSpPr>
            <a:spLocks noGrp="1"/>
          </p:cNvSpPr>
          <p:nvPr>
            <p:ph idx="1"/>
          </p:nvPr>
        </p:nvSpPr>
        <p:spPr/>
        <p:txBody>
          <a:bodyPr/>
          <a:lstStyle/>
          <a:p>
            <a:r>
              <a:rPr lang="en-US" altLang="ko-KR" dirty="0" smtClean="0"/>
              <a:t>Star model and score function in spherical formulation</a:t>
            </a:r>
          </a:p>
          <a:p>
            <a:pPr lvl="1"/>
            <a:endParaRPr lang="en-US" altLang="ko-KR" dirty="0" smtClean="0"/>
          </a:p>
          <a:p>
            <a:pPr lvl="1"/>
            <a:endParaRPr lang="en-US" altLang="ko-KR" dirty="0"/>
          </a:p>
          <a:p>
            <a:pPr lvl="1"/>
            <a:endParaRPr lang="en-US" altLang="ko-KR" dirty="0" smtClean="0"/>
          </a:p>
          <a:p>
            <a:pPr lvl="1"/>
            <a:endParaRPr lang="en-US" altLang="ko-KR"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21</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8" name="TextBox 7"/>
              <p:cNvSpPr txBox="1"/>
              <p:nvPr/>
            </p:nvSpPr>
            <p:spPr>
              <a:xfrm>
                <a:off x="1285702" y="2021479"/>
                <a:ext cx="2563074" cy="75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𝐴</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𝑅</m:t>
                          </m:r>
                        </m:e>
                      </m:d>
                      <m:r>
                        <a:rPr lang="en-US" altLang="ko-KR" b="0" i="1" smtClean="0">
                          <a:latin typeface="Cambria Math" panose="02040503050406030204" pitchFamily="18" charset="0"/>
                        </a:rPr>
                        <m:t>=</m:t>
                      </m:r>
                      <m:nary>
                        <m:naryPr>
                          <m:chr m:val="∑"/>
                          <m:supHide m:val="on"/>
                          <m:ctrlPr>
                            <a:rPr lang="pt-BR"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𝑘</m:t>
                          </m:r>
                        </m:sub>
                        <m:sup/>
                        <m:e>
                          <m:r>
                            <a:rPr lang="en-US" altLang="ko-KR" b="0" i="1" smtClean="0">
                              <a:latin typeface="Cambria Math" panose="02040503050406030204" pitchFamily="18" charset="0"/>
                            </a:rPr>
                            <m:t>𝑒𝑥𝑝</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𝑅</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𝑘</m:t>
                                              </m:r>
                                            </m:sub>
                                          </m:sSub>
                                        </m:e>
                                      </m:acc>
                                    </m:e>
                                    <m:sup>
                                      <m:r>
                                        <a:rPr lang="en-US" altLang="ko-KR" b="0" i="1" smtClean="0">
                                          <a:latin typeface="Cambria Math" panose="02040503050406030204" pitchFamily="18" charset="0"/>
                                        </a:rPr>
                                        <m:t>2</m:t>
                                      </m:r>
                                    </m:sup>
                                  </m:sSup>
                                </m:num>
                                <m:den>
                                  <m:r>
                                    <a:rPr lang="en-US" altLang="ko-KR" b="0" i="1" smtClean="0">
                                      <a:latin typeface="Cambria Math" panose="02040503050406030204" pitchFamily="18" charset="0"/>
                                    </a:rPr>
                                    <m:t>2</m:t>
                                  </m:r>
                                  <m:sSup>
                                    <m:sSupPr>
                                      <m:ctrlPr>
                                        <a:rPr lang="en-US" altLang="ko-KR" b="0"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den>
                              </m:f>
                            </m:e>
                          </m:d>
                        </m:e>
                      </m:nary>
                    </m:oMath>
                  </m:oMathPara>
                </a14:m>
                <a:endParaRPr lang="ko-KR"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285702" y="2021479"/>
                <a:ext cx="2563074" cy="758028"/>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90588" y="2021222"/>
                <a:ext cx="2625399" cy="7582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𝐵</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𝑅</m:t>
                          </m:r>
                        </m:e>
                      </m:d>
                      <m:r>
                        <a:rPr lang="en-US" altLang="ko-KR" b="0" i="1" smtClean="0">
                          <a:latin typeface="Cambria Math" panose="02040503050406030204" pitchFamily="18" charset="0"/>
                        </a:rPr>
                        <m:t>=</m:t>
                      </m:r>
                      <m:nary>
                        <m:naryPr>
                          <m:chr m:val="∑"/>
                          <m:supHide m:val="on"/>
                          <m:ctrlPr>
                            <a:rPr lang="pt-BR"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𝑙</m:t>
                          </m:r>
                        </m:sub>
                        <m:sup/>
                        <m:e>
                          <m:r>
                            <a:rPr lang="en-US" altLang="ko-KR" b="0" i="1" smtClean="0">
                              <a:latin typeface="Cambria Math" panose="02040503050406030204" pitchFamily="18" charset="0"/>
                            </a:rPr>
                            <m:t>𝑒𝑥𝑝</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𝑅</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𝑙</m:t>
                                              </m:r>
                                            </m:sub>
                                          </m:sSub>
                                        </m:e>
                                      </m:acc>
                                    </m:e>
                                    <m:sup>
                                      <m:r>
                                        <a:rPr lang="en-US" altLang="ko-KR" b="0" i="1" smtClean="0">
                                          <a:latin typeface="Cambria Math" panose="02040503050406030204" pitchFamily="18" charset="0"/>
                                        </a:rPr>
                                        <m:t>2</m:t>
                                      </m:r>
                                    </m:sup>
                                  </m:sSup>
                                </m:num>
                                <m:den>
                                  <m:r>
                                    <a:rPr lang="en-US" altLang="ko-KR" b="0" i="1" smtClean="0">
                                      <a:latin typeface="Cambria Math" panose="02040503050406030204" pitchFamily="18" charset="0"/>
                                    </a:rPr>
                                    <m:t>2</m:t>
                                  </m:r>
                                  <m:sSup>
                                    <m:sSupPr>
                                      <m:ctrlPr>
                                        <a:rPr lang="en-US" altLang="ko-KR" b="0"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den>
                              </m:f>
                            </m:e>
                          </m:d>
                        </m:e>
                      </m:nary>
                    </m:oMath>
                  </m:oMathPara>
                </a14:m>
                <a:endParaRPr lang="ko-KR"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90588" y="2021222"/>
                <a:ext cx="2625399" cy="758285"/>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61146" y="2831525"/>
                <a:ext cx="6897145"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𝑆</m:t>
                          </m:r>
                        </m:e>
                        <m:sub>
                          <m:r>
                            <a:rPr lang="en-US" altLang="ko-KR" b="0" i="1" smtClean="0">
                              <a:latin typeface="Cambria Math" panose="02040503050406030204" pitchFamily="18" charset="0"/>
                            </a:rPr>
                            <m:t>𝑣</m:t>
                          </m:r>
                        </m:sub>
                      </m:sSub>
                      <m:r>
                        <a:rPr lang="en-US" altLang="ko-KR" b="0" i="1" smtClean="0">
                          <a:latin typeface="Cambria Math" panose="02040503050406030204" pitchFamily="18" charset="0"/>
                        </a:rPr>
                        <m:t>=</m:t>
                      </m:r>
                      <m:nary>
                        <m:naryPr>
                          <m:limLoc m:val="undOvr"/>
                          <m:subHide m:val="on"/>
                          <m:supHide m:val="on"/>
                          <m:ctrlPr>
                            <a:rPr lang="en-US" altLang="ko-KR" b="0" i="1" smtClean="0">
                              <a:latin typeface="Cambria Math" panose="02040503050406030204" pitchFamily="18" charset="0"/>
                            </a:rPr>
                          </m:ctrlPr>
                        </m:naryPr>
                        <m:sub/>
                        <m:sup/>
                        <m:e>
                          <m:nary>
                            <m:naryPr>
                              <m:limLoc m:val="undOvr"/>
                              <m:subHide m:val="on"/>
                              <m:supHide m:val="on"/>
                              <m:ctrlPr>
                                <a:rPr lang="en-US" altLang="ko-KR" b="0" i="1" smtClean="0">
                                  <a:latin typeface="Cambria Math" panose="02040503050406030204" pitchFamily="18" charset="0"/>
                                </a:rPr>
                              </m:ctrlPr>
                            </m:naryPr>
                            <m:sub/>
                            <m:sup/>
                            <m:e>
                              <m:r>
                                <a:rPr lang="en-US" altLang="ko-KR" b="0" i="1" smtClean="0">
                                  <a:latin typeface="Cambria Math" panose="02040503050406030204" pitchFamily="18" charset="0"/>
                                </a:rPr>
                                <m:t>𝐴</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𝑅</m:t>
                                  </m:r>
                                </m:e>
                              </m:d>
                              <m:r>
                                <a:rPr lang="en-US" altLang="ko-KR" b="0" i="1" smtClean="0">
                                  <a:latin typeface="Cambria Math" panose="02040503050406030204" pitchFamily="18" charset="0"/>
                                </a:rPr>
                                <m:t>𝐵</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𝑅</m:t>
                                  </m:r>
                                </m:e>
                              </m:d>
                              <m:r>
                                <a:rPr lang="en-US" altLang="ko-KR" b="0" i="1" smtClean="0">
                                  <a:latin typeface="Cambria Math" panose="02040503050406030204" pitchFamily="18" charset="0"/>
                                </a:rPr>
                                <m:t>𝑑𝐴𝑟𝑒𝑎</m:t>
                              </m:r>
                            </m:e>
                          </m:nary>
                        </m:e>
                      </m:nary>
                      <m:r>
                        <a:rPr lang="en-US" altLang="ko-KR" b="0" i="1" smtClean="0">
                          <a:latin typeface="Cambria Math" panose="02040503050406030204" pitchFamily="18" charset="0"/>
                        </a:rPr>
                        <m:t>=</m:t>
                      </m:r>
                      <m:nary>
                        <m:naryPr>
                          <m:limLoc m:val="undOvr"/>
                          <m:subHide m:val="on"/>
                          <m:supHide m:val="on"/>
                          <m:ctrlPr>
                            <a:rPr lang="en-US" altLang="ko-KR" i="1">
                              <a:latin typeface="Cambria Math" panose="02040503050406030204" pitchFamily="18" charset="0"/>
                            </a:rPr>
                          </m:ctrlPr>
                        </m:naryPr>
                        <m:sub/>
                        <m:sup/>
                        <m:e>
                          <m:nary>
                            <m:naryPr>
                              <m:limLoc m:val="undOvr"/>
                              <m:subHide m:val="on"/>
                              <m:supHide m:val="on"/>
                              <m:ctrlPr>
                                <a:rPr lang="en-US" altLang="ko-KR" i="1">
                                  <a:latin typeface="Cambria Math" panose="02040503050406030204" pitchFamily="18" charset="0"/>
                                </a:rPr>
                              </m:ctrlPr>
                            </m:naryPr>
                            <m:sub/>
                            <m:sup/>
                            <m:e>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𝑘</m:t>
                                  </m:r>
                                </m:sub>
                                <m:sup/>
                                <m:e>
                                  <m:nary>
                                    <m:naryPr>
                                      <m:chr m:val="∑"/>
                                      <m:supHide m:val="on"/>
                                      <m:ctrlPr>
                                        <a:rPr lang="en-US" altLang="ko-KR" i="1" smtClean="0">
                                          <a:latin typeface="Cambria Math" panose="02040503050406030204" pitchFamily="18" charset="0"/>
                                        </a:rPr>
                                      </m:ctrlPr>
                                    </m:naryPr>
                                    <m:sub>
                                      <m:r>
                                        <m:rPr>
                                          <m:brk m:alnAt="7"/>
                                        </m:rPr>
                                        <a:rPr lang="en-US" altLang="ko-KR" b="0" i="1" smtClean="0">
                                          <a:latin typeface="Cambria Math" panose="02040503050406030204" pitchFamily="18" charset="0"/>
                                        </a:rPr>
                                        <m:t>𝑙</m:t>
                                      </m:r>
                                    </m:sub>
                                    <m:sup/>
                                    <m:e>
                                      <m:r>
                                        <a:rPr lang="en-US" altLang="ko-KR" i="1">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𝑘</m:t>
                                                          </m:r>
                                                        </m:sub>
                                                      </m:sSub>
                                                    </m:e>
                                                  </m:acc>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𝑙</m:t>
                                                          </m:r>
                                                        </m:sub>
                                                      </m:sSub>
                                                    </m:e>
                                                  </m:acc>
                                                </m:e>
                                                <m:sup>
                                                  <m:r>
                                                    <a:rPr lang="en-US" altLang="ko-KR" i="1">
                                                      <a:latin typeface="Cambria Math" panose="02040503050406030204" pitchFamily="18" charset="0"/>
                                                    </a:rPr>
                                                    <m:t>2</m:t>
                                                  </m:r>
                                                </m:sup>
                                              </m:sSup>
                                            </m:num>
                                            <m:den>
                                              <m:r>
                                                <a:rPr lang="en-US" altLang="ko-KR" i="1">
                                                  <a:latin typeface="Cambria Math" panose="02040503050406030204" pitchFamily="18" charset="0"/>
                                                </a:rPr>
                                                <m:t>2</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e>
                                  </m:nary>
                                </m:e>
                              </m:nary>
                              <m:r>
                                <a:rPr lang="en-US" altLang="ko-KR" i="1">
                                  <a:latin typeface="Cambria Math" panose="02040503050406030204" pitchFamily="18" charset="0"/>
                                </a:rPr>
                                <m:t>𝑑𝐴𝑟𝑒𝑎</m:t>
                              </m:r>
                            </m:e>
                          </m:nary>
                        </m:e>
                      </m:nary>
                    </m:oMath>
                  </m:oMathPara>
                </a14:m>
                <a:endParaRPr lang="ko-KR"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61146" y="2831525"/>
                <a:ext cx="6897145" cy="784510"/>
              </a:xfrm>
              <a:prstGeom prst="rect">
                <a:avLst/>
              </a:prstGeom>
              <a:blipFill rotWithShape="0">
                <a:blip r:embed="rId5"/>
                <a:stretch>
                  <a:fillRect/>
                </a:stretch>
              </a:blipFill>
            </p:spPr>
            <p:txBody>
              <a:bodyPr/>
              <a:lstStyle/>
              <a:p>
                <a:r>
                  <a:rPr lang="ko-KR" altLang="en-US">
                    <a:noFill/>
                  </a:rPr>
                  <a:t> </a:t>
                </a:r>
              </a:p>
            </p:txBody>
          </p:sp>
        </mc:Fallback>
      </mc:AlternateContent>
      <p:pic>
        <p:nvPicPr>
          <p:cNvPr id="11" name="그림 10"/>
          <p:cNvPicPr>
            <a:picLocks noChangeAspect="1"/>
          </p:cNvPicPr>
          <p:nvPr/>
        </p:nvPicPr>
        <p:blipFill>
          <a:blip r:embed="rId6"/>
          <a:stretch>
            <a:fillRect/>
          </a:stretch>
        </p:blipFill>
        <p:spPr>
          <a:xfrm>
            <a:off x="2801168" y="3832999"/>
            <a:ext cx="3541663" cy="2659878"/>
          </a:xfrm>
          <a:prstGeom prst="rect">
            <a:avLst/>
          </a:prstGeom>
        </p:spPr>
      </p:pic>
    </p:spTree>
    <p:extLst>
      <p:ext uri="{BB962C8B-B14F-4D97-AF65-F5344CB8AC3E}">
        <p14:creationId xmlns:p14="http://schemas.microsoft.com/office/powerpoint/2010/main" val="3060601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Vector Pattern Matching: Solution</a:t>
            </a:r>
            <a:endParaRPr lang="ko-KR" altLang="en-US" dirty="0"/>
          </a:p>
        </p:txBody>
      </p:sp>
      <p:sp>
        <p:nvSpPr>
          <p:cNvPr id="3" name="내용 개체 틀 2"/>
          <p:cNvSpPr>
            <a:spLocks noGrp="1"/>
          </p:cNvSpPr>
          <p:nvPr>
            <p:ph idx="1"/>
          </p:nvPr>
        </p:nvSpPr>
        <p:spPr/>
        <p:txBody>
          <a:bodyPr/>
          <a:lstStyle/>
          <a:p>
            <a:r>
              <a:rPr lang="en-US" altLang="ko-KR" dirty="0" smtClean="0"/>
              <a:t>Approximation for meaningful score area</a:t>
            </a:r>
          </a:p>
          <a:p>
            <a:pPr lvl="1"/>
            <a:r>
              <a:rPr lang="en-US" altLang="ko-KR" dirty="0" smtClean="0"/>
              <a:t>The approximated score function:</a:t>
            </a:r>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r>
              <a:rPr lang="en-US" altLang="ko-KR" dirty="0" smtClean="0"/>
              <a:t>For convenience in calculation, neglect the leading term</a:t>
            </a:r>
            <a:endParaRPr lang="en-US" altLang="ko-KR" dirty="0"/>
          </a:p>
          <a:p>
            <a:pPr lvl="1"/>
            <a:endParaRPr lang="en-US" altLang="ko-KR"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22</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2" name="TextBox 11"/>
              <p:cNvSpPr txBox="1"/>
              <p:nvPr/>
            </p:nvSpPr>
            <p:spPr>
              <a:xfrm>
                <a:off x="1451956" y="2282931"/>
                <a:ext cx="3071802" cy="781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𝑆</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𝑘</m:t>
                          </m:r>
                        </m:sub>
                        <m:sup/>
                        <m:e>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𝑙</m:t>
                              </m:r>
                            </m:sub>
                            <m:sup/>
                            <m:e>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b="0" i="1" smtClean="0">
                                      <a:latin typeface="Cambria Math" panose="02040503050406030204" pitchFamily="18" charset="0"/>
                                    </a:rPr>
                                    <m:t>2</m:t>
                                  </m:r>
                                </m:sup>
                              </m:sSup>
                              <m:r>
                                <a:rPr lang="ko-KR" altLang="en-US" i="1" smtClean="0">
                                  <a:latin typeface="Cambria Math" panose="02040503050406030204" pitchFamily="18" charset="0"/>
                                </a:rPr>
                                <m:t>𝜋</m:t>
                              </m:r>
                              <m:r>
                                <a:rPr lang="en-US" altLang="ko-KR" b="0" i="1" smtClean="0">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bar>
                                            <m:barPr>
                                              <m:pos m:val="top"/>
                                              <m:ctrlPr>
                                                <a:rPr lang="en-US" altLang="ko-KR" i="1">
                                                  <a:latin typeface="Cambria Math" panose="02040503050406030204" pitchFamily="18" charset="0"/>
                                                </a:rPr>
                                              </m:ctrlPr>
                                            </m:barPr>
                                            <m:e>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𝑘</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b="0" i="1" smtClean="0">
                                                      <a:latin typeface="Cambria Math" panose="02040503050406030204" pitchFamily="18" charset="0"/>
                                                    </a:rPr>
                                                    <m:t>𝑙</m:t>
                                                  </m:r>
                                                </m:sub>
                                              </m:sSub>
                                            </m:e>
                                          </m:bar>
                                        </m:e>
                                        <m:sup>
                                          <m:r>
                                            <a:rPr lang="en-US" altLang="ko-KR" i="1">
                                              <a:latin typeface="Cambria Math" panose="02040503050406030204" pitchFamily="18" charset="0"/>
                                            </a:rPr>
                                            <m:t>2</m:t>
                                          </m:r>
                                        </m:sup>
                                      </m:sSup>
                                    </m:num>
                                    <m:den>
                                      <m:r>
                                        <a:rPr lang="en-US" altLang="ko-KR" b="0" i="1" smtClean="0">
                                          <a:latin typeface="Cambria Math" panose="02040503050406030204" pitchFamily="18" charset="0"/>
                                        </a:rPr>
                                        <m:t>4</m:t>
                                      </m:r>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e>
                          </m:nary>
                        </m:e>
                      </m:nary>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51956" y="2282931"/>
                <a:ext cx="3071802" cy="781624"/>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39758" y="3134041"/>
                <a:ext cx="5567999"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m:t>
                      </m:r>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𝑘</m:t>
                          </m:r>
                        </m:sub>
                        <m:sup/>
                        <m:e>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𝑙</m:t>
                              </m:r>
                            </m:sub>
                            <m:sup/>
                            <m:e>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r>
                                <a:rPr lang="ko-KR" altLang="en-US" i="1">
                                  <a:latin typeface="Cambria Math" panose="02040503050406030204" pitchFamily="18" charset="0"/>
                                </a:rPr>
                                <m:t>𝜋</m:t>
                              </m:r>
                              <m:r>
                                <a:rPr lang="en-US" altLang="ko-KR" i="1">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num>
                                    <m:den>
                                      <m:r>
                                        <a:rPr lang="en-US" altLang="ko-KR" i="1">
                                          <a:latin typeface="Cambria Math" panose="02040503050406030204" pitchFamily="18" charset="0"/>
                                        </a:rPr>
                                        <m:t>4</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e>
                          </m:nary>
                        </m:e>
                      </m:nary>
                    </m:oMath>
                  </m:oMathPara>
                </a14:m>
                <a:endParaRPr lang="ko-KR"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739758" y="3134041"/>
                <a:ext cx="5567999" cy="695319"/>
              </a:xfrm>
              <a:prstGeom prst="rect">
                <a:avLst/>
              </a:prstGeom>
              <a:blipFill rotWithShape="1">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50190" y="4710272"/>
                <a:ext cx="5480795"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𝑘</m:t>
                          </m:r>
                        </m:sub>
                        <m:sup/>
                        <m:e>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𝑙</m:t>
                              </m:r>
                            </m:sub>
                            <m:sup/>
                            <m:e>
                              <m:r>
                                <a:rPr lang="en-US" altLang="ko-KR" i="1">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e>
                                        <m:sup>
                                          <m:r>
                                            <a:rPr lang="en-US" altLang="ko-KR" i="1">
                                              <a:latin typeface="Cambria Math" panose="02040503050406030204" pitchFamily="18" charset="0"/>
                                            </a:rPr>
                                            <m:t>2</m:t>
                                          </m:r>
                                        </m:sup>
                                      </m:sSup>
                                    </m:num>
                                    <m:den>
                                      <m:r>
                                        <a:rPr lang="en-US" altLang="ko-KR" i="1">
                                          <a:latin typeface="Cambria Math" panose="02040503050406030204" pitchFamily="18" charset="0"/>
                                        </a:rPr>
                                        <m:t>4</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e>
                          </m:nary>
                        </m:e>
                      </m:nary>
                    </m:oMath>
                  </m:oMathPara>
                </a14:m>
                <a:endParaRPr lang="ko-KR"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50190" y="4710272"/>
                <a:ext cx="5480795" cy="695319"/>
              </a:xfrm>
              <a:prstGeom prst="rect">
                <a:avLst/>
              </a:prstGeom>
              <a:blipFill rotWithShape="0">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03270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solidFill>
                  <a:schemeClr val="bg1">
                    <a:lumMod val="65000"/>
                  </a:schemeClr>
                </a:solidFill>
              </a:rPr>
              <a:t>Introduction</a:t>
            </a:r>
          </a:p>
          <a:p>
            <a:pPr lvl="1"/>
            <a:r>
              <a:rPr lang="en-US" altLang="ko-KR" dirty="0" smtClean="0">
                <a:solidFill>
                  <a:schemeClr val="bg1">
                    <a:lumMod val="65000"/>
                  </a:schemeClr>
                </a:solidFill>
              </a:rPr>
              <a:t>Motivation</a:t>
            </a:r>
          </a:p>
          <a:p>
            <a:pPr lvl="1"/>
            <a:r>
              <a:rPr lang="en-US" altLang="ko-KR" dirty="0" smtClean="0">
                <a:solidFill>
                  <a:schemeClr val="bg1">
                    <a:lumMod val="65000"/>
                  </a:schemeClr>
                </a:solidFill>
              </a:rPr>
              <a:t>Literature Review</a:t>
            </a:r>
          </a:p>
          <a:p>
            <a:r>
              <a:rPr lang="en-US" altLang="ko-KR" dirty="0" smtClean="0">
                <a:solidFill>
                  <a:schemeClr val="bg1">
                    <a:lumMod val="65000"/>
                  </a:schemeClr>
                </a:solidFill>
              </a:rPr>
              <a:t>Approach</a:t>
            </a:r>
          </a:p>
          <a:p>
            <a:r>
              <a:rPr lang="en-US" altLang="ko-KR" dirty="0" smtClean="0"/>
              <a:t>Simulation Results</a:t>
            </a:r>
          </a:p>
          <a:p>
            <a:r>
              <a:rPr lang="en-US" altLang="ko-KR" dirty="0" smtClean="0">
                <a:solidFill>
                  <a:schemeClr val="bg1">
                    <a:lumMod val="65000"/>
                  </a:schemeClr>
                </a:solidFill>
              </a:rPr>
              <a:t>Conclusions</a:t>
            </a:r>
          </a:p>
          <a:p>
            <a:pPr marL="0" indent="0">
              <a:buNone/>
            </a:pPr>
            <a:endParaRPr lang="en-US" altLang="ko-KR" dirty="0" smtClean="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23</a:t>
            </a:fld>
            <a:endParaRPr lang="ko-KR" altLang="en-US" dirty="0"/>
          </a:p>
        </p:txBody>
      </p:sp>
      <p:sp>
        <p:nvSpPr>
          <p:cNvPr id="6" name="날짜 개체 틀 5"/>
          <p:cNvSpPr>
            <a:spLocks noGrp="1"/>
          </p:cNvSpPr>
          <p:nvPr>
            <p:ph type="dt" sz="half" idx="10"/>
          </p:nvPr>
        </p:nvSpPr>
        <p:spPr/>
        <p:txBody>
          <a:bodyPr/>
          <a:lstStyle/>
          <a:p>
            <a:fld id="{1D827963-D628-4090-A68A-54B8AAC367CF}" type="datetime1">
              <a:rPr lang="en-US" altLang="ko-KR" smtClean="0"/>
              <a:t>1/20/2015</a:t>
            </a:fld>
            <a:endParaRPr lang="ko-KR" altLang="en-US" dirty="0"/>
          </a:p>
        </p:txBody>
      </p:sp>
    </p:spTree>
    <p:extLst>
      <p:ext uri="{BB962C8B-B14F-4D97-AF65-F5344CB8AC3E}">
        <p14:creationId xmlns:p14="http://schemas.microsoft.com/office/powerpoint/2010/main" val="2610331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Description</a:t>
            </a:r>
            <a:endParaRPr lang="ko-KR" altLang="en-US" dirty="0"/>
          </a:p>
        </p:txBody>
      </p:sp>
      <p:sp>
        <p:nvSpPr>
          <p:cNvPr id="3" name="내용 개체 틀 2"/>
          <p:cNvSpPr>
            <a:spLocks noGrp="1"/>
          </p:cNvSpPr>
          <p:nvPr>
            <p:ph idx="1"/>
          </p:nvPr>
        </p:nvSpPr>
        <p:spPr/>
        <p:txBody>
          <a:bodyPr>
            <a:normAutofit/>
          </a:bodyPr>
          <a:lstStyle/>
          <a:p>
            <a:r>
              <a:rPr lang="en-US" altLang="ko-KR" dirty="0" smtClean="0"/>
              <a:t>General Condition</a:t>
            </a:r>
          </a:p>
          <a:p>
            <a:pPr lvl="1"/>
            <a:r>
              <a:rPr lang="en-US" altLang="ko-KR" dirty="0" smtClean="0"/>
              <a:t>Target Star Sensor: SST-20S (</a:t>
            </a:r>
            <a:r>
              <a:rPr lang="en-US" altLang="ko-KR" dirty="0" err="1" smtClean="0"/>
              <a:t>Satrec</a:t>
            </a:r>
            <a:r>
              <a:rPr lang="en-US" altLang="ko-KR" dirty="0" smtClean="0"/>
              <a:t> Initiative, Korea)</a:t>
            </a:r>
          </a:p>
          <a:p>
            <a:pPr lvl="2"/>
            <a:r>
              <a:rPr lang="en-US" altLang="ko-KR" dirty="0" smtClean="0"/>
              <a:t>CCD size: 1024x1024 (pixels)</a:t>
            </a:r>
          </a:p>
          <a:p>
            <a:pPr lvl="2"/>
            <a:r>
              <a:rPr lang="en-US" altLang="ko-KR" dirty="0" smtClean="0"/>
              <a:t>FOV: 15 </a:t>
            </a:r>
            <a:r>
              <a:rPr lang="en-US" altLang="ko-KR" dirty="0" err="1" smtClean="0"/>
              <a:t>deg</a:t>
            </a:r>
            <a:r>
              <a:rPr lang="en-US" altLang="ko-KR" dirty="0"/>
              <a:t> </a:t>
            </a:r>
            <a:r>
              <a:rPr lang="en-US" altLang="ko-KR" dirty="0" smtClean="0"/>
              <a:t>(</a:t>
            </a:r>
            <a:r>
              <a:rPr lang="en-US" altLang="ko-KR" dirty="0" err="1" smtClean="0"/>
              <a:t>iFOV</a:t>
            </a:r>
            <a:r>
              <a:rPr lang="en-US" altLang="ko-KR" dirty="0" smtClean="0"/>
              <a:t>: 52 </a:t>
            </a:r>
            <a:r>
              <a:rPr lang="en-US" altLang="ko-KR" dirty="0" err="1" smtClean="0"/>
              <a:t>arcsec</a:t>
            </a:r>
            <a:r>
              <a:rPr lang="en-US" altLang="ko-KR" dirty="0" smtClean="0"/>
              <a:t>)</a:t>
            </a:r>
          </a:p>
          <a:p>
            <a:pPr lvl="1"/>
            <a:r>
              <a:rPr lang="en-US" altLang="ko-KR" dirty="0" smtClean="0"/>
              <a:t>Master Star Catalog: SKYMAP 2000 Version 5</a:t>
            </a:r>
          </a:p>
          <a:p>
            <a:pPr lvl="1"/>
            <a:r>
              <a:rPr lang="en-US" altLang="ko-KR" dirty="0" smtClean="0"/>
              <a:t>Onboard Star Catalog: 4975 stars, Min Mag.: 5.5Mv</a:t>
            </a:r>
          </a:p>
          <a:p>
            <a:pPr lvl="1"/>
            <a:r>
              <a:rPr lang="en-US" altLang="ko-KR" dirty="0" smtClean="0"/>
              <a:t>Star </a:t>
            </a:r>
            <a:r>
              <a:rPr lang="en-US" altLang="ko-KR" dirty="0" err="1" smtClean="0"/>
              <a:t>Centroiding</a:t>
            </a:r>
            <a:r>
              <a:rPr lang="en-US" altLang="ko-KR" dirty="0" smtClean="0"/>
              <a:t> Error: 0-60 </a:t>
            </a:r>
            <a:r>
              <a:rPr lang="en-US" altLang="ko-KR" dirty="0" err="1" smtClean="0"/>
              <a:t>arcsec</a:t>
            </a:r>
            <a:r>
              <a:rPr lang="en-US" altLang="ko-KR" dirty="0" smtClean="0"/>
              <a:t> (1</a:t>
            </a:r>
            <a:r>
              <a:rPr lang="el-GR" altLang="ko-KR" dirty="0" smtClean="0"/>
              <a:t>σ</a:t>
            </a:r>
            <a:r>
              <a:rPr lang="en-US" altLang="ko-KR" dirty="0" smtClean="0"/>
              <a:t>)</a:t>
            </a:r>
          </a:p>
          <a:p>
            <a:pPr lvl="1"/>
            <a:r>
              <a:rPr lang="en-US" altLang="ko-KR" dirty="0" smtClean="0"/>
              <a:t>False Positives: 0-3 (brighter than 3.0Mv)</a:t>
            </a:r>
          </a:p>
          <a:p>
            <a:pPr lvl="1"/>
            <a:r>
              <a:rPr lang="en-US" altLang="ko-KR" dirty="0" smtClean="0"/>
              <a:t>Monte-Carlo simulation (N=10,000) with random </a:t>
            </a:r>
            <a:r>
              <a:rPr lang="en-US" altLang="ko-KR" dirty="0"/>
              <a:t>a</a:t>
            </a:r>
            <a:r>
              <a:rPr lang="en-US" altLang="ko-KR" dirty="0" smtClean="0"/>
              <a:t>ttitude</a:t>
            </a:r>
          </a:p>
          <a:p>
            <a:r>
              <a:rPr lang="en-US" altLang="ko-KR" dirty="0" smtClean="0"/>
              <a:t>Performance Comparison</a:t>
            </a:r>
          </a:p>
          <a:p>
            <a:pPr lvl="1"/>
            <a:r>
              <a:rPr lang="en-US" altLang="ko-KR" dirty="0" smtClean="0"/>
              <a:t>Pyramid algorithm (</a:t>
            </a:r>
            <a:r>
              <a:rPr lang="en-US" altLang="ko-KR" dirty="0" err="1" smtClean="0"/>
              <a:t>Subgraph</a:t>
            </a:r>
            <a:r>
              <a:rPr lang="en-US" altLang="ko-KR" dirty="0" smtClean="0"/>
              <a:t> isomorphism)</a:t>
            </a:r>
          </a:p>
          <a:p>
            <a:pPr lvl="1"/>
            <a:r>
              <a:rPr lang="en-US" altLang="ko-KR" dirty="0" smtClean="0"/>
              <a:t>Modified Grid algorithm (Pattern recognition)</a:t>
            </a:r>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24</a:t>
            </a:fld>
            <a:endParaRPr lang="ko-KR" altLang="en-US" dirty="0"/>
          </a:p>
        </p:txBody>
      </p:sp>
    </p:spTree>
    <p:extLst>
      <p:ext uri="{BB962C8B-B14F-4D97-AF65-F5344CB8AC3E}">
        <p14:creationId xmlns:p14="http://schemas.microsoft.com/office/powerpoint/2010/main" val="278025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Description</a:t>
            </a:r>
            <a:endParaRPr lang="ko-KR" altLang="en-US" dirty="0"/>
          </a:p>
        </p:txBody>
      </p:sp>
      <p:sp>
        <p:nvSpPr>
          <p:cNvPr id="3" name="내용 개체 틀 2"/>
          <p:cNvSpPr>
            <a:spLocks noGrp="1"/>
          </p:cNvSpPr>
          <p:nvPr>
            <p:ph idx="1"/>
          </p:nvPr>
        </p:nvSpPr>
        <p:spPr/>
        <p:txBody>
          <a:bodyPr/>
          <a:lstStyle/>
          <a:p>
            <a:r>
              <a:rPr lang="en-US" altLang="ko-KR" dirty="0" smtClean="0"/>
              <a:t>Performance Metrics</a:t>
            </a:r>
          </a:p>
          <a:p>
            <a:pPr lvl="1"/>
            <a:r>
              <a:rPr lang="en-US" altLang="ko-KR" dirty="0" smtClean="0"/>
              <a:t>Identification rate</a:t>
            </a:r>
          </a:p>
          <a:p>
            <a:pPr lvl="2"/>
            <a:r>
              <a:rPr lang="en-US" altLang="ko-KR" dirty="0" smtClean="0"/>
              <a:t>(# of success identification) / (# of total simulation )</a:t>
            </a:r>
          </a:p>
          <a:p>
            <a:pPr lvl="2"/>
            <a:r>
              <a:rPr lang="en-US" altLang="ko-KR" dirty="0"/>
              <a:t>S</a:t>
            </a:r>
            <a:r>
              <a:rPr lang="en-US" altLang="ko-KR" dirty="0" smtClean="0"/>
              <a:t>uccess criterion: more than 2 stars identified correctly without any misidentified stars</a:t>
            </a:r>
          </a:p>
          <a:p>
            <a:pPr lvl="3"/>
            <a:r>
              <a:rPr lang="en-US" altLang="ko-KR" dirty="0" smtClean="0"/>
              <a:t>At least 2 stars are needed to estimate the attitude</a:t>
            </a:r>
          </a:p>
          <a:p>
            <a:r>
              <a:rPr lang="en-US" altLang="ko-KR" dirty="0" smtClean="0"/>
              <a:t>Subsidiary Metrics</a:t>
            </a:r>
          </a:p>
          <a:p>
            <a:pPr lvl="1"/>
            <a:r>
              <a:rPr lang="en-US" altLang="ko-KR" dirty="0" smtClean="0"/>
              <a:t>Memory usage</a:t>
            </a:r>
          </a:p>
          <a:p>
            <a:pPr lvl="1"/>
            <a:r>
              <a:rPr lang="en-US" altLang="ko-KR" dirty="0" smtClean="0"/>
              <a:t>Processing time</a:t>
            </a:r>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pPr/>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pPr/>
              <a:t>25</a:t>
            </a:fld>
            <a:endParaRPr lang="ko-KR" altLang="en-US" dirty="0"/>
          </a:p>
        </p:txBody>
      </p:sp>
    </p:spTree>
    <p:extLst>
      <p:ext uri="{BB962C8B-B14F-4D97-AF65-F5344CB8AC3E}">
        <p14:creationId xmlns:p14="http://schemas.microsoft.com/office/powerpoint/2010/main" val="2791583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Results</a:t>
            </a:r>
            <a:endParaRPr lang="ko-KR" altLang="en-US" dirty="0"/>
          </a:p>
        </p:txBody>
      </p:sp>
      <p:sp>
        <p:nvSpPr>
          <p:cNvPr id="3" name="내용 개체 틀 2"/>
          <p:cNvSpPr>
            <a:spLocks noGrp="1"/>
          </p:cNvSpPr>
          <p:nvPr>
            <p:ph idx="1"/>
          </p:nvPr>
        </p:nvSpPr>
        <p:spPr/>
        <p:txBody>
          <a:bodyPr/>
          <a:lstStyle/>
          <a:p>
            <a:r>
              <a:rPr lang="en-US" altLang="ko-KR" sz="2400" dirty="0" smtClean="0"/>
              <a:t>Case 1: Standard Case</a:t>
            </a:r>
          </a:p>
          <a:p>
            <a:pPr lvl="1"/>
            <a:r>
              <a:rPr lang="en-US" altLang="ko-KR" sz="2000" dirty="0" smtClean="0"/>
              <a:t>Minimum </a:t>
            </a:r>
            <a:r>
              <a:rPr lang="en-US" altLang="ko-KR" sz="2000" dirty="0"/>
              <a:t>s</a:t>
            </a:r>
            <a:r>
              <a:rPr lang="en-US" altLang="ko-KR" sz="2000" dirty="0" smtClean="0"/>
              <a:t>tar </a:t>
            </a:r>
            <a:r>
              <a:rPr lang="en-US" altLang="ko-KR" sz="2000" dirty="0"/>
              <a:t>m</a:t>
            </a:r>
            <a:r>
              <a:rPr lang="en-US" altLang="ko-KR" sz="2000" dirty="0" smtClean="0"/>
              <a:t>agnitude of 5.5 </a:t>
            </a:r>
            <a:r>
              <a:rPr lang="en-US" altLang="ko-KR" sz="2000" dirty="0" err="1" smtClean="0"/>
              <a:t>Mv</a:t>
            </a:r>
            <a:r>
              <a:rPr lang="en-US" altLang="ko-KR" sz="2000" dirty="0" smtClean="0"/>
              <a:t>, same as catalogue</a:t>
            </a:r>
            <a:endParaRPr lang="ko-KR" altLang="en-US" sz="2000"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dirty="0"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26</a:t>
            </a:fld>
            <a:endParaRPr lang="ko-KR" altLang="en-US" dirty="0"/>
          </a:p>
        </p:txBody>
      </p:sp>
      <p:pic>
        <p:nvPicPr>
          <p:cNvPr id="10" name="Picture 3" descr="\\psf\Dropbox\MIT\QualsPreperation\20141201_LabMeeting\lege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557" y="2230257"/>
            <a:ext cx="1478486" cy="548717"/>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a:blip r:embed="rId4"/>
          <a:stretch>
            <a:fillRect/>
          </a:stretch>
        </p:blipFill>
        <p:spPr>
          <a:xfrm>
            <a:off x="1654365" y="1819501"/>
            <a:ext cx="5835270" cy="4673376"/>
          </a:xfrm>
          <a:prstGeom prst="rect">
            <a:avLst/>
          </a:prstGeom>
        </p:spPr>
      </p:pic>
    </p:spTree>
    <p:extLst>
      <p:ext uri="{BB962C8B-B14F-4D97-AF65-F5344CB8AC3E}">
        <p14:creationId xmlns:p14="http://schemas.microsoft.com/office/powerpoint/2010/main" val="1997595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Results</a:t>
            </a:r>
            <a:endParaRPr lang="ko-KR" altLang="en-US" dirty="0"/>
          </a:p>
        </p:txBody>
      </p:sp>
      <p:sp>
        <p:nvSpPr>
          <p:cNvPr id="3" name="내용 개체 틀 2"/>
          <p:cNvSpPr>
            <a:spLocks noGrp="1"/>
          </p:cNvSpPr>
          <p:nvPr>
            <p:ph idx="1"/>
          </p:nvPr>
        </p:nvSpPr>
        <p:spPr/>
        <p:txBody>
          <a:bodyPr/>
          <a:lstStyle/>
          <a:p>
            <a:r>
              <a:rPr lang="en-US" altLang="ko-KR" sz="2400" dirty="0" smtClean="0"/>
              <a:t>Case 2: “Missing” Stars</a:t>
            </a:r>
          </a:p>
          <a:p>
            <a:pPr lvl="1"/>
            <a:r>
              <a:rPr lang="en-US" altLang="ko-KR" sz="2000" dirty="0" smtClean="0"/>
              <a:t>Minimum </a:t>
            </a:r>
            <a:r>
              <a:rPr lang="en-US" altLang="ko-KR" sz="2000" dirty="0"/>
              <a:t>s</a:t>
            </a:r>
            <a:r>
              <a:rPr lang="en-US" altLang="ko-KR" sz="2000" dirty="0" smtClean="0"/>
              <a:t>tar </a:t>
            </a:r>
            <a:r>
              <a:rPr lang="en-US" altLang="ko-KR" sz="2000" dirty="0"/>
              <a:t>m</a:t>
            </a:r>
            <a:r>
              <a:rPr lang="en-US" altLang="ko-KR" sz="2000" dirty="0" smtClean="0"/>
              <a:t>agnitude of 5.0 </a:t>
            </a:r>
            <a:r>
              <a:rPr lang="en-US" altLang="ko-KR" sz="2000" dirty="0" err="1" smtClean="0"/>
              <a:t>Mv</a:t>
            </a:r>
            <a:r>
              <a:rPr lang="en-US" altLang="ko-KR" sz="2000" dirty="0" smtClean="0"/>
              <a:t> rather than 5.5Mv in catalogue</a:t>
            </a:r>
          </a:p>
          <a:p>
            <a:pPr lvl="1"/>
            <a:r>
              <a:rPr lang="en-US" altLang="ko-KR" sz="2000" dirty="0" smtClean="0"/>
              <a:t>Catalogue: 4975 stars, Simulation: 2911 stars (i.e. 20% of stars “missing”)</a:t>
            </a:r>
            <a:endParaRPr lang="ko-KR" altLang="en-US" sz="2000"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27</a:t>
            </a:fld>
            <a:endParaRPr lang="ko-KR" altLang="en-US" dirty="0"/>
          </a:p>
        </p:txBody>
      </p:sp>
      <p:pic>
        <p:nvPicPr>
          <p:cNvPr id="2051" name="Picture 3" descr="\\psf\Dropbox\MIT\QualsPreperation\20141201_LabMeeting\lege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906" y="2450224"/>
            <a:ext cx="1478486" cy="548717"/>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a:blip r:embed="rId4"/>
          <a:stretch>
            <a:fillRect/>
          </a:stretch>
        </p:blipFill>
        <p:spPr>
          <a:xfrm>
            <a:off x="1855305" y="2111587"/>
            <a:ext cx="5470566" cy="4381290"/>
          </a:xfrm>
          <a:prstGeom prst="rect">
            <a:avLst/>
          </a:prstGeom>
        </p:spPr>
      </p:pic>
    </p:spTree>
    <p:extLst>
      <p:ext uri="{BB962C8B-B14F-4D97-AF65-F5344CB8AC3E}">
        <p14:creationId xmlns:p14="http://schemas.microsoft.com/office/powerpoint/2010/main" val="3571136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Results</a:t>
            </a:r>
            <a:endParaRPr lang="ko-KR" altLang="en-US" dirty="0"/>
          </a:p>
        </p:txBody>
      </p:sp>
      <p:sp>
        <p:nvSpPr>
          <p:cNvPr id="3" name="내용 개체 틀 2"/>
          <p:cNvSpPr>
            <a:spLocks noGrp="1"/>
          </p:cNvSpPr>
          <p:nvPr>
            <p:ph idx="1"/>
          </p:nvPr>
        </p:nvSpPr>
        <p:spPr/>
        <p:txBody>
          <a:bodyPr/>
          <a:lstStyle/>
          <a:p>
            <a:r>
              <a:rPr lang="en-US" altLang="ko-KR" sz="2400" dirty="0"/>
              <a:t>Case </a:t>
            </a:r>
            <a:r>
              <a:rPr lang="en-US" altLang="ko-KR" sz="2400" dirty="0" smtClean="0"/>
              <a:t>3: False Positives</a:t>
            </a:r>
          </a:p>
          <a:p>
            <a:pPr lvl="1"/>
            <a:r>
              <a:rPr lang="en-US" altLang="ko-KR" sz="2000" dirty="0" smtClean="0"/>
              <a:t>Minimum </a:t>
            </a:r>
            <a:r>
              <a:rPr lang="en-US" altLang="ko-KR" sz="2000" dirty="0"/>
              <a:t>s</a:t>
            </a:r>
            <a:r>
              <a:rPr lang="en-US" altLang="ko-KR" sz="2000" dirty="0" smtClean="0"/>
              <a:t>tar </a:t>
            </a:r>
            <a:r>
              <a:rPr lang="en-US" altLang="ko-KR" sz="2000" dirty="0"/>
              <a:t>m</a:t>
            </a:r>
            <a:r>
              <a:rPr lang="en-US" altLang="ko-KR" sz="2000" dirty="0" smtClean="0"/>
              <a:t>agnitude </a:t>
            </a:r>
            <a:r>
              <a:rPr lang="en-US" altLang="ko-KR" sz="2000" dirty="0"/>
              <a:t>of </a:t>
            </a:r>
            <a:r>
              <a:rPr lang="en-US" altLang="ko-KR" sz="2000" dirty="0" smtClean="0"/>
              <a:t>6.0 </a:t>
            </a:r>
            <a:r>
              <a:rPr lang="en-US" altLang="ko-KR" sz="2000" dirty="0" err="1" smtClean="0"/>
              <a:t>Mv</a:t>
            </a:r>
            <a:r>
              <a:rPr lang="en-US" altLang="ko-KR" sz="2000" dirty="0" smtClean="0"/>
              <a:t> rather than 5.5 </a:t>
            </a:r>
            <a:r>
              <a:rPr lang="en-US" altLang="ko-KR" sz="2000" dirty="0" err="1" smtClean="0"/>
              <a:t>Mv</a:t>
            </a:r>
            <a:r>
              <a:rPr lang="en-US" altLang="ko-KR" sz="2000" dirty="0" smtClean="0"/>
              <a:t> in catalogue</a:t>
            </a:r>
          </a:p>
          <a:p>
            <a:pPr lvl="1"/>
            <a:r>
              <a:rPr lang="en-US" altLang="ko-KR" sz="2000" dirty="0" smtClean="0"/>
              <a:t>Catalogue: 4975 stars, Simulation: 8559 stars (i.e. 40% dark false-positives)</a:t>
            </a:r>
            <a:endParaRPr lang="ko-KR" altLang="en-US" sz="2000" dirty="0"/>
          </a:p>
          <a:p>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28</a:t>
            </a:fld>
            <a:endParaRPr lang="ko-KR" altLang="en-US" dirty="0"/>
          </a:p>
        </p:txBody>
      </p:sp>
      <p:pic>
        <p:nvPicPr>
          <p:cNvPr id="9" name="Picture 3" descr="\\psf\Dropbox\MIT\QualsPreperation\20141201_LabMeeting\lege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557" y="2456494"/>
            <a:ext cx="1478486" cy="548717"/>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a:blip r:embed="rId4"/>
          <a:stretch>
            <a:fillRect/>
          </a:stretch>
        </p:blipFill>
        <p:spPr>
          <a:xfrm>
            <a:off x="1836717" y="2111587"/>
            <a:ext cx="5470566" cy="4381290"/>
          </a:xfrm>
          <a:prstGeom prst="rect">
            <a:avLst/>
          </a:prstGeom>
        </p:spPr>
      </p:pic>
    </p:spTree>
    <p:extLst>
      <p:ext uri="{BB962C8B-B14F-4D97-AF65-F5344CB8AC3E}">
        <p14:creationId xmlns:p14="http://schemas.microsoft.com/office/powerpoint/2010/main" val="2341875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solidFill>
                  <a:schemeClr val="bg1">
                    <a:lumMod val="65000"/>
                  </a:schemeClr>
                </a:solidFill>
              </a:rPr>
              <a:t>Introduction</a:t>
            </a:r>
          </a:p>
          <a:p>
            <a:pPr lvl="1"/>
            <a:r>
              <a:rPr lang="en-US" altLang="ko-KR" dirty="0" smtClean="0">
                <a:solidFill>
                  <a:schemeClr val="bg1">
                    <a:lumMod val="65000"/>
                  </a:schemeClr>
                </a:solidFill>
              </a:rPr>
              <a:t>Motivation</a:t>
            </a:r>
          </a:p>
          <a:p>
            <a:pPr lvl="1"/>
            <a:r>
              <a:rPr lang="en-US" altLang="ko-KR" dirty="0" smtClean="0">
                <a:solidFill>
                  <a:schemeClr val="bg1">
                    <a:lumMod val="65000"/>
                  </a:schemeClr>
                </a:solidFill>
              </a:rPr>
              <a:t>Literature Review</a:t>
            </a:r>
          </a:p>
          <a:p>
            <a:r>
              <a:rPr lang="en-US" altLang="ko-KR" dirty="0" smtClean="0">
                <a:solidFill>
                  <a:schemeClr val="bg1">
                    <a:lumMod val="65000"/>
                  </a:schemeClr>
                </a:solidFill>
              </a:rPr>
              <a:t>Approach</a:t>
            </a:r>
          </a:p>
          <a:p>
            <a:r>
              <a:rPr lang="en-US" altLang="ko-KR" dirty="0" smtClean="0">
                <a:solidFill>
                  <a:schemeClr val="bg1">
                    <a:lumMod val="65000"/>
                  </a:schemeClr>
                </a:solidFill>
              </a:rPr>
              <a:t>Simulation Results</a:t>
            </a:r>
          </a:p>
          <a:p>
            <a:r>
              <a:rPr lang="en-US" altLang="ko-KR" dirty="0" smtClean="0"/>
              <a:t>Conclusions</a:t>
            </a:r>
          </a:p>
          <a:p>
            <a:pPr marL="0" indent="0">
              <a:buNone/>
            </a:pPr>
            <a:endParaRPr lang="en-US" altLang="ko-KR" dirty="0" smtClean="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29</a:t>
            </a:fld>
            <a:endParaRPr lang="ko-KR" altLang="en-US" dirty="0"/>
          </a:p>
        </p:txBody>
      </p:sp>
      <p:sp>
        <p:nvSpPr>
          <p:cNvPr id="6" name="날짜 개체 틀 5"/>
          <p:cNvSpPr>
            <a:spLocks noGrp="1"/>
          </p:cNvSpPr>
          <p:nvPr>
            <p:ph type="dt" sz="half" idx="10"/>
          </p:nvPr>
        </p:nvSpPr>
        <p:spPr/>
        <p:txBody>
          <a:bodyPr/>
          <a:lstStyle/>
          <a:p>
            <a:fld id="{1D827963-D628-4090-A68A-54B8AAC367CF}" type="datetime1">
              <a:rPr lang="en-US" altLang="ko-KR" smtClean="0"/>
              <a:t>1/20/2015</a:t>
            </a:fld>
            <a:endParaRPr lang="ko-KR" altLang="en-US" dirty="0"/>
          </a:p>
        </p:txBody>
      </p:sp>
    </p:spTree>
    <p:extLst>
      <p:ext uri="{BB962C8B-B14F-4D97-AF65-F5344CB8AC3E}">
        <p14:creationId xmlns:p14="http://schemas.microsoft.com/office/powerpoint/2010/main" val="83921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Star Sensors</a:t>
            </a:r>
            <a:endParaRPr lang="ko-KR" altLang="en-US" dirty="0"/>
          </a:p>
        </p:txBody>
      </p:sp>
      <p:sp>
        <p:nvSpPr>
          <p:cNvPr id="3" name="내용 개체 틀 2"/>
          <p:cNvSpPr>
            <a:spLocks noGrp="1"/>
          </p:cNvSpPr>
          <p:nvPr>
            <p:ph idx="1"/>
          </p:nvPr>
        </p:nvSpPr>
        <p:spPr/>
        <p:txBody>
          <a:bodyPr/>
          <a:lstStyle/>
          <a:p>
            <a:r>
              <a:rPr lang="en-US" altLang="ko-KR" dirty="0" smtClean="0"/>
              <a:t>One of the most accurate attitude sensors for spacecraft</a:t>
            </a:r>
          </a:p>
          <a:p>
            <a:pPr lvl="1"/>
            <a:r>
              <a:rPr lang="en-US" altLang="ko-KR" dirty="0" smtClean="0"/>
              <a:t>Typical accuracy: &lt; 10 </a:t>
            </a:r>
            <a:r>
              <a:rPr lang="en-US" altLang="ko-KR" dirty="0" err="1" smtClean="0"/>
              <a:t>arcsec</a:t>
            </a:r>
            <a:endParaRPr lang="en-US" altLang="ko-KR" dirty="0" smtClean="0"/>
          </a:p>
          <a:p>
            <a:r>
              <a:rPr lang="en-US" altLang="ko-KR" dirty="0" smtClean="0"/>
              <a:t>Determines attitude from image of stars</a:t>
            </a:r>
            <a:endParaRPr lang="ko-KR" altLang="en-US" dirty="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3</a:t>
            </a:fld>
            <a:endParaRPr lang="ko-KR" altLang="en-US" dirty="0"/>
          </a:p>
        </p:txBody>
      </p:sp>
      <p:pic>
        <p:nvPicPr>
          <p:cNvPr id="15362" name="Picture 2" descr="AlphaSat_Aut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16" y="2826119"/>
            <a:ext cx="2321357" cy="3149194"/>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a:blip r:embed="rId4"/>
          <a:stretch>
            <a:fillRect/>
          </a:stretch>
        </p:blipFill>
        <p:spPr>
          <a:xfrm>
            <a:off x="5324551" y="3282916"/>
            <a:ext cx="2389275" cy="2235600"/>
          </a:xfrm>
          <a:prstGeom prst="rect">
            <a:avLst/>
          </a:prstGeom>
        </p:spPr>
      </p:pic>
      <p:pic>
        <p:nvPicPr>
          <p:cNvPr id="10" name="Picture 2" descr="http://www.tsgc.utexas.edu/images/spacecraft/clementine/graphics/startracker2.gif"/>
          <p:cNvPicPr>
            <a:picLocks noChangeAspect="1" noChangeArrowheads="1"/>
          </p:cNvPicPr>
          <p:nvPr/>
        </p:nvPicPr>
        <p:blipFill>
          <a:blip r:embed="rId5" cstate="print"/>
          <a:srcRect/>
          <a:stretch>
            <a:fillRect/>
          </a:stretch>
        </p:blipFill>
        <p:spPr bwMode="auto">
          <a:xfrm>
            <a:off x="4366331" y="2919578"/>
            <a:ext cx="3943350" cy="2962275"/>
          </a:xfrm>
          <a:prstGeom prst="rect">
            <a:avLst/>
          </a:prstGeom>
          <a:noFill/>
          <a:ln w="9525">
            <a:noFill/>
            <a:miter lim="800000"/>
            <a:headEnd/>
            <a:tailEnd/>
          </a:ln>
        </p:spPr>
      </p:pic>
      <p:sp>
        <p:nvSpPr>
          <p:cNvPr id="11" name="타원 10"/>
          <p:cNvSpPr/>
          <p:nvPr/>
        </p:nvSpPr>
        <p:spPr>
          <a:xfrm>
            <a:off x="5666494" y="3282916"/>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2" name="타원 11"/>
          <p:cNvSpPr/>
          <p:nvPr/>
        </p:nvSpPr>
        <p:spPr>
          <a:xfrm>
            <a:off x="4737806" y="3354353"/>
            <a:ext cx="214313"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3" name="타원 12"/>
          <p:cNvSpPr/>
          <p:nvPr/>
        </p:nvSpPr>
        <p:spPr>
          <a:xfrm>
            <a:off x="6095119" y="3640103"/>
            <a:ext cx="214312"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4" name="타원 13"/>
          <p:cNvSpPr/>
          <p:nvPr/>
        </p:nvSpPr>
        <p:spPr>
          <a:xfrm>
            <a:off x="6809494" y="4568791"/>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5" name="타원 14"/>
          <p:cNvSpPr/>
          <p:nvPr/>
        </p:nvSpPr>
        <p:spPr>
          <a:xfrm>
            <a:off x="8095369" y="4140166"/>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6" name="타원 15"/>
          <p:cNvSpPr/>
          <p:nvPr/>
        </p:nvSpPr>
        <p:spPr>
          <a:xfrm>
            <a:off x="7809619" y="4783103"/>
            <a:ext cx="214312"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7" name="타원 16"/>
          <p:cNvSpPr/>
          <p:nvPr/>
        </p:nvSpPr>
        <p:spPr>
          <a:xfrm>
            <a:off x="6738056" y="3997291"/>
            <a:ext cx="214313"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18" name="타원 17"/>
          <p:cNvSpPr/>
          <p:nvPr/>
        </p:nvSpPr>
        <p:spPr>
          <a:xfrm>
            <a:off x="6452306" y="5354603"/>
            <a:ext cx="214313"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6" name="날짜 개체 틀 5"/>
          <p:cNvSpPr>
            <a:spLocks noGrp="1"/>
          </p:cNvSpPr>
          <p:nvPr>
            <p:ph type="dt" sz="half" idx="10"/>
          </p:nvPr>
        </p:nvSpPr>
        <p:spPr/>
        <p:txBody>
          <a:bodyPr/>
          <a:lstStyle/>
          <a:p>
            <a:fld id="{70DCF2F6-4ED8-4947-A508-D45BBC86F219}" type="datetime1">
              <a:rPr lang="en-US" altLang="ko-KR" smtClean="0"/>
              <a:t>1/20/2015</a:t>
            </a:fld>
            <a:endParaRPr lang="ko-KR" altLang="en-US" dirty="0"/>
          </a:p>
        </p:txBody>
      </p:sp>
    </p:spTree>
    <p:extLst>
      <p:ext uri="{BB962C8B-B14F-4D97-AF65-F5344CB8AC3E}">
        <p14:creationId xmlns:p14="http://schemas.microsoft.com/office/powerpoint/2010/main" val="20468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Conclusions</a:t>
            </a:r>
            <a:endParaRPr lang="ko-KR" altLang="en-US" dirty="0"/>
          </a:p>
        </p:txBody>
      </p:sp>
      <p:sp>
        <p:nvSpPr>
          <p:cNvPr id="3" name="내용 개체 틀 2"/>
          <p:cNvSpPr>
            <a:spLocks noGrp="1"/>
          </p:cNvSpPr>
          <p:nvPr>
            <p:ph idx="1"/>
          </p:nvPr>
        </p:nvSpPr>
        <p:spPr/>
        <p:txBody>
          <a:bodyPr/>
          <a:lstStyle/>
          <a:p>
            <a:r>
              <a:rPr lang="en-US" altLang="ko-KR" dirty="0" smtClean="0"/>
              <a:t>Developed star identification algorithm which is robust to </a:t>
            </a:r>
            <a:r>
              <a:rPr lang="en-US" altLang="ko-KR" dirty="0" err="1" smtClean="0"/>
              <a:t>centroiding</a:t>
            </a:r>
            <a:r>
              <a:rPr lang="en-US" altLang="ko-KR" dirty="0" smtClean="0"/>
              <a:t> error, missing stars, and false-positives</a:t>
            </a:r>
          </a:p>
          <a:p>
            <a:pPr lvl="1"/>
            <a:r>
              <a:rPr lang="en-US" altLang="ko-KR" dirty="0" smtClean="0"/>
              <a:t>The performance was verified by numerous Monte-Carlo simulations</a:t>
            </a:r>
          </a:p>
          <a:p>
            <a:r>
              <a:rPr lang="en-US" altLang="ko-KR" dirty="0" smtClean="0"/>
              <a:t>Drawback</a:t>
            </a:r>
          </a:p>
          <a:p>
            <a:pPr lvl="1"/>
            <a:r>
              <a:rPr lang="en-US" altLang="ko-KR" dirty="0" smtClean="0"/>
              <a:t>Complexity</a:t>
            </a:r>
          </a:p>
          <a:p>
            <a:pPr lvl="2"/>
            <a:r>
              <a:rPr lang="en-US" altLang="ko-KR" dirty="0" smtClean="0"/>
              <a:t>Pair-catalog search, arrangement, score calculation</a:t>
            </a:r>
          </a:p>
          <a:p>
            <a:pPr lvl="1"/>
            <a:r>
              <a:rPr lang="en-US" altLang="ko-KR" dirty="0" smtClean="0"/>
              <a:t>Memory usage for database</a:t>
            </a:r>
          </a:p>
          <a:p>
            <a:pPr lvl="2"/>
            <a:r>
              <a:rPr lang="en-US" altLang="ko-KR" dirty="0" smtClean="0"/>
              <a:t>874KB (Proposed), 667KB (M. Grid), 2,961KB (Pyramid)</a:t>
            </a:r>
          </a:p>
          <a:p>
            <a:pPr lvl="1"/>
            <a:r>
              <a:rPr lang="en-US" altLang="ko-KR" dirty="0" smtClean="0"/>
              <a:t>Identification time</a:t>
            </a:r>
          </a:p>
          <a:p>
            <a:pPr lvl="2"/>
            <a:r>
              <a:rPr lang="en-US" altLang="ko-KR" dirty="0" smtClean="0"/>
              <a:t>10,000 times</a:t>
            </a:r>
            <a:r>
              <a:rPr lang="en-US" altLang="ko-KR" dirty="0"/>
              <a:t> on 2.4 GHz Intel Core2 </a:t>
            </a:r>
            <a:r>
              <a:rPr lang="en-US" altLang="ko-KR" dirty="0" smtClean="0"/>
              <a:t>Quad</a:t>
            </a:r>
          </a:p>
          <a:p>
            <a:pPr lvl="2"/>
            <a:r>
              <a:rPr lang="en-US" altLang="ko-KR" dirty="0" smtClean="0"/>
              <a:t>738 sec (Proposed), 365 sec (M. Grid), 279 sec (Pyramid)</a:t>
            </a:r>
          </a:p>
          <a:p>
            <a:pPr lvl="2"/>
            <a:r>
              <a:rPr lang="en-US" altLang="ko-KR" dirty="0" smtClean="0"/>
              <a:t>More processing steps</a:t>
            </a:r>
          </a:p>
          <a:p>
            <a:pPr lvl="2"/>
            <a:r>
              <a:rPr lang="en-US" altLang="ko-KR" dirty="0" smtClean="0"/>
              <a:t>Calculation of exponentials</a:t>
            </a:r>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30</a:t>
            </a:fld>
            <a:endParaRPr lang="ko-KR" altLang="en-US" dirty="0"/>
          </a:p>
        </p:txBody>
      </p:sp>
    </p:spTree>
    <p:extLst>
      <p:ext uri="{BB962C8B-B14F-4D97-AF65-F5344CB8AC3E}">
        <p14:creationId xmlns:p14="http://schemas.microsoft.com/office/powerpoint/2010/main" val="4196705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Conclusions</a:t>
            </a:r>
            <a:endParaRPr lang="ko-KR" altLang="en-US" dirty="0"/>
          </a:p>
        </p:txBody>
      </p:sp>
      <p:sp>
        <p:nvSpPr>
          <p:cNvPr id="3" name="내용 개체 틀 2"/>
          <p:cNvSpPr>
            <a:spLocks noGrp="1"/>
          </p:cNvSpPr>
          <p:nvPr>
            <p:ph idx="1"/>
          </p:nvPr>
        </p:nvSpPr>
        <p:spPr/>
        <p:txBody>
          <a:bodyPr/>
          <a:lstStyle/>
          <a:p>
            <a:r>
              <a:rPr lang="en-US" altLang="ko-KR" dirty="0" smtClean="0"/>
              <a:t>Future Work</a:t>
            </a:r>
          </a:p>
          <a:p>
            <a:pPr lvl="1"/>
            <a:r>
              <a:rPr lang="en-US" altLang="ko-KR" dirty="0" smtClean="0"/>
              <a:t>Reduce identification time</a:t>
            </a:r>
          </a:p>
          <a:p>
            <a:pPr lvl="2"/>
            <a:r>
              <a:rPr lang="en-US" altLang="ko-KR" dirty="0" smtClean="0"/>
              <a:t>By optimization of exponential calculation</a:t>
            </a:r>
          </a:p>
          <a:p>
            <a:pPr lvl="1"/>
            <a:r>
              <a:rPr lang="en-US" altLang="ko-KR" dirty="0" smtClean="0"/>
              <a:t>Arrangement by three reference stars</a:t>
            </a:r>
          </a:p>
          <a:p>
            <a:pPr lvl="2"/>
            <a:r>
              <a:rPr lang="en-US" altLang="ko-KR" dirty="0" smtClean="0"/>
              <a:t>Needs larger star-pair catalog</a:t>
            </a:r>
          </a:p>
          <a:p>
            <a:pPr lvl="1"/>
            <a:r>
              <a:rPr lang="en-US" altLang="ko-KR" dirty="0" smtClean="0"/>
              <a:t>Correlation calculation in frequency domain</a:t>
            </a:r>
          </a:p>
          <a:p>
            <a:pPr lvl="2"/>
            <a:r>
              <a:rPr lang="en-US" altLang="ko-KR" dirty="0" smtClean="0"/>
              <a:t>Fourier transform on the sphere’s surface</a:t>
            </a:r>
          </a:p>
          <a:p>
            <a:pPr lvl="2"/>
            <a:r>
              <a:rPr lang="en-US" altLang="ko-KR" dirty="0" smtClean="0"/>
              <a:t>Finds the best-fit position in the celestial sphere in frequency domain</a:t>
            </a:r>
          </a:p>
          <a:p>
            <a:pPr lvl="2"/>
            <a:r>
              <a:rPr lang="en-US" altLang="ko-KR" dirty="0" smtClean="0"/>
              <a:t>Will dramatically reduce the complexity of the algorithm</a:t>
            </a:r>
          </a:p>
          <a:p>
            <a:pPr lvl="2"/>
            <a:r>
              <a:rPr lang="en-US" altLang="ko-KR" dirty="0" smtClean="0"/>
              <a:t>Can take advantage of digital processing technology specialized in Fast Fourier Transfor</a:t>
            </a:r>
            <a:r>
              <a:rPr lang="en-US" altLang="ko-KR" dirty="0"/>
              <a:t>m</a:t>
            </a:r>
            <a:endParaRPr lang="en-US" altLang="ko-KR" dirty="0" smtClean="0"/>
          </a:p>
          <a:p>
            <a:pPr lvl="2"/>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31</a:t>
            </a:fld>
            <a:endParaRPr lang="ko-KR" altLang="en-US" dirty="0"/>
          </a:p>
        </p:txBody>
      </p:sp>
    </p:spTree>
    <p:extLst>
      <p:ext uri="{BB962C8B-B14F-4D97-AF65-F5344CB8AC3E}">
        <p14:creationId xmlns:p14="http://schemas.microsoft.com/office/powerpoint/2010/main" val="3107645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smtClean="0"/>
              <a:t>References</a:t>
            </a:r>
          </a:p>
          <a:p>
            <a:pPr lvl="1"/>
            <a:r>
              <a:rPr lang="en-US" altLang="ko-KR" dirty="0" smtClean="0"/>
              <a:t>[1] Yoon, H., </a:t>
            </a:r>
            <a:r>
              <a:rPr lang="en-US" altLang="ko-KR" dirty="0"/>
              <a:t>et al., “New Star-Pattern Identification Using a Correlation Approach for Spacecraft Attitude Determination”, Journal of Spacecraft and Rockets, Vol. 48, No. 1, 2011, pp. 182-186.</a:t>
            </a:r>
          </a:p>
          <a:p>
            <a:pPr lvl="1"/>
            <a:r>
              <a:rPr lang="en-US" altLang="ko-KR" dirty="0" smtClean="0"/>
              <a:t>[2] Yoon, H., </a:t>
            </a:r>
            <a:r>
              <a:rPr lang="en-US" altLang="ko-KR" dirty="0"/>
              <a:t>et al., “New Star Pattern Identification with Vector Pattern Matching for Attitude Determination”, IEEE Transactions on Aerospace and Electronic Systems, Vol. 49, No. 2, 2013, pp. 1108-1118.</a:t>
            </a:r>
          </a:p>
          <a:p>
            <a:pPr lvl="1"/>
            <a:r>
              <a:rPr lang="en-US" altLang="ko-KR" dirty="0" smtClean="0"/>
              <a:t>[3] </a:t>
            </a:r>
            <a:r>
              <a:rPr lang="en-US" altLang="ko-KR" dirty="0" err="1"/>
              <a:t>Junkins</a:t>
            </a:r>
            <a:r>
              <a:rPr lang="en-US" altLang="ko-KR" dirty="0"/>
              <a:t>, J. L., White, C., and Turner, J., “Star pattern recognition for real-time attitude determination”, Journal of the </a:t>
            </a:r>
            <a:r>
              <a:rPr lang="en-US" altLang="ko-KR" dirty="0" err="1"/>
              <a:t>Astronautical</a:t>
            </a:r>
            <a:r>
              <a:rPr lang="en-US" altLang="ko-KR" dirty="0"/>
              <a:t> Sciences, Vol. 25, 1977, pp. 251-270.</a:t>
            </a:r>
          </a:p>
          <a:p>
            <a:pPr lvl="1"/>
            <a:r>
              <a:rPr lang="en-US" altLang="ko-KR" dirty="0" smtClean="0"/>
              <a:t>[4] </a:t>
            </a:r>
            <a:r>
              <a:rPr lang="en-US" altLang="ko-KR" dirty="0" err="1"/>
              <a:t>Groth</a:t>
            </a:r>
            <a:r>
              <a:rPr lang="en-US" altLang="ko-KR" dirty="0"/>
              <a:t>, E. J. “A pattern matching algorithm for two-dimensional coordinates lists”, Astronomical Journal, Vol. 91, 1986, pp. 1244-1248.</a:t>
            </a:r>
          </a:p>
          <a:p>
            <a:pPr lvl="1"/>
            <a:r>
              <a:rPr lang="en-US" altLang="ko-KR" dirty="0" smtClean="0"/>
              <a:t>[5] </a:t>
            </a:r>
            <a:r>
              <a:rPr lang="en-US" altLang="ko-KR" dirty="0" err="1"/>
              <a:t>Bezooijen</a:t>
            </a:r>
            <a:r>
              <a:rPr lang="en-US" altLang="ko-KR" dirty="0"/>
              <a:t>, R. W. H. V., “True-sky demonstration of an autonomous star tracker”, Proceedings of SPIE-International Society for Optical Engineering 2221, 1994, pp. 156-168.</a:t>
            </a:r>
          </a:p>
          <a:p>
            <a:pPr lvl="1"/>
            <a:r>
              <a:rPr lang="en-US" altLang="ko-KR" dirty="0" smtClean="0"/>
              <a:t>[</a:t>
            </a:r>
            <a:r>
              <a:rPr lang="en-US" altLang="ko-KR" dirty="0"/>
              <a:t>6</a:t>
            </a:r>
            <a:r>
              <a:rPr lang="en-US" altLang="ko-KR" dirty="0" smtClean="0"/>
              <a:t>] </a:t>
            </a:r>
            <a:r>
              <a:rPr lang="en-US" altLang="ko-KR" dirty="0" err="1"/>
              <a:t>Mortari</a:t>
            </a:r>
            <a:r>
              <a:rPr lang="en-US" altLang="ko-KR" dirty="0"/>
              <a:t>, D., </a:t>
            </a:r>
            <a:r>
              <a:rPr lang="en-US" altLang="ko-KR" dirty="0" err="1"/>
              <a:t>Junkins</a:t>
            </a:r>
            <a:r>
              <a:rPr lang="en-US" altLang="ko-KR" dirty="0"/>
              <a:t>, J. L., and </a:t>
            </a:r>
            <a:r>
              <a:rPr lang="en-US" altLang="ko-KR" dirty="0" err="1"/>
              <a:t>Samman</a:t>
            </a:r>
            <a:r>
              <a:rPr lang="en-US" altLang="ko-KR" dirty="0"/>
              <a:t>, M. A., “Lost-in-space pyramid algorithm for robust star pattern recognition”, Paper AAS 01-004 Guidance and Control Conference, Breckenridge, Colorado, 2001.</a:t>
            </a:r>
          </a:p>
          <a:p>
            <a:pPr lvl="1"/>
            <a:r>
              <a:rPr lang="en-US" altLang="ko-KR" dirty="0" smtClean="0"/>
              <a:t>[</a:t>
            </a:r>
            <a:r>
              <a:rPr lang="en-US" altLang="ko-KR" dirty="0"/>
              <a:t>7</a:t>
            </a:r>
            <a:r>
              <a:rPr lang="en-US" altLang="ko-KR" dirty="0" smtClean="0"/>
              <a:t>] </a:t>
            </a:r>
            <a:r>
              <a:rPr lang="en-US" altLang="ko-KR" dirty="0"/>
              <a:t>Padgett. C., and Delgado. K. K., “A grid algorithm for star identification”, IEEE Transactions on Aerospace and Electronics Systems, Vol. 33, Jan. 1997, pp, 202-213.</a:t>
            </a:r>
          </a:p>
          <a:p>
            <a:pPr lvl="1"/>
            <a:r>
              <a:rPr lang="en-US" altLang="ko-KR" dirty="0" smtClean="0"/>
              <a:t>[</a:t>
            </a:r>
            <a:r>
              <a:rPr lang="en-US" altLang="ko-KR" dirty="0"/>
              <a:t>8</a:t>
            </a:r>
            <a:r>
              <a:rPr lang="en-US" altLang="ko-KR" dirty="0" smtClean="0"/>
              <a:t>] </a:t>
            </a:r>
            <a:r>
              <a:rPr lang="en-US" altLang="ko-KR" dirty="0"/>
              <a:t>Lindsey, C. S., </a:t>
            </a:r>
            <a:r>
              <a:rPr lang="en-US" altLang="ko-KR" dirty="0" err="1"/>
              <a:t>Lindblad</a:t>
            </a:r>
            <a:r>
              <a:rPr lang="en-US" altLang="ko-KR" dirty="0"/>
              <a:t>, T., and </a:t>
            </a:r>
            <a:r>
              <a:rPr lang="en-US" altLang="ko-KR" dirty="0" err="1"/>
              <a:t>Eide</a:t>
            </a:r>
            <a:r>
              <a:rPr lang="en-US" altLang="ko-KR" dirty="0"/>
              <a:t>, A. J., “Method for star identification using neural networks”, In Proceedings of SPIE International Society of Optical Engineering, 1997, pp. 471-478.</a:t>
            </a:r>
          </a:p>
          <a:p>
            <a:pPr lvl="1"/>
            <a:r>
              <a:rPr lang="en-US" altLang="ko-KR" dirty="0" smtClean="0"/>
              <a:t>[</a:t>
            </a:r>
            <a:r>
              <a:rPr lang="en-US" altLang="ko-KR" dirty="0"/>
              <a:t>9</a:t>
            </a:r>
            <a:r>
              <a:rPr lang="en-US" altLang="ko-KR" dirty="0" smtClean="0"/>
              <a:t>] </a:t>
            </a:r>
            <a:r>
              <a:rPr lang="en-US" altLang="ko-KR" dirty="0"/>
              <a:t>Kim, K. T., and Bang, H., “Reliable star pattern identification technique by using neural networks”, Journal of </a:t>
            </a:r>
            <a:r>
              <a:rPr lang="en-US" altLang="ko-KR" dirty="0" err="1"/>
              <a:t>theAstronautical</a:t>
            </a:r>
            <a:r>
              <a:rPr lang="en-US" altLang="ko-KR" dirty="0"/>
              <a:t> Sciences, Vol. 52, No. 1-2 Jan.-June 2004, pp. 239-249.</a:t>
            </a:r>
          </a:p>
          <a:p>
            <a:pPr lvl="1"/>
            <a:r>
              <a:rPr lang="en-US" altLang="ko-KR" dirty="0" smtClean="0"/>
              <a:t>[10] </a:t>
            </a:r>
            <a:r>
              <a:rPr lang="en-US" altLang="ko-KR" dirty="0"/>
              <a:t>Li, L. H., Zhang, F. E., and Lin, T., “An all-sky autonomous star map identification algorithm based on genetic algorithm”, </a:t>
            </a:r>
            <a:r>
              <a:rPr lang="en-US" altLang="ko-KR" dirty="0" err="1"/>
              <a:t>Opto</a:t>
            </a:r>
            <a:r>
              <a:rPr lang="en-US" altLang="ko-KR" dirty="0"/>
              <a:t>-Electronic Engineering, Vol. 27, No. 5, 2000, pp. 15-18.</a:t>
            </a:r>
          </a:p>
          <a:p>
            <a:pPr lvl="1"/>
            <a:r>
              <a:rPr lang="en-US" altLang="ko-KR" dirty="0" smtClean="0"/>
              <a:t>[11] </a:t>
            </a:r>
            <a:r>
              <a:rPr lang="en-US" altLang="ko-KR" dirty="0"/>
              <a:t>Na, M., Zheng, D., and </a:t>
            </a:r>
            <a:r>
              <a:rPr lang="en-US" altLang="ko-KR" dirty="0" err="1"/>
              <a:t>Jia</a:t>
            </a:r>
            <a:r>
              <a:rPr lang="en-US" altLang="ko-KR" dirty="0"/>
              <a:t>, P., “Modified Grid Algorithm for Noisy All-Sky Autonomous Star Identification”, IEEE Transactions on Aerospace and Electronics Systems, Vol. 45, No. 2, April 2009, pp. 516-522.</a:t>
            </a:r>
          </a:p>
          <a:p>
            <a:pPr lvl="1"/>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32</a:t>
            </a:fld>
            <a:endParaRPr lang="ko-KR" altLang="en-US" dirty="0"/>
          </a:p>
        </p:txBody>
      </p:sp>
    </p:spTree>
    <p:extLst>
      <p:ext uri="{BB962C8B-B14F-4D97-AF65-F5344CB8AC3E}">
        <p14:creationId xmlns:p14="http://schemas.microsoft.com/office/powerpoint/2010/main" val="3049078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Back-up</a:t>
            </a:r>
            <a:endParaRPr lang="ko-KR" altLang="en-US" dirty="0"/>
          </a:p>
        </p:txBody>
      </p:sp>
      <p:sp>
        <p:nvSpPr>
          <p:cNvPr id="3" name="내용 개체 틀 2"/>
          <p:cNvSpPr>
            <a:spLocks noGrp="1"/>
          </p:cNvSpPr>
          <p:nvPr>
            <p:ph idx="1"/>
          </p:nvPr>
        </p:nvSpPr>
        <p:spPr/>
        <p:txBody>
          <a:bodyPr/>
          <a:lstStyle/>
          <a:p>
            <a:r>
              <a:rPr lang="en-US" altLang="ko-KR" dirty="0" smtClean="0"/>
              <a:t>From this, Back-up Slides!</a:t>
            </a:r>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pPr/>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pPr/>
              <a:t>33</a:t>
            </a:fld>
            <a:endParaRPr lang="ko-KR" altLang="en-US" dirty="0"/>
          </a:p>
        </p:txBody>
      </p:sp>
    </p:spTree>
    <p:extLst>
      <p:ext uri="{BB962C8B-B14F-4D97-AF65-F5344CB8AC3E}">
        <p14:creationId xmlns:p14="http://schemas.microsoft.com/office/powerpoint/2010/main" val="1715820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Tentative Goals</a:t>
            </a:r>
            <a:endParaRPr lang="ko-KR" altLang="en-US" dirty="0"/>
          </a:p>
        </p:txBody>
      </p:sp>
      <p:sp>
        <p:nvSpPr>
          <p:cNvPr id="3" name="내용 개체 틀 2"/>
          <p:cNvSpPr>
            <a:spLocks noGrp="1"/>
          </p:cNvSpPr>
          <p:nvPr>
            <p:ph idx="1"/>
          </p:nvPr>
        </p:nvSpPr>
        <p:spPr/>
        <p:txBody>
          <a:bodyPr/>
          <a:lstStyle/>
          <a:p>
            <a:r>
              <a:rPr lang="en-US" altLang="ko-KR" dirty="0" smtClean="0"/>
              <a:t>Success identification rate: &gt; 90 %</a:t>
            </a:r>
          </a:p>
          <a:p>
            <a:pPr lvl="1"/>
            <a:r>
              <a:rPr lang="en-US" altLang="ko-KR" dirty="0" smtClean="0"/>
              <a:t>Usually, a spacecraft has 2 or more star sensors</a:t>
            </a:r>
          </a:p>
          <a:p>
            <a:pPr lvl="1"/>
            <a:r>
              <a:rPr lang="en-US" altLang="ko-KR" dirty="0" smtClean="0"/>
              <a:t>To guarantee 99% of attitude acquisition rate</a:t>
            </a:r>
          </a:p>
          <a:p>
            <a:pPr lvl="1"/>
            <a:endParaRPr lang="en-US" altLang="ko-KR" dirty="0"/>
          </a:p>
          <a:p>
            <a:pPr lvl="1"/>
            <a:endParaRPr lang="en-US" altLang="ko-KR" dirty="0" smtClean="0"/>
          </a:p>
          <a:p>
            <a:r>
              <a:rPr lang="en-US" altLang="ko-KR" dirty="0" err="1" smtClean="0"/>
              <a:t>Centroiting</a:t>
            </a:r>
            <a:r>
              <a:rPr lang="en-US" altLang="ko-KR" dirty="0" smtClean="0"/>
              <a:t> error (star position error): 60 </a:t>
            </a:r>
            <a:r>
              <a:rPr lang="en-US" altLang="ko-KR" dirty="0" err="1" smtClean="0"/>
              <a:t>arcsec</a:t>
            </a:r>
            <a:endParaRPr lang="en-US" altLang="ko-KR" dirty="0" smtClean="0"/>
          </a:p>
          <a:p>
            <a:pPr lvl="1"/>
            <a:r>
              <a:rPr lang="en-US" altLang="ko-KR" dirty="0" err="1" smtClean="0"/>
              <a:t>iFOV</a:t>
            </a:r>
            <a:r>
              <a:rPr lang="en-US" altLang="ko-KR" dirty="0" smtClean="0"/>
              <a:t> (1 pixel) of the target star sensor: 52 </a:t>
            </a:r>
            <a:r>
              <a:rPr lang="en-US" altLang="ko-KR" dirty="0" err="1" smtClean="0"/>
              <a:t>arcsec</a:t>
            </a:r>
            <a:endParaRPr lang="en-US" altLang="ko-KR" dirty="0" smtClean="0"/>
          </a:p>
          <a:p>
            <a:pPr lvl="1"/>
            <a:r>
              <a:rPr lang="en-US" altLang="ko-KR" dirty="0" smtClean="0"/>
              <a:t>Targeting the worst position error as 1 pixel</a:t>
            </a:r>
          </a:p>
          <a:p>
            <a:endParaRPr lang="en-US" altLang="ko-KR" dirty="0" smtClean="0"/>
          </a:p>
          <a:p>
            <a:r>
              <a:rPr lang="en-US" altLang="ko-KR" dirty="0" smtClean="0"/>
              <a:t>Maximum false-positives (bright): 3</a:t>
            </a:r>
          </a:p>
          <a:p>
            <a:pPr lvl="1"/>
            <a:r>
              <a:rPr lang="en-US" altLang="ko-KR" dirty="0" smtClean="0"/>
              <a:t>Main causes of false-positives</a:t>
            </a:r>
          </a:p>
          <a:p>
            <a:pPr lvl="2"/>
            <a:r>
              <a:rPr lang="en-US" altLang="ko-KR" dirty="0" smtClean="0"/>
              <a:t>The planets of our solar systems (bright)</a:t>
            </a:r>
          </a:p>
          <a:p>
            <a:pPr lvl="2"/>
            <a:r>
              <a:rPr lang="en-US" altLang="ko-KR" dirty="0" smtClean="0"/>
              <a:t>Noise (dark)</a:t>
            </a:r>
          </a:p>
          <a:p>
            <a:pPr lvl="1"/>
            <a:endParaRPr lang="en-US" altLang="ko-KR" dirty="0" smtClean="0"/>
          </a:p>
          <a:p>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pPr/>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pPr/>
              <a:t>34</a:t>
            </a:fld>
            <a:endParaRPr lang="ko-KR" altLang="en-US" dirty="0"/>
          </a:p>
        </p:txBody>
      </p:sp>
      <mc:AlternateContent xmlns:mc="http://schemas.openxmlformats.org/markup-compatibility/2006" xmlns:a14="http://schemas.microsoft.com/office/drawing/2010/main">
        <mc:Choice Requires="a14">
          <p:sp>
            <p:nvSpPr>
              <p:cNvPr id="7" name="TextBox 6"/>
              <p:cNvSpPr txBox="1"/>
              <p:nvPr/>
            </p:nvSpPr>
            <p:spPr>
              <a:xfrm>
                <a:off x="3577714" y="2374490"/>
                <a:ext cx="20257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0.99=1−</m:t>
                      </m:r>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(1−</m:t>
                          </m:r>
                          <m:r>
                            <a:rPr lang="en-US" altLang="ko-KR" i="1">
                              <a:latin typeface="Cambria Math" panose="02040503050406030204" pitchFamily="18" charset="0"/>
                            </a:rPr>
                            <m:t>𝑝</m:t>
                          </m:r>
                          <m:r>
                            <a:rPr lang="en-US" altLang="ko-KR" i="1">
                              <a:latin typeface="Cambria Math" panose="02040503050406030204" pitchFamily="18" charset="0"/>
                            </a:rPr>
                            <m:t>)</m:t>
                          </m:r>
                        </m:e>
                        <m:sup>
                          <m:r>
                            <a:rPr lang="en-US" altLang="ko-KR" b="0" i="1" smtClean="0">
                              <a:latin typeface="Cambria Math" panose="02040503050406030204" pitchFamily="18" charset="0"/>
                            </a:rPr>
                            <m:t>2</m:t>
                          </m:r>
                        </m:sup>
                      </m:sSup>
                    </m:oMath>
                  </m:oMathPara>
                </a14:m>
                <a:endParaRPr lang="ko-KR"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577714" y="2374490"/>
                <a:ext cx="2025747" cy="276999"/>
              </a:xfrm>
              <a:prstGeom prst="rect">
                <a:avLst/>
              </a:prstGeom>
              <a:blipFill rotWithShape="0">
                <a:blip r:embed="rId2"/>
                <a:stretch>
                  <a:fillRect l="-2410" t="-4444" r="-602" b="-3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98490" y="2673328"/>
                <a:ext cx="78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=0.9</m:t>
                      </m:r>
                    </m:oMath>
                  </m:oMathPara>
                </a14:m>
                <a:endParaRPr lang="ko-KR"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898490" y="2673328"/>
                <a:ext cx="789896" cy="276999"/>
              </a:xfrm>
              <a:prstGeom prst="rect">
                <a:avLst/>
              </a:prstGeom>
              <a:blipFill rotWithShape="0">
                <a:blip r:embed="rId3"/>
                <a:stretch>
                  <a:fillRect l="-6977" r="-6977"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00845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Two Approaches</a:t>
            </a:r>
            <a:endParaRPr lang="ko-KR" altLang="en-US" dirty="0"/>
          </a:p>
        </p:txBody>
      </p:sp>
      <p:sp>
        <p:nvSpPr>
          <p:cNvPr id="3" name="내용 개체 틀 2"/>
          <p:cNvSpPr>
            <a:spLocks noGrp="1"/>
          </p:cNvSpPr>
          <p:nvPr>
            <p:ph idx="1"/>
          </p:nvPr>
        </p:nvSpPr>
        <p:spPr/>
        <p:txBody>
          <a:bodyPr/>
          <a:lstStyle/>
          <a:p>
            <a:r>
              <a:rPr lang="en-US" altLang="ko-KR" dirty="0" smtClean="0"/>
              <a:t>Subgraph Isomorphism</a:t>
            </a:r>
          </a:p>
          <a:p>
            <a:pPr lvl="1"/>
            <a:r>
              <a:rPr lang="en-US" altLang="ko-KR" dirty="0"/>
              <a:t>Compare angular distance and geometric figure</a:t>
            </a:r>
          </a:p>
          <a:p>
            <a:pPr lvl="1"/>
            <a:r>
              <a:rPr lang="en-US" altLang="ko-KR" dirty="0"/>
              <a:t>Find the intersection pairs for each angular distance from pre-constructed star-pair catalog</a:t>
            </a:r>
          </a:p>
          <a:p>
            <a:r>
              <a:rPr lang="en-US" altLang="ko-KR" dirty="0" smtClean="0"/>
              <a:t>Pattern Recognition</a:t>
            </a:r>
          </a:p>
          <a:p>
            <a:pPr lvl="1"/>
            <a:r>
              <a:rPr lang="en-US" altLang="ko-KR" dirty="0" smtClean="0"/>
              <a:t>Regard a star image as a 2D image and generate 2D discrete pattern</a:t>
            </a:r>
          </a:p>
          <a:p>
            <a:pPr lvl="1"/>
            <a:r>
              <a:rPr lang="en-US" altLang="ko-KR" dirty="0"/>
              <a:t>Find the most similar </a:t>
            </a:r>
            <a:r>
              <a:rPr lang="en-US" altLang="ko-KR" dirty="0" smtClean="0"/>
              <a:t>pattern </a:t>
            </a:r>
            <a:r>
              <a:rPr lang="en-US" altLang="ko-KR" dirty="0"/>
              <a:t>with an </a:t>
            </a:r>
            <a:r>
              <a:rPr lang="en-US" altLang="ko-KR" dirty="0" smtClean="0"/>
              <a:t>pre-constructed onboard pattern database</a:t>
            </a:r>
            <a:endParaRPr lang="en-US" altLang="ko-KR" dirty="0"/>
          </a:p>
          <a:p>
            <a:pPr lvl="1"/>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pPr/>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dirty="0"/>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pPr/>
              <a:t>35</a:t>
            </a:fld>
            <a:endParaRPr lang="ko-KR" altLang="en-US" dirty="0"/>
          </a:p>
        </p:txBody>
      </p:sp>
    </p:spTree>
    <p:extLst>
      <p:ext uri="{BB962C8B-B14F-4D97-AF65-F5344CB8AC3E}">
        <p14:creationId xmlns:p14="http://schemas.microsoft.com/office/powerpoint/2010/main" val="1449608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Approach 1: </a:t>
            </a:r>
            <a:r>
              <a:rPr lang="en-US" altLang="ko-KR" dirty="0" err="1" smtClean="0"/>
              <a:t>Subgraph</a:t>
            </a:r>
            <a:r>
              <a:rPr lang="en-US" altLang="ko-KR" dirty="0" smtClean="0"/>
              <a:t> Isomorphism</a:t>
            </a:r>
            <a:endParaRPr lang="ko-KR" altLang="en-US" dirty="0"/>
          </a:p>
        </p:txBody>
      </p:sp>
      <p:sp>
        <p:nvSpPr>
          <p:cNvPr id="3" name="내용 개체 틀 2"/>
          <p:cNvSpPr>
            <a:spLocks noGrp="1"/>
          </p:cNvSpPr>
          <p:nvPr>
            <p:ph idx="1"/>
          </p:nvPr>
        </p:nvSpPr>
        <p:spPr/>
        <p:txBody>
          <a:bodyPr/>
          <a:lstStyle/>
          <a:p>
            <a:r>
              <a:rPr lang="en-US" altLang="ko-KR" dirty="0" smtClean="0"/>
              <a:t>Compare angular distance and geometric figure</a:t>
            </a:r>
          </a:p>
          <a:p>
            <a:pPr lvl="1"/>
            <a:r>
              <a:rPr lang="en-US" altLang="ko-KR" dirty="0" smtClean="0"/>
              <a:t>E.g. Triangle Algorithm (</a:t>
            </a:r>
            <a:r>
              <a:rPr lang="en-US" altLang="ko-KR" dirty="0" err="1" smtClean="0"/>
              <a:t>Junkins</a:t>
            </a:r>
            <a:r>
              <a:rPr lang="en-US" altLang="ko-KR" dirty="0" smtClean="0"/>
              <a:t>, 1977), Pyramid Algorithm (</a:t>
            </a:r>
            <a:r>
              <a:rPr lang="en-US" altLang="ko-KR" dirty="0" err="1" smtClean="0"/>
              <a:t>Mortari</a:t>
            </a:r>
            <a:r>
              <a:rPr lang="en-US" altLang="ko-KR" dirty="0" smtClean="0"/>
              <a:t>, 2001)</a:t>
            </a:r>
          </a:p>
          <a:p>
            <a:r>
              <a:rPr lang="en-US" altLang="ko-KR" dirty="0" smtClean="0"/>
              <a:t>Find the intersection pairs for each angular distance from pre-constructed star-pair catalog</a:t>
            </a:r>
          </a:p>
          <a:p>
            <a:r>
              <a:rPr lang="en-US" altLang="ko-KR" dirty="0" smtClean="0"/>
              <a:t>Triangle Algorithm:</a:t>
            </a:r>
            <a:endParaRPr lang="ko-KR" altLang="en-US"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36</a:t>
            </a:fld>
            <a:endParaRPr lang="ko-KR" altLang="en-US" dirty="0"/>
          </a:p>
        </p:txBody>
      </p:sp>
      <p:pic>
        <p:nvPicPr>
          <p:cNvPr id="23" name="그림 22"/>
          <p:cNvPicPr>
            <a:picLocks noChangeAspect="1"/>
          </p:cNvPicPr>
          <p:nvPr/>
        </p:nvPicPr>
        <p:blipFill>
          <a:blip r:embed="rId3"/>
          <a:stretch>
            <a:fillRect/>
          </a:stretch>
        </p:blipFill>
        <p:spPr>
          <a:xfrm>
            <a:off x="418176" y="4428408"/>
            <a:ext cx="2039625" cy="1409400"/>
          </a:xfrm>
          <a:prstGeom prst="rect">
            <a:avLst/>
          </a:prstGeom>
        </p:spPr>
      </p:pic>
      <p:graphicFrame>
        <p:nvGraphicFramePr>
          <p:cNvPr id="24" name="표 23"/>
          <p:cNvGraphicFramePr>
            <a:graphicFrameLocks noGrp="1"/>
          </p:cNvGraphicFramePr>
          <p:nvPr>
            <p:extLst>
              <p:ext uri="{D42A27DB-BD31-4B8C-83A1-F6EECF244321}">
                <p14:modId xmlns:p14="http://schemas.microsoft.com/office/powerpoint/2010/main" val="748839890"/>
              </p:ext>
            </p:extLst>
          </p:nvPr>
        </p:nvGraphicFramePr>
        <p:xfrm>
          <a:off x="3617610" y="4025250"/>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algn="ctr" latinLnBrk="1"/>
                      <a:r>
                        <a:rPr lang="el-GR" altLang="ko-KR" sz="1000" dirty="0" smtClean="0">
                          <a:solidFill>
                            <a:schemeClr val="tx1"/>
                          </a:solidFill>
                        </a:rPr>
                        <a:t>Θ</a:t>
                      </a:r>
                      <a:r>
                        <a:rPr lang="en-US" altLang="ko-KR" sz="1000" baseline="-25000" dirty="0" smtClean="0">
                          <a:solidFill>
                            <a:schemeClr val="tx1"/>
                          </a:solidFill>
                        </a:rPr>
                        <a:t>1</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1</a:t>
                      </a:r>
                      <a:r>
                        <a:rPr lang="en-US" altLang="ko-KR" sz="1000" dirty="0" smtClean="0">
                          <a:solidFill>
                            <a:schemeClr val="tx1"/>
                          </a:solidFill>
                        </a:rPr>
                        <a:t>+</a:t>
                      </a:r>
                      <a:r>
                        <a:rPr lang="el-GR" altLang="ko-KR" sz="1000" dirty="0" smtClean="0">
                          <a:solidFill>
                            <a:schemeClr val="tx1"/>
                          </a:solidFill>
                        </a:rPr>
                        <a:t>δθ</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(A,B)</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 6), </a:t>
                      </a:r>
                      <a:r>
                        <a:rPr lang="en-US" altLang="ko-KR" sz="1000" b="1" dirty="0" smtClean="0">
                          <a:solidFill>
                            <a:srgbClr val="FF0000"/>
                          </a:solidFill>
                        </a:rPr>
                        <a:t>(2, 5)</a:t>
                      </a:r>
                      <a:r>
                        <a:rPr lang="en-US" altLang="ko-KR" sz="1000" dirty="0" smtClean="0">
                          <a:solidFill>
                            <a:schemeClr val="tx1"/>
                          </a:solidFill>
                        </a:rPr>
                        <a:t>, (3, 6), (8, 12)</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TextBox 26"/>
          <p:cNvSpPr txBox="1"/>
          <p:nvPr/>
        </p:nvSpPr>
        <p:spPr>
          <a:xfrm>
            <a:off x="7107382" y="4428408"/>
            <a:ext cx="753732" cy="1384995"/>
          </a:xfrm>
          <a:prstGeom prst="rect">
            <a:avLst/>
          </a:prstGeom>
          <a:noFill/>
        </p:spPr>
        <p:txBody>
          <a:bodyPr wrap="none" rtlCol="0">
            <a:spAutoFit/>
          </a:bodyPr>
          <a:lstStyle/>
          <a:p>
            <a:r>
              <a:rPr lang="en-US" altLang="ko-KR" sz="2800" dirty="0" smtClean="0"/>
              <a:t>A: 2</a:t>
            </a:r>
            <a:br>
              <a:rPr lang="en-US" altLang="ko-KR" sz="2800" dirty="0" smtClean="0"/>
            </a:br>
            <a:r>
              <a:rPr lang="en-US" altLang="ko-KR" sz="2800" dirty="0" smtClean="0"/>
              <a:t>B: 5</a:t>
            </a:r>
            <a:br>
              <a:rPr lang="en-US" altLang="ko-KR" sz="2800" dirty="0" smtClean="0"/>
            </a:br>
            <a:r>
              <a:rPr lang="en-US" altLang="ko-KR" sz="2800" dirty="0" smtClean="0"/>
              <a:t>C: 8</a:t>
            </a:r>
            <a:endParaRPr lang="ko-KR" altLang="en-US" sz="2800" dirty="0"/>
          </a:p>
        </p:txBody>
      </p:sp>
      <p:sp>
        <p:nvSpPr>
          <p:cNvPr id="28" name="오른쪽 화살표 27"/>
          <p:cNvSpPr/>
          <p:nvPr/>
        </p:nvSpPr>
        <p:spPr bwMode="auto">
          <a:xfrm>
            <a:off x="2824941" y="4692280"/>
            <a:ext cx="299259"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29" name="오른쪽 화살표 28"/>
          <p:cNvSpPr/>
          <p:nvPr/>
        </p:nvSpPr>
        <p:spPr bwMode="auto">
          <a:xfrm>
            <a:off x="6205496" y="4678317"/>
            <a:ext cx="299259"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6" name="날짜 개체 틀 5"/>
          <p:cNvSpPr>
            <a:spLocks noGrp="1"/>
          </p:cNvSpPr>
          <p:nvPr>
            <p:ph type="dt" sz="half" idx="10"/>
          </p:nvPr>
        </p:nvSpPr>
        <p:spPr/>
        <p:txBody>
          <a:bodyPr/>
          <a:lstStyle/>
          <a:p>
            <a:fld id="{A6652A17-B8B3-44B8-BF65-1E56A3CDCC8F}" type="datetime1">
              <a:rPr lang="en-US" altLang="ko-KR" smtClean="0"/>
              <a:t>1/20/2015</a:t>
            </a:fld>
            <a:endParaRPr lang="ko-KR" altLang="en-US" dirty="0"/>
          </a:p>
        </p:txBody>
      </p:sp>
      <p:graphicFrame>
        <p:nvGraphicFramePr>
          <p:cNvPr id="14" name="표 13"/>
          <p:cNvGraphicFramePr>
            <a:graphicFrameLocks noGrp="1"/>
          </p:cNvGraphicFramePr>
          <p:nvPr>
            <p:extLst>
              <p:ext uri="{D42A27DB-BD31-4B8C-83A1-F6EECF244321}">
                <p14:modId xmlns:p14="http://schemas.microsoft.com/office/powerpoint/2010/main" val="1433827781"/>
              </p:ext>
            </p:extLst>
          </p:nvPr>
        </p:nvGraphicFramePr>
        <p:xfrm>
          <a:off x="3608380" y="4850800"/>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l-GR" altLang="ko-KR" sz="1000" dirty="0" smtClean="0">
                          <a:solidFill>
                            <a:schemeClr val="tx1"/>
                          </a:solidFill>
                        </a:rPr>
                        <a:t>Θ</a:t>
                      </a:r>
                      <a:r>
                        <a:rPr lang="en-US" altLang="ko-KR" sz="1000" baseline="-25000" dirty="0" smtClean="0">
                          <a:solidFill>
                            <a:schemeClr val="tx1"/>
                          </a:solidFill>
                        </a:rPr>
                        <a:t>2</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2</a:t>
                      </a:r>
                      <a:r>
                        <a:rPr lang="en-US" altLang="ko-KR" sz="1000" dirty="0" smtClean="0">
                          <a:solidFill>
                            <a:schemeClr val="tx1"/>
                          </a:solidFill>
                        </a:rPr>
                        <a:t>+</a:t>
                      </a:r>
                      <a:r>
                        <a:rPr lang="el-GR" altLang="ko-KR" sz="1000" dirty="0" smtClean="0">
                          <a:solidFill>
                            <a:schemeClr val="tx1"/>
                          </a:solidFill>
                        </a:rPr>
                        <a:t>δθ</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(B,C)</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(2, 8), (1, 4), </a:t>
                      </a:r>
                      <a:r>
                        <a:rPr lang="en-US" altLang="ko-KR" sz="1000" b="1" dirty="0" smtClean="0">
                          <a:solidFill>
                            <a:srgbClr val="FF0000"/>
                          </a:solidFill>
                        </a:rPr>
                        <a:t>(5, 8)</a:t>
                      </a:r>
                      <a:r>
                        <a:rPr lang="en-US" altLang="ko-KR" sz="1000" dirty="0" smtClean="0">
                          <a:solidFill>
                            <a:schemeClr val="tx1"/>
                          </a:solidFill>
                        </a:rPr>
                        <a:t>, (9, 13)</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4176937497"/>
              </p:ext>
            </p:extLst>
          </p:nvPr>
        </p:nvGraphicFramePr>
        <p:xfrm>
          <a:off x="3605171" y="5703288"/>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l-GR" altLang="ko-KR" sz="1000" dirty="0" smtClean="0">
                          <a:solidFill>
                            <a:schemeClr val="tx1"/>
                          </a:solidFill>
                        </a:rPr>
                        <a:t>Θ</a:t>
                      </a:r>
                      <a:r>
                        <a:rPr lang="en-US" altLang="ko-KR" sz="1000" baseline="-25000" dirty="0" smtClean="0">
                          <a:solidFill>
                            <a:schemeClr val="tx1"/>
                          </a:solidFill>
                        </a:rPr>
                        <a:t>3</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3</a:t>
                      </a:r>
                      <a:r>
                        <a:rPr lang="en-US" altLang="ko-KR" sz="1000" dirty="0" smtClean="0">
                          <a:solidFill>
                            <a:schemeClr val="tx1"/>
                          </a:solidFill>
                        </a:rPr>
                        <a:t>+</a:t>
                      </a:r>
                      <a:r>
                        <a:rPr lang="el-GR" altLang="ko-KR" sz="1000" dirty="0" smtClean="0">
                          <a:solidFill>
                            <a:schemeClr val="tx1"/>
                          </a:solidFill>
                        </a:rPr>
                        <a:t>δθ</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(C,A)</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smtClean="0">
                          <a:solidFill>
                            <a:srgbClr val="FF0000"/>
                          </a:solidFill>
                        </a:rPr>
                        <a:t>(2, 8)</a:t>
                      </a:r>
                      <a:r>
                        <a:rPr lang="en-US" altLang="ko-KR" sz="1000" dirty="0" smtClean="0">
                          <a:solidFill>
                            <a:schemeClr val="tx1"/>
                          </a:solidFill>
                        </a:rPr>
                        <a:t>, (1, 5), (7, 8), (3, 11)</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07652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Approach 2: Pattern Recognition</a:t>
            </a:r>
            <a:endParaRPr lang="ko-KR" altLang="en-US" dirty="0"/>
          </a:p>
        </p:txBody>
      </p:sp>
      <p:sp>
        <p:nvSpPr>
          <p:cNvPr id="3" name="내용 개체 틀 2"/>
          <p:cNvSpPr>
            <a:spLocks noGrp="1"/>
          </p:cNvSpPr>
          <p:nvPr>
            <p:ph idx="1"/>
          </p:nvPr>
        </p:nvSpPr>
        <p:spPr/>
        <p:txBody>
          <a:bodyPr/>
          <a:lstStyle/>
          <a:p>
            <a:r>
              <a:rPr lang="en-US" altLang="ko-KR" dirty="0" smtClean="0"/>
              <a:t>Find the most similar image pattern with an onboard database pattern</a:t>
            </a:r>
          </a:p>
          <a:p>
            <a:r>
              <a:rPr lang="en-US" altLang="ko-KR" dirty="0" smtClean="0"/>
              <a:t>Grid algorithm (Padgett, 1997), Neural network algorithm (Lindsey, 1997), Genetic Algorithm (Li, 2000)</a:t>
            </a:r>
          </a:p>
          <a:p>
            <a:r>
              <a:rPr lang="en-US" altLang="ko-KR" dirty="0" smtClean="0"/>
              <a:t>Grid algorithm:</a:t>
            </a:r>
          </a:p>
          <a:p>
            <a:pPr lvl="1"/>
            <a:r>
              <a:rPr lang="en-US" altLang="ko-KR" dirty="0" smtClean="0"/>
              <a:t>Pattern Generation</a:t>
            </a:r>
            <a:endParaRPr lang="ko-KR" altLang="en-US"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37</a:t>
            </a:fld>
            <a:endParaRPr lang="ko-KR" altLang="en-US" dirty="0"/>
          </a:p>
        </p:txBody>
      </p:sp>
      <p:pic>
        <p:nvPicPr>
          <p:cNvPr id="10" name="그림 9"/>
          <p:cNvPicPr>
            <a:picLocks noChangeAspect="1"/>
          </p:cNvPicPr>
          <p:nvPr/>
        </p:nvPicPr>
        <p:blipFill>
          <a:blip r:embed="rId3"/>
          <a:stretch>
            <a:fillRect/>
          </a:stretch>
        </p:blipFill>
        <p:spPr>
          <a:xfrm>
            <a:off x="717433" y="4157886"/>
            <a:ext cx="1476300" cy="1467720"/>
          </a:xfrm>
          <a:prstGeom prst="rect">
            <a:avLst/>
          </a:prstGeom>
        </p:spPr>
      </p:pic>
      <p:pic>
        <p:nvPicPr>
          <p:cNvPr id="11" name="그림 10"/>
          <p:cNvPicPr>
            <a:picLocks noChangeAspect="1"/>
          </p:cNvPicPr>
          <p:nvPr/>
        </p:nvPicPr>
        <p:blipFill>
          <a:blip r:embed="rId4"/>
          <a:stretch>
            <a:fillRect/>
          </a:stretch>
        </p:blipFill>
        <p:spPr>
          <a:xfrm>
            <a:off x="2692206" y="4143306"/>
            <a:ext cx="1515150" cy="1496880"/>
          </a:xfrm>
          <a:prstGeom prst="rect">
            <a:avLst/>
          </a:prstGeom>
        </p:spPr>
      </p:pic>
      <p:pic>
        <p:nvPicPr>
          <p:cNvPr id="12" name="그림 11"/>
          <p:cNvPicPr>
            <a:picLocks noChangeAspect="1"/>
          </p:cNvPicPr>
          <p:nvPr/>
        </p:nvPicPr>
        <p:blipFill>
          <a:blip r:embed="rId5"/>
          <a:stretch>
            <a:fillRect/>
          </a:stretch>
        </p:blipFill>
        <p:spPr>
          <a:xfrm>
            <a:off x="4703885" y="4143306"/>
            <a:ext cx="1515150" cy="1467720"/>
          </a:xfrm>
          <a:prstGeom prst="rect">
            <a:avLst/>
          </a:prstGeom>
        </p:spPr>
      </p:pic>
      <p:pic>
        <p:nvPicPr>
          <p:cNvPr id="13" name="그림 12"/>
          <p:cNvPicPr>
            <a:picLocks noChangeAspect="1"/>
          </p:cNvPicPr>
          <p:nvPr/>
        </p:nvPicPr>
        <p:blipFill>
          <a:blip r:embed="rId6"/>
          <a:stretch>
            <a:fillRect/>
          </a:stretch>
        </p:blipFill>
        <p:spPr>
          <a:xfrm>
            <a:off x="6632441" y="4109286"/>
            <a:ext cx="1631700" cy="1516320"/>
          </a:xfrm>
          <a:prstGeom prst="rect">
            <a:avLst/>
          </a:prstGeom>
        </p:spPr>
      </p:pic>
      <p:sp>
        <p:nvSpPr>
          <p:cNvPr id="21" name="오른쪽 화살표 20"/>
          <p:cNvSpPr/>
          <p:nvPr/>
        </p:nvSpPr>
        <p:spPr bwMode="auto">
          <a:xfrm>
            <a:off x="2292368" y="4681722"/>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22" name="오른쪽 화살표 21"/>
          <p:cNvSpPr/>
          <p:nvPr/>
        </p:nvSpPr>
        <p:spPr bwMode="auto">
          <a:xfrm>
            <a:off x="4264429" y="4681721"/>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30" name="오른쪽 화살표 29"/>
          <p:cNvSpPr/>
          <p:nvPr/>
        </p:nvSpPr>
        <p:spPr bwMode="auto">
          <a:xfrm>
            <a:off x="6335548" y="4681721"/>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6" name="날짜 개체 틀 5"/>
          <p:cNvSpPr>
            <a:spLocks noGrp="1"/>
          </p:cNvSpPr>
          <p:nvPr>
            <p:ph type="dt" sz="half" idx="10"/>
          </p:nvPr>
        </p:nvSpPr>
        <p:spPr/>
        <p:txBody>
          <a:bodyPr/>
          <a:lstStyle/>
          <a:p>
            <a:fld id="{49E0F667-2C5E-4176-9ADA-1910B8C42D20}" type="datetime1">
              <a:rPr lang="en-US" altLang="ko-KR" smtClean="0"/>
              <a:t>1/20/2015</a:t>
            </a:fld>
            <a:endParaRPr lang="ko-KR" altLang="en-US" dirty="0"/>
          </a:p>
        </p:txBody>
      </p:sp>
      <p:pic>
        <p:nvPicPr>
          <p:cNvPr id="16" name="그림 15"/>
          <p:cNvPicPr>
            <a:picLocks noChangeAspect="1"/>
          </p:cNvPicPr>
          <p:nvPr/>
        </p:nvPicPr>
        <p:blipFill>
          <a:blip r:embed="rId6"/>
          <a:stretch>
            <a:fillRect/>
          </a:stretch>
        </p:blipFill>
        <p:spPr>
          <a:xfrm>
            <a:off x="1024016" y="4141312"/>
            <a:ext cx="1631700" cy="1516320"/>
          </a:xfrm>
          <a:prstGeom prst="rect">
            <a:avLst/>
          </a:prstGeom>
        </p:spPr>
      </p:pic>
      <p:sp>
        <p:nvSpPr>
          <p:cNvPr id="17" name="오른쪽 화살표 16"/>
          <p:cNvSpPr/>
          <p:nvPr/>
        </p:nvSpPr>
        <p:spPr bwMode="auto">
          <a:xfrm>
            <a:off x="3119866" y="4706660"/>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pic>
        <p:nvPicPr>
          <p:cNvPr id="18" name="그림 17"/>
          <p:cNvPicPr>
            <a:picLocks noChangeAspect="1"/>
          </p:cNvPicPr>
          <p:nvPr/>
        </p:nvPicPr>
        <p:blipFill>
          <a:blip r:embed="rId7"/>
          <a:stretch>
            <a:fillRect/>
          </a:stretch>
        </p:blipFill>
        <p:spPr>
          <a:xfrm>
            <a:off x="3746595" y="4010779"/>
            <a:ext cx="1794870" cy="1811808"/>
          </a:xfrm>
          <a:prstGeom prst="rect">
            <a:avLst/>
          </a:prstGeom>
        </p:spPr>
      </p:pic>
      <p:sp>
        <p:nvSpPr>
          <p:cNvPr id="19" name="오른쪽 화살표 18"/>
          <p:cNvSpPr/>
          <p:nvPr/>
        </p:nvSpPr>
        <p:spPr bwMode="auto">
          <a:xfrm>
            <a:off x="6030637" y="4657422"/>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20" name="TextBox 19"/>
          <p:cNvSpPr txBox="1"/>
          <p:nvPr/>
        </p:nvSpPr>
        <p:spPr>
          <a:xfrm>
            <a:off x="6896440" y="4560265"/>
            <a:ext cx="596638" cy="646331"/>
          </a:xfrm>
          <a:prstGeom prst="rect">
            <a:avLst/>
          </a:prstGeom>
          <a:noFill/>
        </p:spPr>
        <p:txBody>
          <a:bodyPr wrap="none" rtlCol="0">
            <a:spAutoFit/>
          </a:bodyPr>
          <a:lstStyle/>
          <a:p>
            <a:r>
              <a:rPr lang="en-US" altLang="ko-KR" sz="3600" dirty="0" err="1" smtClean="0"/>
              <a:t>A</a:t>
            </a:r>
            <a:r>
              <a:rPr lang="en-US" altLang="ko-KR" sz="3600" baseline="-25000" dirty="0" err="1" smtClean="0"/>
              <a:t>ij</a:t>
            </a:r>
            <a:endParaRPr lang="ko-KR" altLang="en-US" sz="3600" dirty="0"/>
          </a:p>
        </p:txBody>
      </p:sp>
    </p:spTree>
    <p:extLst>
      <p:ext uri="{BB962C8B-B14F-4D97-AF65-F5344CB8AC3E}">
        <p14:creationId xmlns:p14="http://schemas.microsoft.com/office/powerpoint/2010/main" val="13025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0" grpId="0" animBg="1"/>
      <p:bldP spid="17" grpId="0" animBg="1"/>
      <p:bldP spid="19" grpId="0" animBg="1"/>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Approach 2: Pattern Recognition</a:t>
            </a:r>
            <a:endParaRPr lang="ko-KR" altLang="en-US" dirty="0"/>
          </a:p>
        </p:txBody>
      </p:sp>
      <p:sp>
        <p:nvSpPr>
          <p:cNvPr id="3" name="내용 개체 틀 2"/>
          <p:cNvSpPr>
            <a:spLocks noGrp="1"/>
          </p:cNvSpPr>
          <p:nvPr>
            <p:ph idx="1"/>
          </p:nvPr>
        </p:nvSpPr>
        <p:spPr/>
        <p:txBody>
          <a:bodyPr/>
          <a:lstStyle/>
          <a:p>
            <a:pPr lvl="1"/>
            <a:r>
              <a:rPr lang="en-US" altLang="ko-KR" dirty="0" smtClean="0"/>
              <a:t>Grid algorithm</a:t>
            </a:r>
          </a:p>
          <a:p>
            <a:pPr lvl="2"/>
            <a:r>
              <a:rPr lang="en-US" altLang="ko-KR" dirty="0" smtClean="0"/>
              <a:t>Score function</a:t>
            </a:r>
          </a:p>
          <a:p>
            <a:pPr lvl="3"/>
            <a:endParaRPr lang="en-US" altLang="ko-KR" dirty="0"/>
          </a:p>
          <a:p>
            <a:pPr lvl="3"/>
            <a:endParaRPr lang="en-US" altLang="ko-KR" dirty="0" smtClean="0"/>
          </a:p>
          <a:p>
            <a:pPr lvl="3"/>
            <a:endParaRPr lang="en-US" altLang="ko-KR" dirty="0"/>
          </a:p>
          <a:p>
            <a:pPr lvl="3"/>
            <a:r>
              <a:rPr lang="en-US" altLang="ko-KR" dirty="0" smtClean="0"/>
              <a:t>where </a:t>
            </a:r>
            <a:r>
              <a:rPr lang="en-US" altLang="ko-KR" i="1" dirty="0" smtClean="0"/>
              <a:t>D(k)</a:t>
            </a:r>
            <a:r>
              <a:rPr lang="en-US" altLang="ko-KR" i="1" baseline="-25000" dirty="0" err="1" smtClean="0"/>
              <a:t>ij</a:t>
            </a:r>
            <a:r>
              <a:rPr lang="en-US" altLang="ko-KR" dirty="0" smtClean="0"/>
              <a:t> is the pre-generated pattern for </a:t>
            </a:r>
            <a:r>
              <a:rPr lang="en-US" altLang="ko-KR" dirty="0"/>
              <a:t>k</a:t>
            </a:r>
            <a:r>
              <a:rPr lang="en-US" altLang="ko-KR" baseline="30000" dirty="0"/>
              <a:t>th</a:t>
            </a:r>
            <a:r>
              <a:rPr lang="en-US" altLang="ko-KR" dirty="0" smtClean="0"/>
              <a:t> star</a:t>
            </a:r>
          </a:p>
          <a:p>
            <a:pPr lvl="2"/>
            <a:r>
              <a:rPr lang="en-US" altLang="ko-KR" dirty="0" smtClean="0"/>
              <a:t>Identify stars with pattern matching</a:t>
            </a:r>
          </a:p>
          <a:p>
            <a:pPr lvl="3"/>
            <a:r>
              <a:rPr lang="en-US" altLang="ko-KR" dirty="0" smtClean="0"/>
              <a:t>Find </a:t>
            </a:r>
            <a:r>
              <a:rPr lang="en-US" altLang="ko-KR" dirty="0"/>
              <a:t>k</a:t>
            </a:r>
            <a:r>
              <a:rPr lang="en-US" altLang="ko-KR" baseline="30000" dirty="0"/>
              <a:t>th</a:t>
            </a:r>
            <a:r>
              <a:rPr lang="en-US" altLang="ko-KR" dirty="0" smtClean="0"/>
              <a:t> star’s pattern </a:t>
            </a:r>
            <a:r>
              <a:rPr lang="en-US" altLang="ko-KR" dirty="0"/>
              <a:t>that maximizes the score function </a:t>
            </a:r>
            <a:r>
              <a:rPr lang="en-US" altLang="ko-KR" i="1" dirty="0"/>
              <a:t>S(k)</a:t>
            </a:r>
          </a:p>
          <a:p>
            <a:pPr lvl="3"/>
            <a:r>
              <a:rPr lang="en-US" altLang="ko-KR" dirty="0" smtClean="0"/>
              <a:t>Identify the imaged stars with the </a:t>
            </a:r>
            <a:r>
              <a:rPr lang="en-US" altLang="ko-KR" dirty="0"/>
              <a:t>k</a:t>
            </a:r>
            <a:r>
              <a:rPr lang="en-US" altLang="ko-KR" baseline="30000" dirty="0"/>
              <a:t>th</a:t>
            </a:r>
            <a:r>
              <a:rPr lang="en-US" altLang="ko-KR" dirty="0" smtClean="0"/>
              <a:t> star pattern</a:t>
            </a:r>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38</a:t>
            </a:fld>
            <a:endParaRPr lang="ko-KR" altLang="en-US" dirty="0"/>
          </a:p>
        </p:txBody>
      </p:sp>
      <p:sp>
        <p:nvSpPr>
          <p:cNvPr id="6" name="날짜 개체 틀 5"/>
          <p:cNvSpPr>
            <a:spLocks noGrp="1"/>
          </p:cNvSpPr>
          <p:nvPr>
            <p:ph type="dt" sz="half" idx="10"/>
          </p:nvPr>
        </p:nvSpPr>
        <p:spPr/>
        <p:txBody>
          <a:bodyPr/>
          <a:lstStyle/>
          <a:p>
            <a:fld id="{49E0F667-2C5E-4176-9ADA-1910B8C42D20}"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6" name="TextBox 15"/>
              <p:cNvSpPr txBox="1"/>
              <p:nvPr/>
            </p:nvSpPr>
            <p:spPr>
              <a:xfrm>
                <a:off x="3396902" y="1848542"/>
                <a:ext cx="2622898" cy="7817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𝑆</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𝑘</m:t>
                      </m:r>
                      <m:r>
                        <a:rPr lang="en-US" altLang="ko-KR" sz="2000" b="0" i="1" smtClean="0">
                          <a:latin typeface="Cambria Math" panose="02040503050406030204" pitchFamily="18" charset="0"/>
                        </a:rPr>
                        <m:t>)=</m:t>
                      </m:r>
                      <m:nary>
                        <m:naryPr>
                          <m:chr m:val="∑"/>
                          <m:supHide m:val="on"/>
                          <m:ctrlPr>
                            <a:rPr lang="en-US" altLang="ko-KR" sz="2000" b="0" i="1" smtClean="0">
                              <a:latin typeface="Cambria Math" panose="02040503050406030204" pitchFamily="18" charset="0"/>
                            </a:rPr>
                          </m:ctrlPr>
                        </m:naryPr>
                        <m:sub>
                          <m:r>
                            <m:rPr>
                              <m:brk m:alnAt="7"/>
                            </m:rPr>
                            <a:rPr lang="en-US" altLang="ko-KR" sz="2000" b="0" i="1" smtClean="0">
                              <a:latin typeface="Cambria Math" panose="02040503050406030204" pitchFamily="18" charset="0"/>
                            </a:rPr>
                            <m:t>𝑖</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𝑗</m:t>
                          </m:r>
                        </m:sub>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𝐴</m:t>
                              </m:r>
                            </m:e>
                            <m:sub>
                              <m:r>
                                <a:rPr lang="en-US" altLang="ko-KR" sz="2000" i="1">
                                  <a:latin typeface="Cambria Math" panose="02040503050406030204" pitchFamily="18" charset="0"/>
                                </a:rPr>
                                <m:t>𝑖𝑗</m:t>
                              </m:r>
                            </m:sub>
                          </m:sSub>
                          <m:sSub>
                            <m:sSubPr>
                              <m:ctrlPr>
                                <a:rPr lang="en-US" altLang="ko-KR" sz="2000" i="1">
                                  <a:latin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m:t>
                              </m:r>
                              <m:r>
                                <a:rPr lang="en-US" altLang="ko-KR" sz="2000" i="1">
                                  <a:latin typeface="Cambria Math" panose="02040503050406030204" pitchFamily="18" charset="0"/>
                                </a:rPr>
                                <m:t>𝐷</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𝑘</m:t>
                              </m:r>
                              <m:r>
                                <a:rPr lang="en-US" altLang="ko-KR" sz="2000" b="0" i="1" smtClean="0">
                                  <a:latin typeface="Cambria Math" panose="02040503050406030204" pitchFamily="18" charset="0"/>
                                </a:rPr>
                                <m:t>)</m:t>
                              </m:r>
                            </m:e>
                            <m:sub>
                              <m:r>
                                <a:rPr lang="en-US" altLang="ko-KR" sz="2000" i="1">
                                  <a:latin typeface="Cambria Math" panose="02040503050406030204" pitchFamily="18" charset="0"/>
                                </a:rPr>
                                <m:t>𝑖𝑗</m:t>
                              </m:r>
                            </m:sub>
                          </m:sSub>
                        </m:e>
                      </m:nary>
                    </m:oMath>
                  </m:oMathPara>
                </a14:m>
                <a:endParaRPr lang="ko-KR"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396902" y="1848542"/>
                <a:ext cx="2622898" cy="781752"/>
              </a:xfrm>
              <a:prstGeom prst="rect">
                <a:avLst/>
              </a:prstGeom>
              <a:blipFill rotWithShape="0">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51089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Vector Pattern Matching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Approximation of the score function</a:t>
                </a:r>
              </a:p>
              <a:p>
                <a:pPr lvl="1"/>
                <a14:m>
                  <m:oMath xmlns:m="http://schemas.openxmlformats.org/officeDocument/2006/math">
                    <m:r>
                      <m:rPr>
                        <m:sty m:val="p"/>
                      </m:rPr>
                      <a:rPr lang="en-US" altLang="ko-KR" sz="1800" b="0" i="0" smtClean="0">
                        <a:latin typeface="Cambria Math" panose="02040503050406030204" pitchFamily="18" charset="0"/>
                      </a:rPr>
                      <m:t>exp</m:t>
                    </m:r>
                    <m:r>
                      <a:rPr lang="en-US" altLang="ko-KR" sz="1800" b="0" i="1" smtClean="0">
                        <a:latin typeface="Cambria Math" panose="02040503050406030204" pitchFamily="18" charset="0"/>
                      </a:rPr>
                      <m:t>⁡{</m:t>
                    </m:r>
                    <m:r>
                      <a:rPr lang="en-US" altLang="ko-KR" sz="1800" i="1">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b="0" i="1" smtClean="0">
                            <a:latin typeface="Cambria Math" panose="02040503050406030204" pitchFamily="18" charset="0"/>
                          </a:rPr>
                          <m:t>(</m:t>
                        </m:r>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𝑅</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𝑘</m:t>
                                </m:r>
                              </m:sub>
                            </m:sSub>
                          </m:e>
                        </m:acc>
                      </m:e>
                      <m:sup>
                        <m:r>
                          <a:rPr lang="en-US" altLang="ko-KR" sz="1800" i="1">
                            <a:latin typeface="Cambria Math" panose="02040503050406030204" pitchFamily="18" charset="0"/>
                          </a:rPr>
                          <m:t>2</m:t>
                        </m:r>
                      </m:sup>
                    </m:sSup>
                    <m:r>
                      <a:rPr lang="en-US" altLang="ko-KR" sz="1800" b="0" i="1" smtClean="0">
                        <a:latin typeface="Cambria Math" panose="02040503050406030204" pitchFamily="18" charset="0"/>
                      </a:rPr>
                      <m:t>/2</m:t>
                    </m:r>
                    <m:sSup>
                      <m:sSupPr>
                        <m:ctrlPr>
                          <a:rPr lang="en-US" altLang="ko-KR" sz="1800" i="1">
                            <a:latin typeface="Cambria Math" panose="02040503050406030204" pitchFamily="18" charset="0"/>
                          </a:rPr>
                        </m:ctrlPr>
                      </m:sSupPr>
                      <m:e>
                        <m:r>
                          <a:rPr lang="ko-KR" altLang="en-US" sz="1800" i="1">
                            <a:latin typeface="Cambria Math" panose="02040503050406030204" pitchFamily="18" charset="0"/>
                          </a:rPr>
                          <m:t>𝜎</m:t>
                        </m:r>
                      </m:e>
                      <m:sup>
                        <m:r>
                          <a:rPr lang="en-US" altLang="ko-KR" sz="1800" i="1">
                            <a:latin typeface="Cambria Math" panose="02040503050406030204" pitchFamily="18" charset="0"/>
                          </a:rPr>
                          <m:t>2</m:t>
                        </m:r>
                      </m:sup>
                    </m:sSup>
                    <m:r>
                      <a:rPr lang="en-US" altLang="ko-KR" sz="1800" b="0" i="1" smtClean="0">
                        <a:latin typeface="Cambria Math" panose="02040503050406030204" pitchFamily="18" charset="0"/>
                      </a:rPr>
                      <m:t>)}</m:t>
                    </m:r>
                  </m:oMath>
                </a14:m>
                <a:r>
                  <a:rPr lang="en-US" altLang="ko-KR" dirty="0" smtClean="0"/>
                  <a:t> rapidly decreases when </a:t>
                </a:r>
                <a14:m>
                  <m:oMath xmlns:m="http://schemas.openxmlformats.org/officeDocument/2006/math">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m:t>
                        </m:r>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𝑅</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𝑘</m:t>
                                </m:r>
                              </m:sub>
                            </m:sSub>
                          </m:e>
                        </m:acc>
                      </m:e>
                      <m:sup>
                        <m:r>
                          <a:rPr lang="en-US" altLang="ko-KR" sz="1800" i="1">
                            <a:latin typeface="Cambria Math" panose="02040503050406030204" pitchFamily="18" charset="0"/>
                          </a:rPr>
                          <m:t>2</m:t>
                        </m:r>
                      </m:sup>
                    </m:sSup>
                    <m:r>
                      <a:rPr lang="en-US" altLang="ko-KR" sz="1800" i="1">
                        <a:latin typeface="Cambria Math" panose="02040503050406030204" pitchFamily="18" charset="0"/>
                      </a:rPr>
                      <m:t>/2</m:t>
                    </m:r>
                    <m:sSup>
                      <m:sSupPr>
                        <m:ctrlPr>
                          <a:rPr lang="en-US" altLang="ko-KR" sz="1800" i="1">
                            <a:latin typeface="Cambria Math" panose="02040503050406030204" pitchFamily="18" charset="0"/>
                          </a:rPr>
                        </m:ctrlPr>
                      </m:sSupPr>
                      <m:e>
                        <m:r>
                          <a:rPr lang="ko-KR" altLang="en-US" sz="1800" i="1">
                            <a:latin typeface="Cambria Math" panose="02040503050406030204" pitchFamily="18" charset="0"/>
                          </a:rPr>
                          <m:t>𝜎</m:t>
                        </m:r>
                      </m:e>
                      <m:sup>
                        <m:r>
                          <a:rPr lang="en-US" altLang="ko-KR" sz="1800" i="1">
                            <a:latin typeface="Cambria Math" panose="02040503050406030204" pitchFamily="18" charset="0"/>
                          </a:rPr>
                          <m:t>2</m:t>
                        </m:r>
                      </m:sup>
                    </m:sSup>
                    <m:r>
                      <a:rPr lang="en-US" altLang="ko-KR" sz="1800" i="1">
                        <a:latin typeface="Cambria Math" panose="02040503050406030204" pitchFamily="18" charset="0"/>
                      </a:rPr>
                      <m:t>)</m:t>
                    </m:r>
                  </m:oMath>
                </a14:m>
                <a:r>
                  <a:rPr lang="en-US" altLang="ko-KR" dirty="0" smtClean="0"/>
                  <a:t> becomes larger </a:t>
                </a:r>
                <a14:m>
                  <m:oMath xmlns:m="http://schemas.openxmlformats.org/officeDocument/2006/math">
                    <m:d>
                      <m:dPr>
                        <m:ctrlPr>
                          <a:rPr lang="en-US" altLang="ko-KR" sz="1800" b="0" i="1" smtClean="0">
                            <a:latin typeface="Cambria Math" panose="02040503050406030204" pitchFamily="18" charset="0"/>
                          </a:rPr>
                        </m:ctrlPr>
                      </m:dPr>
                      <m:e>
                        <m:sSup>
                          <m:sSupPr>
                            <m:ctrlPr>
                              <a:rPr lang="en-US" altLang="ko-KR" sz="1800" b="0" i="1" smtClean="0">
                                <a:latin typeface="Cambria Math" panose="02040503050406030204" pitchFamily="18" charset="0"/>
                              </a:rPr>
                            </m:ctrlPr>
                          </m:sSupPr>
                          <m:e>
                            <m:r>
                              <a:rPr lang="en-US" altLang="ko-KR" sz="1800" b="0" i="1" smtClean="0">
                                <a:latin typeface="Cambria Math" panose="02040503050406030204" pitchFamily="18" charset="0"/>
                              </a:rPr>
                              <m:t>𝑒</m:t>
                            </m:r>
                          </m:e>
                          <m:sup>
                            <m:r>
                              <a:rPr lang="en-US" altLang="ko-KR" sz="1800" b="0" i="1" smtClean="0">
                                <a:latin typeface="Cambria Math" panose="02040503050406030204" pitchFamily="18" charset="0"/>
                              </a:rPr>
                              <m:t>−10</m:t>
                            </m:r>
                          </m:sup>
                        </m:sSup>
                        <m:r>
                          <a:rPr lang="en-US" altLang="ko-KR" sz="1800" b="0" i="1" smtClean="0">
                            <a:latin typeface="Cambria Math" panose="02040503050406030204" pitchFamily="18" charset="0"/>
                          </a:rPr>
                          <m:t>=0.0000454</m:t>
                        </m:r>
                      </m:e>
                    </m:d>
                    <m:r>
                      <a:rPr lang="en-US" altLang="ko-KR" sz="1800" b="0" i="1" smtClean="0">
                        <a:latin typeface="Cambria Math" panose="02040503050406030204" pitchFamily="18" charset="0"/>
                      </a:rPr>
                      <m:t>.</m:t>
                    </m:r>
                  </m:oMath>
                </a14:m>
                <a:endParaRPr lang="en-US" altLang="ko-KR" sz="1800" b="0" dirty="0" smtClean="0"/>
              </a:p>
              <a:p>
                <a:pPr lvl="2"/>
                <a:r>
                  <a:rPr lang="en-US" altLang="ko-KR" dirty="0" smtClean="0"/>
                  <a:t>Negligible score for very distant position from the centroid of stars</a:t>
                </a:r>
              </a:p>
              <a:p>
                <a:pPr lvl="1"/>
                <a:r>
                  <a:rPr lang="en-US" altLang="ko-KR" dirty="0" smtClean="0"/>
                  <a:t>For meaningful score value, </a:t>
                </a:r>
                <a14:m>
                  <m:oMath xmlns:m="http://schemas.openxmlformats.org/officeDocument/2006/math">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𝑅</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𝑘</m:t>
                            </m:r>
                          </m:sub>
                        </m:sSub>
                      </m:e>
                    </m:acc>
                    <m:r>
                      <a:rPr lang="en-US" altLang="ko-KR" sz="1800" i="1">
                        <a:latin typeface="Cambria Math" panose="02040503050406030204" pitchFamily="18" charset="0"/>
                        <a:ea typeface="Cambria Math" panose="02040503050406030204" pitchFamily="18" charset="0"/>
                      </a:rPr>
                      <m:t>≈</m:t>
                    </m:r>
                    <m:bar>
                      <m:barPr>
                        <m:pos m:val="top"/>
                        <m:ctrlPr>
                          <a:rPr lang="en-US" altLang="ko-KR" sz="1800" i="1" smtClean="0">
                            <a:latin typeface="Cambria Math" panose="02040503050406030204" pitchFamily="18" charset="0"/>
                          </a:rPr>
                        </m:ctrlPr>
                      </m:barPr>
                      <m:e>
                        <m:r>
                          <a:rPr lang="en-US" altLang="ko-KR" sz="1800" b="0" i="1" smtClean="0">
                            <a:latin typeface="Cambria Math" panose="02040503050406030204" pitchFamily="18" charset="0"/>
                          </a:rPr>
                          <m:t>𝑅</m:t>
                        </m:r>
                        <m:sSub>
                          <m:sSubPr>
                            <m:ctrlPr>
                              <a:rPr lang="en-US" altLang="ko-KR" sz="1800" b="0" i="1" smtClean="0">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b="0" i="1" smtClean="0">
                                <a:latin typeface="Cambria Math" panose="02040503050406030204" pitchFamily="18" charset="0"/>
                              </a:rPr>
                              <m:t>𝑘</m:t>
                            </m:r>
                          </m:sub>
                        </m:sSub>
                      </m:e>
                    </m:bar>
                  </m:oMath>
                </a14:m>
                <a:endParaRPr lang="en-US" altLang="ko-KR" dirty="0" smtClean="0"/>
              </a:p>
              <a:p>
                <a:pPr lvl="1"/>
                <a:endParaRPr lang="en-US" altLang="ko-KR" dirty="0"/>
              </a:p>
              <a:p>
                <a:pPr lvl="1"/>
                <a:endParaRPr lang="en-US" altLang="ko-KR" dirty="0" smtClean="0"/>
              </a:p>
              <a:p>
                <a:pPr lvl="1"/>
                <a:endParaRPr lang="en-US" altLang="ko-KR" dirty="0" smtClean="0"/>
              </a:p>
              <a:p>
                <a:pPr lvl="1"/>
                <a14:m>
                  <m:oMath xmlns:m="http://schemas.openxmlformats.org/officeDocument/2006/math">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𝑢</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𝑣</m:t>
                    </m:r>
                    <m:r>
                      <a:rPr lang="en-US" altLang="ko-KR" sz="1800" b="0" i="1" smtClean="0">
                        <a:latin typeface="Cambria Math" panose="02040503050406030204" pitchFamily="18" charset="0"/>
                      </a:rPr>
                      <m:t>)</m:t>
                    </m:r>
                  </m:oMath>
                </a14:m>
                <a:r>
                  <a:rPr lang="en-US" altLang="ko-KR" dirty="0" smtClean="0"/>
                  <a:t>: a rectangular coordinate system on the celestial sphere surface for each star centroid</a:t>
                </a:r>
                <a:endParaRPr lang="en-US" altLang="ko-KR" sz="1800" dirty="0"/>
              </a:p>
              <a:p>
                <a:pPr lvl="1"/>
                <a:endParaRPr lang="en-US" altLang="ko-KR" dirty="0" smtClean="0"/>
              </a:p>
              <a:p>
                <a:pPr lvl="1"/>
                <a:endParaRPr lang="en-US" altLang="ko-KR" dirty="0"/>
              </a:p>
              <a:p>
                <a:pPr lvl="1"/>
                <a:endParaRPr lang="en-US" altLang="ko-KR" dirty="0" smtClean="0"/>
              </a:p>
              <a:p>
                <a:pPr lvl="1"/>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1315" t="-1333"/>
                </a:stretch>
              </a:blipFill>
            </p:spPr>
            <p:txBody>
              <a:bodyPr/>
              <a:lstStyle/>
              <a:p>
                <a:r>
                  <a:rPr lang="ko-KR" altLang="en-US">
                    <a:noFill/>
                  </a:rPr>
                  <a:t> </a:t>
                </a:r>
              </a:p>
            </p:txBody>
          </p:sp>
        </mc:Fallback>
      </mc:AlternateContent>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39</a:t>
            </a:fld>
            <a:endParaRPr lang="ko-KR" altLang="en-US" dirty="0"/>
          </a:p>
        </p:txBody>
      </p:sp>
      <p:sp>
        <p:nvSpPr>
          <p:cNvPr id="6" name="날짜 개체 틀 5"/>
          <p:cNvSpPr>
            <a:spLocks noGrp="1"/>
          </p:cNvSpPr>
          <p:nvPr>
            <p:ph type="dt" sz="half" idx="10"/>
          </p:nvPr>
        </p:nvSpPr>
        <p:spPr/>
        <p:txBody>
          <a:bodyPr/>
          <a:lstStyle/>
          <a:p>
            <a:fld id="{B74FE34A-B3D0-4DDD-A4EB-B680C7448642}" type="datetime1">
              <a:rPr lang="en-US" altLang="ko-KR" smtClean="0"/>
              <a:t>1/20/2015</a:t>
            </a:fld>
            <a:endParaRPr lang="ko-KR" altLang="en-US" dirty="0"/>
          </a:p>
        </p:txBody>
      </p:sp>
      <mc:AlternateContent xmlns:mc="http://schemas.openxmlformats.org/markup-compatibility/2006" xmlns:a14="http://schemas.microsoft.com/office/drawing/2010/main">
        <mc:Choice Requires="a14">
          <p:sp>
            <p:nvSpPr>
              <p:cNvPr id="12" name="TextBox 11"/>
              <p:cNvSpPr txBox="1"/>
              <p:nvPr/>
            </p:nvSpPr>
            <p:spPr>
              <a:xfrm>
                <a:off x="1620352" y="3114158"/>
                <a:ext cx="5960541" cy="781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𝑆</m:t>
                          </m:r>
                        </m:e>
                        <m:sub>
                          <m:r>
                            <a:rPr lang="en-US" altLang="ko-KR" b="0" i="1" smtClean="0">
                              <a:latin typeface="Cambria Math" panose="02040503050406030204" pitchFamily="18" charset="0"/>
                            </a:rPr>
                            <m:t>𝑣</m:t>
                          </m:r>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𝑆</m:t>
                      </m:r>
                      <m:r>
                        <a:rPr lang="en-US" altLang="ko-KR" b="0" i="1" smtClean="0">
                          <a:latin typeface="Cambria Math" panose="02040503050406030204" pitchFamily="18" charset="0"/>
                          <a:ea typeface="Cambria Math" panose="02040503050406030204" pitchFamily="18" charset="0"/>
                        </a:rPr>
                        <m:t>′=</m:t>
                      </m:r>
                      <m:nary>
                        <m:naryPr>
                          <m:chr m:val="∑"/>
                          <m:supHide m:val="on"/>
                          <m:ctrlPr>
                            <a:rPr lang="pt-BR" altLang="ko-KR" i="1">
                              <a:latin typeface="Cambria Math" panose="02040503050406030204" pitchFamily="18" charset="0"/>
                            </a:rPr>
                          </m:ctrlPr>
                        </m:naryPr>
                        <m:sub>
                          <m:r>
                            <m:rPr>
                              <m:brk m:alnAt="7"/>
                            </m:rPr>
                            <a:rPr lang="en-US" altLang="ko-KR" i="1">
                              <a:latin typeface="Cambria Math" panose="02040503050406030204" pitchFamily="18" charset="0"/>
                            </a:rPr>
                            <m:t>𝑘</m:t>
                          </m:r>
                        </m:sub>
                        <m:sup/>
                        <m:e>
                          <m:nary>
                            <m:naryPr>
                              <m:chr m:val="∑"/>
                              <m:supHide m:val="on"/>
                              <m:ctrlPr>
                                <a:rPr lang="en-US" altLang="ko-KR" i="1">
                                  <a:latin typeface="Cambria Math" panose="02040503050406030204" pitchFamily="18" charset="0"/>
                                </a:rPr>
                              </m:ctrlPr>
                            </m:naryPr>
                            <m:sub>
                              <m:r>
                                <m:rPr>
                                  <m:brk m:alnAt="7"/>
                                </m:rPr>
                                <a:rPr lang="en-US" altLang="ko-KR" i="1">
                                  <a:latin typeface="Cambria Math" panose="02040503050406030204" pitchFamily="18" charset="0"/>
                                </a:rPr>
                                <m:t>𝑙</m:t>
                              </m:r>
                            </m:sub>
                            <m:sup/>
                            <m:e>
                              <m:nary>
                                <m:naryPr>
                                  <m:chr m:val="∬"/>
                                  <m:ctrlPr>
                                    <a:rPr lang="en-US"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𝐴</m:t>
                                  </m:r>
                                  <m:r>
                                    <a:rPr lang="en-US" altLang="ko-KR" b="0" i="1" smtClean="0">
                                      <a:latin typeface="Cambria Math" panose="02040503050406030204" pitchFamily="18" charset="0"/>
                                    </a:rPr>
                                    <m:t>𝑟𝑒𝑎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𝑛𝑒𝑎𝑟</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m:rPr>
                                          <m:brk m:alnAt="23"/>
                                        </m:rPr>
                                        <a:rPr lang="en-US" altLang="ko-KR" b="0" i="1" smtClean="0">
                                          <a:latin typeface="Cambria Math" panose="02040503050406030204" pitchFamily="18" charset="0"/>
                                        </a:rPr>
                                        <m:t>𝑘</m:t>
                                      </m:r>
                                    </m:sub>
                                  </m:sSub>
                                  <m:r>
                                    <m:rPr>
                                      <m:brk m:alnAt="23"/>
                                    </m:rP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b="0" i="1" smtClean="0">
                                          <a:latin typeface="Cambria Math" panose="02040503050406030204" pitchFamily="18" charset="0"/>
                                        </a:rPr>
                                        <m:t>𝑙</m:t>
                                      </m:r>
                                    </m:sub>
                                  </m:sSub>
                                </m:sub>
                                <m:sup/>
                                <m:e>
                                  <m:r>
                                    <a:rPr lang="en-US" altLang="ko-KR" i="1">
                                      <a:latin typeface="Cambria Math" panose="02040503050406030204" pitchFamily="18" charset="0"/>
                                    </a:rPr>
                                    <m:t>𝑒𝑥𝑝</m:t>
                                  </m:r>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bar>
                                                <m:barPr>
                                                  <m:pos m:val="top"/>
                                                  <m:ctrlPr>
                                                    <a:rPr lang="en-US" altLang="ko-KR" i="1">
                                                      <a:latin typeface="Cambria Math" panose="02040503050406030204" pitchFamily="18" charset="0"/>
                                                    </a:rPr>
                                                  </m:ctrlPr>
                                                </m:bar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𝑘</m:t>
                                                      </m:r>
                                                    </m:sub>
                                                  </m:sSub>
                                                </m:e>
                                              </m:bar>
                                            </m:e>
                                            <m:sup>
                                              <m:r>
                                                <a:rPr lang="en-US" altLang="ko-KR" i="1">
                                                  <a:latin typeface="Cambria Math" panose="02040503050406030204" pitchFamily="18" charset="0"/>
                                                </a:rPr>
                                                <m:t>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bar>
                                                <m:barPr>
                                                  <m:pos m:val="top"/>
                                                  <m:ctrlPr>
                                                    <a:rPr lang="en-US" altLang="ko-KR" i="1">
                                                      <a:latin typeface="Cambria Math" panose="02040503050406030204" pitchFamily="18" charset="0"/>
                                                    </a:rPr>
                                                  </m:ctrlPr>
                                                </m:bar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𝑙</m:t>
                                                      </m:r>
                                                    </m:sub>
                                                  </m:sSub>
                                                </m:e>
                                              </m:bar>
                                            </m:e>
                                            <m:sup>
                                              <m:r>
                                                <a:rPr lang="en-US" altLang="ko-KR" i="1">
                                                  <a:latin typeface="Cambria Math" panose="02040503050406030204" pitchFamily="18" charset="0"/>
                                                </a:rPr>
                                                <m:t>2</m:t>
                                              </m:r>
                                            </m:sup>
                                          </m:sSup>
                                        </m:num>
                                        <m:den>
                                          <m:r>
                                            <a:rPr lang="en-US" altLang="ko-KR" i="1">
                                              <a:latin typeface="Cambria Math" panose="02040503050406030204" pitchFamily="18" charset="0"/>
                                            </a:rPr>
                                            <m:t>2</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den>
                                      </m:f>
                                    </m:e>
                                  </m:d>
                                  <m:r>
                                    <a:rPr lang="en-US" altLang="ko-KR" b="0" i="1" smtClean="0">
                                      <a:latin typeface="Cambria Math" panose="02040503050406030204" pitchFamily="18" charset="0"/>
                                    </a:rPr>
                                    <m:t>𝑑𝑢𝑑𝑣</m:t>
                                  </m:r>
                                </m:e>
                              </m:nary>
                            </m:e>
                          </m:nary>
                        </m:e>
                      </m:nary>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620352" y="3114158"/>
                <a:ext cx="5960541" cy="781624"/>
              </a:xfrm>
              <a:prstGeom prst="rect">
                <a:avLst/>
              </a:prstGeom>
              <a:blipFill rotWithShape="0">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4037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Star Identification</a:t>
            </a:r>
            <a:endParaRPr lang="ko-KR" altLang="en-US" dirty="0"/>
          </a:p>
        </p:txBody>
      </p:sp>
      <p:sp>
        <p:nvSpPr>
          <p:cNvPr id="3" name="내용 개체 틀 2"/>
          <p:cNvSpPr>
            <a:spLocks noGrp="1"/>
          </p:cNvSpPr>
          <p:nvPr>
            <p:ph idx="1"/>
          </p:nvPr>
        </p:nvSpPr>
        <p:spPr/>
        <p:txBody>
          <a:bodyPr/>
          <a:lstStyle/>
          <a:p>
            <a:r>
              <a:rPr lang="en-US" altLang="ko-KR" dirty="0" smtClean="0"/>
              <a:t>Match the imaged stars to a star catalogue</a:t>
            </a:r>
          </a:p>
          <a:p>
            <a:pPr lvl="1"/>
            <a:r>
              <a:rPr lang="en-US" altLang="ko-KR" dirty="0" smtClean="0"/>
              <a:t>Star Catalogues</a:t>
            </a:r>
          </a:p>
          <a:p>
            <a:pPr lvl="2"/>
            <a:r>
              <a:rPr lang="en-US" altLang="ko-KR" dirty="0" smtClean="0"/>
              <a:t>Provide star coordinates in inertial frame (J2000)</a:t>
            </a:r>
          </a:p>
          <a:p>
            <a:pPr lvl="2"/>
            <a:r>
              <a:rPr lang="en-US" altLang="ko-KR" dirty="0" smtClean="0"/>
              <a:t>SKY2000, Bright Star Catalog (BSC), </a:t>
            </a:r>
            <a:r>
              <a:rPr lang="en-US" altLang="ko-KR" dirty="0" err="1" smtClean="0"/>
              <a:t>ect</a:t>
            </a:r>
            <a:r>
              <a:rPr lang="en-US" altLang="ko-KR" dirty="0" smtClean="0"/>
              <a:t>.</a:t>
            </a:r>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4</a:t>
            </a:fld>
            <a:endParaRPr lang="ko-KR" altLang="en-US" dirty="0"/>
          </a:p>
        </p:txBody>
      </p:sp>
      <p:pic>
        <p:nvPicPr>
          <p:cNvPr id="6" name="Picture 2" descr="http://www.tsgc.utexas.edu/images/spacecraft/clementine/graphics/startracker2.gif"/>
          <p:cNvPicPr>
            <a:picLocks noChangeAspect="1" noChangeArrowheads="1"/>
          </p:cNvPicPr>
          <p:nvPr/>
        </p:nvPicPr>
        <p:blipFill>
          <a:blip r:embed="rId3" cstate="print"/>
          <a:srcRect/>
          <a:stretch>
            <a:fillRect/>
          </a:stretch>
        </p:blipFill>
        <p:spPr bwMode="auto">
          <a:xfrm>
            <a:off x="615416" y="3113283"/>
            <a:ext cx="3943350" cy="2962275"/>
          </a:xfrm>
          <a:prstGeom prst="rect">
            <a:avLst/>
          </a:prstGeom>
          <a:noFill/>
          <a:ln w="9525">
            <a:noFill/>
            <a:miter lim="800000"/>
            <a:headEnd/>
            <a:tailEnd/>
          </a:ln>
        </p:spPr>
      </p:pic>
      <p:sp>
        <p:nvSpPr>
          <p:cNvPr id="25" name="타원 24"/>
          <p:cNvSpPr/>
          <p:nvPr/>
        </p:nvSpPr>
        <p:spPr>
          <a:xfrm>
            <a:off x="1860776" y="3468769"/>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26" name="타원 25"/>
          <p:cNvSpPr/>
          <p:nvPr/>
        </p:nvSpPr>
        <p:spPr>
          <a:xfrm>
            <a:off x="985683" y="3509249"/>
            <a:ext cx="214313"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27" name="타원 26"/>
          <p:cNvSpPr/>
          <p:nvPr/>
        </p:nvSpPr>
        <p:spPr>
          <a:xfrm>
            <a:off x="2337026" y="3802143"/>
            <a:ext cx="214312"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28" name="타원 27"/>
          <p:cNvSpPr/>
          <p:nvPr/>
        </p:nvSpPr>
        <p:spPr>
          <a:xfrm>
            <a:off x="3003776" y="4754644"/>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29" name="타원 28"/>
          <p:cNvSpPr/>
          <p:nvPr/>
        </p:nvSpPr>
        <p:spPr>
          <a:xfrm>
            <a:off x="4289651" y="4326019"/>
            <a:ext cx="214312"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30" name="타원 29"/>
          <p:cNvSpPr/>
          <p:nvPr/>
        </p:nvSpPr>
        <p:spPr>
          <a:xfrm>
            <a:off x="4046764" y="4986475"/>
            <a:ext cx="214312"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31" name="타원 30"/>
          <p:cNvSpPr/>
          <p:nvPr/>
        </p:nvSpPr>
        <p:spPr>
          <a:xfrm>
            <a:off x="2932338" y="4183144"/>
            <a:ext cx="214313" cy="21431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sp>
        <p:nvSpPr>
          <p:cNvPr id="32" name="타원 31"/>
          <p:cNvSpPr/>
          <p:nvPr/>
        </p:nvSpPr>
        <p:spPr>
          <a:xfrm>
            <a:off x="2718025" y="5521406"/>
            <a:ext cx="214313" cy="21431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grpSp>
        <p:nvGrpSpPr>
          <p:cNvPr id="41" name="그룹 40"/>
          <p:cNvGrpSpPr/>
          <p:nvPr/>
        </p:nvGrpSpPr>
        <p:grpSpPr>
          <a:xfrm>
            <a:off x="1092839" y="3195383"/>
            <a:ext cx="3493329" cy="2414047"/>
            <a:chOff x="3077748" y="3195383"/>
            <a:chExt cx="3493329" cy="2414047"/>
          </a:xfrm>
        </p:grpSpPr>
        <p:sp>
          <p:nvSpPr>
            <p:cNvPr id="33" name="TextBox 32"/>
            <p:cNvSpPr txBox="1"/>
            <p:nvPr/>
          </p:nvSpPr>
          <p:spPr>
            <a:xfrm>
              <a:off x="3077748" y="3247073"/>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4" name="TextBox 33"/>
            <p:cNvSpPr txBox="1"/>
            <p:nvPr/>
          </p:nvSpPr>
          <p:spPr>
            <a:xfrm>
              <a:off x="3952841" y="3195383"/>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5" name="TextBox 34"/>
            <p:cNvSpPr txBox="1"/>
            <p:nvPr/>
          </p:nvSpPr>
          <p:spPr>
            <a:xfrm>
              <a:off x="4451474" y="3509249"/>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6" name="TextBox 35"/>
            <p:cNvSpPr txBox="1"/>
            <p:nvPr/>
          </p:nvSpPr>
          <p:spPr>
            <a:xfrm>
              <a:off x="5031801" y="3891779"/>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7" name="TextBox 36"/>
            <p:cNvSpPr txBox="1"/>
            <p:nvPr/>
          </p:nvSpPr>
          <p:spPr>
            <a:xfrm>
              <a:off x="5057756" y="4473336"/>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8" name="TextBox 37"/>
            <p:cNvSpPr txBox="1"/>
            <p:nvPr/>
          </p:nvSpPr>
          <p:spPr>
            <a:xfrm>
              <a:off x="4780341" y="5240098"/>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39" name="TextBox 38"/>
            <p:cNvSpPr txBox="1"/>
            <p:nvPr/>
          </p:nvSpPr>
          <p:spPr>
            <a:xfrm>
              <a:off x="6120255" y="4705167"/>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sp>
          <p:nvSpPr>
            <p:cNvPr id="40" name="TextBox 39"/>
            <p:cNvSpPr txBox="1"/>
            <p:nvPr/>
          </p:nvSpPr>
          <p:spPr>
            <a:xfrm>
              <a:off x="6319617" y="4028124"/>
              <a:ext cx="251460" cy="369332"/>
            </a:xfrm>
            <a:prstGeom prst="rect">
              <a:avLst/>
            </a:prstGeom>
            <a:noFill/>
          </p:spPr>
          <p:txBody>
            <a:bodyPr wrap="square" rtlCol="0">
              <a:spAutoFit/>
            </a:bodyPr>
            <a:lstStyle/>
            <a:p>
              <a:r>
                <a:rPr lang="en-US" altLang="ko-KR" dirty="0" smtClean="0">
                  <a:solidFill>
                    <a:srgbClr val="FF0000"/>
                  </a:solidFill>
                </a:rPr>
                <a:t>?</a:t>
              </a:r>
              <a:endParaRPr lang="ko-KR" altLang="en-US" dirty="0">
                <a:solidFill>
                  <a:srgbClr val="FF0000"/>
                </a:solidFill>
              </a:endParaRPr>
            </a:p>
          </p:txBody>
        </p:sp>
      </p:grpSp>
      <p:grpSp>
        <p:nvGrpSpPr>
          <p:cNvPr id="50" name="그룹 49"/>
          <p:cNvGrpSpPr/>
          <p:nvPr/>
        </p:nvGrpSpPr>
        <p:grpSpPr>
          <a:xfrm>
            <a:off x="967856" y="3167504"/>
            <a:ext cx="3634700" cy="2393003"/>
            <a:chOff x="2952765" y="3167504"/>
            <a:chExt cx="3634700" cy="2393003"/>
          </a:xfrm>
        </p:grpSpPr>
        <p:sp>
          <p:nvSpPr>
            <p:cNvPr id="42" name="TextBox 41"/>
            <p:cNvSpPr txBox="1"/>
            <p:nvPr/>
          </p:nvSpPr>
          <p:spPr>
            <a:xfrm>
              <a:off x="2952765" y="3227941"/>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2045</a:t>
              </a:r>
              <a:endParaRPr lang="ko-KR" altLang="en-US" dirty="0">
                <a:solidFill>
                  <a:srgbClr val="FF0000"/>
                </a:solidFill>
                <a:latin typeface="Garamond" panose="02020404030301010803" pitchFamily="18" charset="0"/>
              </a:endParaRPr>
            </a:p>
          </p:txBody>
        </p:sp>
        <p:sp>
          <p:nvSpPr>
            <p:cNvPr id="43" name="TextBox 42"/>
            <p:cNvSpPr txBox="1"/>
            <p:nvPr/>
          </p:nvSpPr>
          <p:spPr>
            <a:xfrm>
              <a:off x="3837449" y="3167504"/>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2032</a:t>
              </a:r>
              <a:endParaRPr lang="ko-KR" altLang="en-US" dirty="0">
                <a:solidFill>
                  <a:srgbClr val="FF0000"/>
                </a:solidFill>
                <a:latin typeface="Garamond" panose="02020404030301010803" pitchFamily="18" charset="0"/>
              </a:endParaRPr>
            </a:p>
          </p:txBody>
        </p:sp>
        <p:sp>
          <p:nvSpPr>
            <p:cNvPr id="44" name="TextBox 43"/>
            <p:cNvSpPr txBox="1"/>
            <p:nvPr/>
          </p:nvSpPr>
          <p:spPr>
            <a:xfrm>
              <a:off x="4332702" y="3490045"/>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2027</a:t>
              </a:r>
              <a:endParaRPr lang="ko-KR" altLang="en-US" dirty="0">
                <a:solidFill>
                  <a:srgbClr val="FF0000"/>
                </a:solidFill>
                <a:latin typeface="Garamond" panose="02020404030301010803" pitchFamily="18" charset="0"/>
              </a:endParaRPr>
            </a:p>
          </p:txBody>
        </p:sp>
        <p:sp>
          <p:nvSpPr>
            <p:cNvPr id="45" name="TextBox 44"/>
            <p:cNvSpPr txBox="1"/>
            <p:nvPr/>
          </p:nvSpPr>
          <p:spPr>
            <a:xfrm>
              <a:off x="4553554" y="5191175"/>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1985</a:t>
              </a:r>
              <a:endParaRPr lang="ko-KR" altLang="en-US" dirty="0">
                <a:solidFill>
                  <a:srgbClr val="FF0000"/>
                </a:solidFill>
                <a:latin typeface="Garamond" panose="02020404030301010803" pitchFamily="18" charset="0"/>
              </a:endParaRPr>
            </a:p>
          </p:txBody>
        </p:sp>
        <p:sp>
          <p:nvSpPr>
            <p:cNvPr id="46" name="TextBox 45"/>
            <p:cNvSpPr txBox="1"/>
            <p:nvPr/>
          </p:nvSpPr>
          <p:spPr>
            <a:xfrm>
              <a:off x="4922011" y="3875071"/>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2011</a:t>
              </a:r>
              <a:endParaRPr lang="ko-KR" altLang="en-US" dirty="0">
                <a:solidFill>
                  <a:srgbClr val="FF0000"/>
                </a:solidFill>
                <a:latin typeface="Garamond" panose="02020404030301010803" pitchFamily="18" charset="0"/>
              </a:endParaRPr>
            </a:p>
          </p:txBody>
        </p:sp>
        <p:sp>
          <p:nvSpPr>
            <p:cNvPr id="47" name="TextBox 46"/>
            <p:cNvSpPr txBox="1"/>
            <p:nvPr/>
          </p:nvSpPr>
          <p:spPr>
            <a:xfrm>
              <a:off x="4955856" y="4453200"/>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2009</a:t>
              </a:r>
              <a:endParaRPr lang="ko-KR" altLang="en-US" dirty="0">
                <a:solidFill>
                  <a:srgbClr val="FF0000"/>
                </a:solidFill>
                <a:latin typeface="Garamond" panose="02020404030301010803" pitchFamily="18" charset="0"/>
              </a:endParaRPr>
            </a:p>
          </p:txBody>
        </p:sp>
        <p:sp>
          <p:nvSpPr>
            <p:cNvPr id="48" name="TextBox 47"/>
            <p:cNvSpPr txBox="1"/>
            <p:nvPr/>
          </p:nvSpPr>
          <p:spPr>
            <a:xfrm>
              <a:off x="5966782" y="4003968"/>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2016</a:t>
              </a:r>
              <a:endParaRPr lang="ko-KR" altLang="en-US" dirty="0">
                <a:solidFill>
                  <a:srgbClr val="FF0000"/>
                </a:solidFill>
                <a:latin typeface="Garamond" panose="02020404030301010803" pitchFamily="18" charset="0"/>
              </a:endParaRPr>
            </a:p>
          </p:txBody>
        </p:sp>
        <p:sp>
          <p:nvSpPr>
            <p:cNvPr id="49" name="TextBox 48"/>
            <p:cNvSpPr txBox="1"/>
            <p:nvPr/>
          </p:nvSpPr>
          <p:spPr>
            <a:xfrm>
              <a:off x="5916862" y="4680279"/>
              <a:ext cx="620683" cy="369332"/>
            </a:xfrm>
            <a:prstGeom prst="rect">
              <a:avLst/>
            </a:prstGeom>
            <a:noFill/>
          </p:spPr>
          <p:txBody>
            <a:bodyPr wrap="none" rtlCol="0">
              <a:spAutoFit/>
            </a:bodyPr>
            <a:lstStyle/>
            <a:p>
              <a:r>
                <a:rPr lang="en-US" altLang="ko-KR" dirty="0" smtClean="0">
                  <a:solidFill>
                    <a:srgbClr val="FF0000"/>
                  </a:solidFill>
                  <a:latin typeface="Garamond" panose="02020404030301010803" pitchFamily="18" charset="0"/>
                </a:rPr>
                <a:t>1998</a:t>
              </a:r>
              <a:endParaRPr lang="ko-KR" altLang="en-US" dirty="0">
                <a:solidFill>
                  <a:srgbClr val="FF0000"/>
                </a:solidFill>
                <a:latin typeface="Garamond" panose="02020404030301010803" pitchFamily="18" charset="0"/>
              </a:endParaRPr>
            </a:p>
          </p:txBody>
        </p:sp>
      </p:grpSp>
      <p:sp>
        <p:nvSpPr>
          <p:cNvPr id="51" name="TextBox 50"/>
          <p:cNvSpPr txBox="1"/>
          <p:nvPr/>
        </p:nvSpPr>
        <p:spPr>
          <a:xfrm>
            <a:off x="853174" y="4326429"/>
            <a:ext cx="1949765" cy="369332"/>
          </a:xfrm>
          <a:prstGeom prst="rect">
            <a:avLst/>
          </a:prstGeom>
          <a:noFill/>
        </p:spPr>
        <p:txBody>
          <a:bodyPr wrap="none" rtlCol="0">
            <a:spAutoFit/>
          </a:bodyPr>
          <a:lstStyle/>
          <a:p>
            <a:r>
              <a:rPr lang="en-US" altLang="ko-KR" b="1" dirty="0" smtClean="0">
                <a:solidFill>
                  <a:srgbClr val="FF0000"/>
                </a:solidFill>
                <a:latin typeface="Garamond" panose="02020404030301010803" pitchFamily="18" charset="0"/>
              </a:rPr>
              <a:t>Star Identification</a:t>
            </a:r>
            <a:endParaRPr lang="ko-KR" altLang="en-US" b="1" dirty="0">
              <a:solidFill>
                <a:srgbClr val="FF0000"/>
              </a:solidFill>
              <a:latin typeface="Garamond" panose="02020404030301010803" pitchFamily="18" charset="0"/>
            </a:endParaRPr>
          </a:p>
        </p:txBody>
      </p:sp>
      <p:graphicFrame>
        <p:nvGraphicFramePr>
          <p:cNvPr id="7" name="표 6"/>
          <p:cNvGraphicFramePr>
            <a:graphicFrameLocks noGrp="1"/>
          </p:cNvGraphicFramePr>
          <p:nvPr>
            <p:extLst>
              <p:ext uri="{D42A27DB-BD31-4B8C-83A1-F6EECF244321}">
                <p14:modId xmlns:p14="http://schemas.microsoft.com/office/powerpoint/2010/main" val="3028011633"/>
              </p:ext>
            </p:extLst>
          </p:nvPr>
        </p:nvGraphicFramePr>
        <p:xfrm>
          <a:off x="5213652" y="3135788"/>
          <a:ext cx="3248703" cy="1706880"/>
        </p:xfrm>
        <a:graphic>
          <a:graphicData uri="http://schemas.openxmlformats.org/drawingml/2006/table">
            <a:tbl>
              <a:tblPr firstRow="1" bandRow="1">
                <a:tableStyleId>{073A0DAA-6AF3-43AB-8588-CEC1D06C72B9}</a:tableStyleId>
              </a:tblPr>
              <a:tblGrid>
                <a:gridCol w="613691"/>
                <a:gridCol w="1317506"/>
                <a:gridCol w="1317506"/>
              </a:tblGrid>
              <a:tr h="146554">
                <a:tc gridSpan="3">
                  <a:txBody>
                    <a:bodyPr/>
                    <a:lstStyle/>
                    <a:p>
                      <a:pPr algn="ctr" latinLnBrk="1"/>
                      <a:r>
                        <a:rPr lang="en-US" altLang="ko-KR" sz="1000" dirty="0" smtClean="0">
                          <a:solidFill>
                            <a:schemeClr val="tx1"/>
                          </a:solidFill>
                        </a:rPr>
                        <a:t>Star Catalogue</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146554">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000" dirty="0" smtClean="0">
                          <a:solidFill>
                            <a:schemeClr val="tx1"/>
                          </a:solidFill>
                        </a:rPr>
                        <a:t>RA (J2000)</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000" dirty="0" smtClean="0">
                          <a:solidFill>
                            <a:schemeClr val="tx1"/>
                          </a:solidFill>
                        </a:rPr>
                        <a:t>DEC</a:t>
                      </a:r>
                      <a:r>
                        <a:rPr lang="en-US" altLang="ko-KR" sz="1000" baseline="0" dirty="0" smtClean="0">
                          <a:solidFill>
                            <a:schemeClr val="tx1"/>
                          </a:solidFill>
                        </a:rPr>
                        <a:t> (J2000)</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146554">
                <a:tc>
                  <a:txBody>
                    <a:bodyPr/>
                    <a:lstStyle/>
                    <a:p>
                      <a:pPr algn="ctr" latinLnBrk="1"/>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6554">
                <a:tc>
                  <a:txBody>
                    <a:bodyPr/>
                    <a:lstStyle/>
                    <a:p>
                      <a:pPr latinLnBrk="1"/>
                      <a:r>
                        <a:rPr lang="en-US" altLang="ko-KR" sz="1000" dirty="0" smtClean="0">
                          <a:solidFill>
                            <a:schemeClr val="tx1"/>
                          </a:solidFill>
                        </a:rPr>
                        <a:t>2000</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8.549865432495</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34.2687654387</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6554">
                <a:tc>
                  <a:txBody>
                    <a:bodyPr/>
                    <a:lstStyle/>
                    <a:p>
                      <a:pPr latinLnBrk="1"/>
                      <a:r>
                        <a:rPr lang="en-US" altLang="ko-KR" sz="1000" dirty="0" smtClean="0">
                          <a:solidFill>
                            <a:schemeClr val="tx1"/>
                          </a:solidFill>
                        </a:rPr>
                        <a:t>2001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8.598732198687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33.6875643248</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6554">
                <a:tc>
                  <a:txBody>
                    <a:bodyPr/>
                    <a:lstStyle/>
                    <a:p>
                      <a:pPr latinLnBrk="1"/>
                      <a:r>
                        <a:rPr lang="en-US" altLang="ko-KR" sz="1000" dirty="0" smtClean="0">
                          <a:solidFill>
                            <a:schemeClr val="tx1"/>
                          </a:solidFill>
                        </a:rPr>
                        <a:t>2002</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8.768735436556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smtClean="0">
                          <a:solidFill>
                            <a:schemeClr val="tx1"/>
                          </a:solidFill>
                        </a:rPr>
                        <a:t>34.9687654324</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6554">
                <a:tc>
                  <a:txBody>
                    <a:bodyPr/>
                    <a:lstStyle/>
                    <a:p>
                      <a:pPr algn="ctr" latinLnBrk="1"/>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latin typeface="Times New Roman" panose="02020603050405020304" pitchFamily="18" charset="0"/>
                          <a:cs typeface="Times New Roman" panose="02020603050405020304" pitchFamily="18" charset="0"/>
                        </a:rPr>
                        <a:t>⁞</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오른쪽 화살표 7"/>
          <p:cNvSpPr/>
          <p:nvPr/>
        </p:nvSpPr>
        <p:spPr bwMode="auto">
          <a:xfrm>
            <a:off x="4726774" y="3627644"/>
            <a:ext cx="299259"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9" name="아래쪽 화살표 8"/>
          <p:cNvSpPr/>
          <p:nvPr/>
        </p:nvSpPr>
        <p:spPr bwMode="auto">
          <a:xfrm>
            <a:off x="6019800" y="4934438"/>
            <a:ext cx="1687483" cy="33891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10" name="TextBox 9"/>
          <p:cNvSpPr txBox="1"/>
          <p:nvPr/>
        </p:nvSpPr>
        <p:spPr>
          <a:xfrm>
            <a:off x="5323997" y="5369283"/>
            <a:ext cx="3096489" cy="830997"/>
          </a:xfrm>
          <a:prstGeom prst="rect">
            <a:avLst/>
          </a:prstGeom>
          <a:noFill/>
          <a:ln>
            <a:solidFill>
              <a:schemeClr val="tx1"/>
            </a:solidFill>
          </a:ln>
        </p:spPr>
        <p:txBody>
          <a:bodyPr wrap="none" rtlCol="0">
            <a:spAutoFit/>
          </a:bodyPr>
          <a:lstStyle/>
          <a:p>
            <a:pPr algn="ctr"/>
            <a:r>
              <a:rPr lang="en-US" altLang="ko-KR" sz="2400" dirty="0" smtClean="0"/>
              <a:t>Spacecraft</a:t>
            </a:r>
            <a:br>
              <a:rPr lang="en-US" altLang="ko-KR" sz="2400" dirty="0" smtClean="0"/>
            </a:br>
            <a:r>
              <a:rPr lang="en-US" altLang="ko-KR" sz="2400" dirty="0" smtClean="0"/>
              <a:t>Attitude Determination</a:t>
            </a:r>
            <a:endParaRPr lang="ko-KR" altLang="en-US" sz="2400" dirty="0"/>
          </a:p>
        </p:txBody>
      </p:sp>
      <p:sp>
        <p:nvSpPr>
          <p:cNvPr id="11" name="날짜 개체 틀 10"/>
          <p:cNvSpPr>
            <a:spLocks noGrp="1"/>
          </p:cNvSpPr>
          <p:nvPr>
            <p:ph type="dt" sz="half" idx="10"/>
          </p:nvPr>
        </p:nvSpPr>
        <p:spPr/>
        <p:txBody>
          <a:bodyPr/>
          <a:lstStyle/>
          <a:p>
            <a:fld id="{FE36994A-2A27-4936-8359-1C0FFFBE771D}" type="datetime1">
              <a:rPr lang="en-US" altLang="ko-KR" smtClean="0"/>
              <a:t>1/20/2015</a:t>
            </a:fld>
            <a:endParaRPr lang="ko-KR" altLang="en-US" dirty="0"/>
          </a:p>
        </p:txBody>
      </p:sp>
    </p:spTree>
    <p:extLst>
      <p:ext uri="{BB962C8B-B14F-4D97-AF65-F5344CB8AC3E}">
        <p14:creationId xmlns:p14="http://schemas.microsoft.com/office/powerpoint/2010/main" val="38102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of Approach</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dirty="0" smtClean="0"/>
              <a:t>Generate unit star vectors from the star image</a:t>
            </a:r>
          </a:p>
          <a:p>
            <a:pPr marL="514350" indent="-514350">
              <a:buFont typeface="+mj-lt"/>
              <a:buAutoNum type="arabicPeriod"/>
            </a:pPr>
            <a:r>
              <a:rPr lang="en-US" altLang="ko-KR" dirty="0" smtClean="0"/>
              <a:t>Select two stars for the reference pair of rotation</a:t>
            </a:r>
          </a:p>
          <a:p>
            <a:pPr marL="514350" indent="-514350">
              <a:buFont typeface="+mj-lt"/>
              <a:buAutoNum type="arabicPeriod"/>
            </a:pPr>
            <a:r>
              <a:rPr lang="en-US" altLang="ko-KR" dirty="0" smtClean="0"/>
              <a:t>Select candidate star pairs from star-pair catalog</a:t>
            </a:r>
          </a:p>
          <a:p>
            <a:pPr marL="514350" indent="-514350">
              <a:buFont typeface="+mj-lt"/>
              <a:buAutoNum type="arabicPeriod"/>
            </a:pPr>
            <a:r>
              <a:rPr lang="en-US" altLang="ko-KR" dirty="0" smtClean="0"/>
              <a:t>Rotate star vectors in order to fit the reference pair to the candidate pairs</a:t>
            </a:r>
          </a:p>
          <a:p>
            <a:pPr marL="514350" indent="-514350">
              <a:buFont typeface="+mj-lt"/>
              <a:buAutoNum type="arabicPeriod"/>
            </a:pPr>
            <a:r>
              <a:rPr lang="en-US" altLang="ko-KR" dirty="0" smtClean="0"/>
              <a:t>Calculate the score for each candidate pair</a:t>
            </a:r>
          </a:p>
          <a:p>
            <a:pPr marL="514350" indent="-514350">
              <a:buFont typeface="+mj-lt"/>
              <a:buAutoNum type="arabicPeriod"/>
            </a:pPr>
            <a:r>
              <a:rPr lang="en-US" altLang="ko-KR" dirty="0" smtClean="0"/>
              <a:t>Compare and select the highest score pair</a:t>
            </a:r>
          </a:p>
          <a:p>
            <a:pPr lvl="1"/>
            <a:endParaRPr lang="ko-KR" altLang="en-US" dirty="0"/>
          </a:p>
        </p:txBody>
      </p:sp>
      <p:sp>
        <p:nvSpPr>
          <p:cNvPr id="4" name="날짜 개체 틀 3"/>
          <p:cNvSpPr>
            <a:spLocks noGrp="1"/>
          </p:cNvSpPr>
          <p:nvPr>
            <p:ph type="dt" sz="half" idx="10"/>
          </p:nvPr>
        </p:nvSpPr>
        <p:spPr/>
        <p:txBody>
          <a:bodyPr/>
          <a:lstStyle/>
          <a:p>
            <a:fld id="{815BB35F-E507-4EB5-AFEE-477415484E41}" type="datetime1">
              <a:rPr lang="en-US" altLang="ko-KR" smtClean="0"/>
              <a:t>1/20/2015</a:t>
            </a:fld>
            <a:endParaRPr lang="ko-KR" altLang="en-US" dirty="0"/>
          </a:p>
        </p:txBody>
      </p:sp>
      <p:sp>
        <p:nvSpPr>
          <p:cNvPr id="5" name="바닥글 개체 틀 4"/>
          <p:cNvSpPr>
            <a:spLocks noGrp="1"/>
          </p:cNvSpPr>
          <p:nvPr>
            <p:ph type="ftr" sz="quarter" idx="11"/>
          </p:nvPr>
        </p:nvSpPr>
        <p:spPr/>
        <p:txBody>
          <a:bodyPr/>
          <a:lstStyle/>
          <a:p>
            <a:r>
              <a:rPr lang="en-US" altLang="ko-KR" smtClean="0"/>
              <a:t>Hyosang Yoon</a:t>
            </a:r>
            <a:endParaRPr lang="ko-KR" altLang="en-US"/>
          </a:p>
        </p:txBody>
      </p:sp>
      <p:sp>
        <p:nvSpPr>
          <p:cNvPr id="6" name="슬라이드 번호 개체 틀 5"/>
          <p:cNvSpPr>
            <a:spLocks noGrp="1"/>
          </p:cNvSpPr>
          <p:nvPr>
            <p:ph type="sldNum" sz="quarter" idx="12"/>
          </p:nvPr>
        </p:nvSpPr>
        <p:spPr/>
        <p:txBody>
          <a:bodyPr/>
          <a:lstStyle/>
          <a:p>
            <a:fld id="{3EA24014-BDC8-43D4-840F-091E66833B3E}" type="slidenum">
              <a:rPr lang="ko-KR" altLang="en-US" smtClean="0"/>
              <a:t>40</a:t>
            </a:fld>
            <a:endParaRPr lang="ko-KR" altLang="en-US" dirty="0"/>
          </a:p>
        </p:txBody>
      </p:sp>
    </p:spTree>
    <p:extLst>
      <p:ext uri="{BB962C8B-B14F-4D97-AF65-F5344CB8AC3E}">
        <p14:creationId xmlns:p14="http://schemas.microsoft.com/office/powerpoint/2010/main" val="391499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Motivation</a:t>
            </a:r>
            <a:endParaRPr lang="ko-KR" altLang="en-US" dirty="0"/>
          </a:p>
        </p:txBody>
      </p:sp>
      <p:sp>
        <p:nvSpPr>
          <p:cNvPr id="3" name="내용 개체 틀 2"/>
          <p:cNvSpPr>
            <a:spLocks noGrp="1"/>
          </p:cNvSpPr>
          <p:nvPr>
            <p:ph idx="1"/>
          </p:nvPr>
        </p:nvSpPr>
        <p:spPr>
          <a:xfrm>
            <a:off x="418176" y="1143000"/>
            <a:ext cx="8344824" cy="2730299"/>
          </a:xfrm>
        </p:spPr>
        <p:txBody>
          <a:bodyPr>
            <a:normAutofit/>
          </a:bodyPr>
          <a:lstStyle/>
          <a:p>
            <a:r>
              <a:rPr lang="en-US" altLang="ko-KR" dirty="0" smtClean="0"/>
              <a:t>Problem: using star sensors in dynamic environment</a:t>
            </a:r>
          </a:p>
          <a:p>
            <a:pPr lvl="1"/>
            <a:r>
              <a:rPr lang="en-US" altLang="ko-KR" dirty="0" smtClean="0"/>
              <a:t>A star sensor needs a certain integration time for star light</a:t>
            </a:r>
          </a:p>
          <a:p>
            <a:pPr lvl="2"/>
            <a:r>
              <a:rPr lang="en-US" altLang="ko-KR" dirty="0" smtClean="0"/>
              <a:t>Range: 10 </a:t>
            </a:r>
            <a:r>
              <a:rPr lang="en-US" altLang="ko-KR" dirty="0" err="1" smtClean="0"/>
              <a:t>ms</a:t>
            </a:r>
            <a:r>
              <a:rPr lang="en-US" altLang="ko-KR" dirty="0" smtClean="0"/>
              <a:t> ~ 1 sec</a:t>
            </a:r>
          </a:p>
          <a:p>
            <a:pPr lvl="1"/>
            <a:r>
              <a:rPr lang="en-US" altLang="ko-KR" dirty="0" smtClean="0"/>
              <a:t>Rotation causes image blurring</a:t>
            </a:r>
          </a:p>
          <a:p>
            <a:pPr lvl="2"/>
            <a:r>
              <a:rPr lang="en-US" altLang="ko-KR" dirty="0" smtClean="0"/>
              <a:t>Increases </a:t>
            </a:r>
            <a:r>
              <a:rPr lang="en-US" altLang="ko-KR" dirty="0" err="1" smtClean="0"/>
              <a:t>centroiding</a:t>
            </a:r>
            <a:r>
              <a:rPr lang="en-US" altLang="ko-KR" dirty="0" smtClean="0"/>
              <a:t> error</a:t>
            </a:r>
          </a:p>
          <a:p>
            <a:pPr lvl="2"/>
            <a:r>
              <a:rPr lang="en-US" altLang="ko-KR" dirty="0" smtClean="0"/>
              <a:t>Weak stars can disappear</a:t>
            </a:r>
          </a:p>
          <a:p>
            <a:pPr lvl="1"/>
            <a:r>
              <a:rPr lang="en-US" altLang="ko-KR" dirty="0" smtClean="0"/>
              <a:t>Hard to </a:t>
            </a:r>
            <a:r>
              <a:rPr lang="en-US" altLang="ko-KR" dirty="0"/>
              <a:t>estimate the minimum magnitude of </a:t>
            </a:r>
            <a:r>
              <a:rPr lang="en-US" altLang="ko-KR" dirty="0" smtClean="0"/>
              <a:t>stars on image</a:t>
            </a:r>
            <a:endParaRPr lang="ko-KR" altLang="en-US" dirty="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5</a:t>
            </a:fld>
            <a:endParaRPr lang="ko-KR" altLang="en-US" dirty="0"/>
          </a:p>
        </p:txBody>
      </p:sp>
      <p:grpSp>
        <p:nvGrpSpPr>
          <p:cNvPr id="18" name="그룹 17"/>
          <p:cNvGrpSpPr/>
          <p:nvPr/>
        </p:nvGrpSpPr>
        <p:grpSpPr>
          <a:xfrm>
            <a:off x="418176" y="3873299"/>
            <a:ext cx="8442782" cy="2509395"/>
            <a:chOff x="418176" y="3740292"/>
            <a:chExt cx="8442782" cy="2509395"/>
          </a:xfrm>
        </p:grpSpPr>
        <p:pic>
          <p:nvPicPr>
            <p:cNvPr id="8" name="그림 7"/>
            <p:cNvPicPr>
              <a:picLocks noChangeAspect="1"/>
            </p:cNvPicPr>
            <p:nvPr/>
          </p:nvPicPr>
          <p:blipFill>
            <a:blip r:embed="rId3"/>
            <a:stretch>
              <a:fillRect/>
            </a:stretch>
          </p:blipFill>
          <p:spPr>
            <a:xfrm>
              <a:off x="418176" y="3740292"/>
              <a:ext cx="2192021" cy="2144108"/>
            </a:xfrm>
            <a:prstGeom prst="rect">
              <a:avLst/>
            </a:prstGeom>
          </p:spPr>
        </p:pic>
        <p:pic>
          <p:nvPicPr>
            <p:cNvPr id="11" name="그림 10"/>
            <p:cNvPicPr>
              <a:picLocks noChangeAspect="1"/>
            </p:cNvPicPr>
            <p:nvPr/>
          </p:nvPicPr>
          <p:blipFill>
            <a:blip r:embed="rId4"/>
            <a:stretch>
              <a:fillRect/>
            </a:stretch>
          </p:blipFill>
          <p:spPr>
            <a:xfrm>
              <a:off x="3710161" y="4064634"/>
              <a:ext cx="1971675" cy="1514475"/>
            </a:xfrm>
            <a:prstGeom prst="rect">
              <a:avLst/>
            </a:prstGeom>
          </p:spPr>
        </p:pic>
        <p:pic>
          <p:nvPicPr>
            <p:cNvPr id="12" name="그림 11"/>
            <p:cNvPicPr>
              <a:picLocks noChangeAspect="1"/>
            </p:cNvPicPr>
            <p:nvPr/>
          </p:nvPicPr>
          <p:blipFill>
            <a:blip r:embed="rId5"/>
            <a:stretch>
              <a:fillRect/>
            </a:stretch>
          </p:blipFill>
          <p:spPr>
            <a:xfrm>
              <a:off x="6781800" y="4064634"/>
              <a:ext cx="1981200" cy="1495425"/>
            </a:xfrm>
            <a:prstGeom prst="rect">
              <a:avLst/>
            </a:prstGeom>
          </p:spPr>
        </p:pic>
        <p:sp>
          <p:nvSpPr>
            <p:cNvPr id="13" name="TextBox 12"/>
            <p:cNvSpPr txBox="1"/>
            <p:nvPr/>
          </p:nvSpPr>
          <p:spPr>
            <a:xfrm>
              <a:off x="566181" y="5880355"/>
              <a:ext cx="2025876" cy="369332"/>
            </a:xfrm>
            <a:prstGeom prst="rect">
              <a:avLst/>
            </a:prstGeom>
            <a:noFill/>
          </p:spPr>
          <p:txBody>
            <a:bodyPr wrap="none" rtlCol="0">
              <a:spAutoFit/>
            </a:bodyPr>
            <a:lstStyle/>
            <a:p>
              <a:r>
                <a:rPr lang="en-US" altLang="ko-KR" b="1" dirty="0" smtClean="0">
                  <a:latin typeface="Garamond" panose="02020404030301010803" pitchFamily="18" charset="0"/>
                </a:rPr>
                <a:t>Star Image (Static)</a:t>
              </a:r>
              <a:endParaRPr lang="ko-KR" altLang="en-US" b="1" dirty="0">
                <a:latin typeface="Garamond" panose="02020404030301010803" pitchFamily="18" charset="0"/>
              </a:endParaRPr>
            </a:p>
          </p:txBody>
        </p:sp>
        <p:sp>
          <p:nvSpPr>
            <p:cNvPr id="14" name="TextBox 13"/>
            <p:cNvSpPr txBox="1"/>
            <p:nvPr/>
          </p:nvSpPr>
          <p:spPr>
            <a:xfrm>
              <a:off x="3778310" y="5673808"/>
              <a:ext cx="2231380" cy="369332"/>
            </a:xfrm>
            <a:prstGeom prst="rect">
              <a:avLst/>
            </a:prstGeom>
            <a:noFill/>
          </p:spPr>
          <p:txBody>
            <a:bodyPr wrap="none" rtlCol="0">
              <a:spAutoFit/>
            </a:bodyPr>
            <a:lstStyle/>
            <a:p>
              <a:r>
                <a:rPr lang="en-US" altLang="ko-KR" b="1" dirty="0" smtClean="0">
                  <a:latin typeface="Garamond" panose="02020404030301010803" pitchFamily="18" charset="0"/>
                </a:rPr>
                <a:t>Star Image (Blurred)</a:t>
              </a:r>
              <a:endParaRPr lang="ko-KR" altLang="en-US" b="1" dirty="0">
                <a:latin typeface="Garamond" panose="02020404030301010803" pitchFamily="18" charset="0"/>
              </a:endParaRPr>
            </a:p>
          </p:txBody>
        </p:sp>
        <p:sp>
          <p:nvSpPr>
            <p:cNvPr id="15" name="TextBox 14"/>
            <p:cNvSpPr txBox="1"/>
            <p:nvPr/>
          </p:nvSpPr>
          <p:spPr>
            <a:xfrm>
              <a:off x="6781799" y="5579109"/>
              <a:ext cx="2079159" cy="646331"/>
            </a:xfrm>
            <a:prstGeom prst="rect">
              <a:avLst/>
            </a:prstGeom>
            <a:noFill/>
          </p:spPr>
          <p:txBody>
            <a:bodyPr wrap="square" rtlCol="0">
              <a:spAutoFit/>
            </a:bodyPr>
            <a:lstStyle/>
            <a:p>
              <a:pPr algn="ctr"/>
              <a:r>
                <a:rPr lang="en-US" altLang="ko-KR" b="1" dirty="0" smtClean="0">
                  <a:latin typeface="Garamond" panose="02020404030301010803" pitchFamily="18" charset="0"/>
                </a:rPr>
                <a:t>Star Image </a:t>
              </a:r>
              <a:br>
                <a:rPr lang="en-US" altLang="ko-KR" b="1" dirty="0" smtClean="0">
                  <a:latin typeface="Garamond" panose="02020404030301010803" pitchFamily="18" charset="0"/>
                </a:rPr>
              </a:br>
              <a:r>
                <a:rPr lang="en-US" altLang="ko-KR" b="1" dirty="0" smtClean="0">
                  <a:latin typeface="Garamond" panose="02020404030301010803" pitchFamily="18" charset="0"/>
                </a:rPr>
                <a:t>(Blurred + Noise)</a:t>
              </a:r>
              <a:endParaRPr lang="ko-KR" altLang="en-US" b="1" dirty="0">
                <a:latin typeface="Garamond" panose="02020404030301010803" pitchFamily="18" charset="0"/>
              </a:endParaRPr>
            </a:p>
          </p:txBody>
        </p:sp>
        <p:sp>
          <p:nvSpPr>
            <p:cNvPr id="16" name="오른쪽 화살표 15"/>
            <p:cNvSpPr/>
            <p:nvPr/>
          </p:nvSpPr>
          <p:spPr bwMode="auto">
            <a:xfrm>
              <a:off x="2876204" y="4608684"/>
              <a:ext cx="507076" cy="4073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17" name="오른쪽 화살표 16"/>
            <p:cNvSpPr/>
            <p:nvPr/>
          </p:nvSpPr>
          <p:spPr bwMode="auto">
            <a:xfrm>
              <a:off x="6008717" y="4608684"/>
              <a:ext cx="507076" cy="4073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grpSp>
      <p:sp>
        <p:nvSpPr>
          <p:cNvPr id="6" name="날짜 개체 틀 5"/>
          <p:cNvSpPr>
            <a:spLocks noGrp="1"/>
          </p:cNvSpPr>
          <p:nvPr>
            <p:ph type="dt" sz="half" idx="10"/>
          </p:nvPr>
        </p:nvSpPr>
        <p:spPr/>
        <p:txBody>
          <a:bodyPr/>
          <a:lstStyle/>
          <a:p>
            <a:fld id="{C73E0F3A-DA2A-40DD-913B-D472E23D54C4}" type="datetime1">
              <a:rPr lang="en-US" altLang="ko-KR" smtClean="0"/>
              <a:t>1/20/2015</a:t>
            </a:fld>
            <a:endParaRPr lang="ko-KR" altLang="en-US" dirty="0"/>
          </a:p>
        </p:txBody>
      </p:sp>
    </p:spTree>
    <p:extLst>
      <p:ext uri="{BB962C8B-B14F-4D97-AF65-F5344CB8AC3E}">
        <p14:creationId xmlns:p14="http://schemas.microsoft.com/office/powerpoint/2010/main" val="1410781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Research Objective</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Make a robust star identification algorithm for a dynamic environment</a:t>
            </a:r>
          </a:p>
          <a:p>
            <a:pPr lvl="1"/>
            <a:r>
              <a:rPr lang="en-US" altLang="ko-KR" dirty="0" smtClean="0"/>
              <a:t>Robust: possible to identify stars in the presence of noise and errors</a:t>
            </a:r>
          </a:p>
          <a:p>
            <a:pPr lvl="1"/>
            <a:r>
              <a:rPr lang="en-US" altLang="ko-KR" dirty="0" smtClean="0"/>
              <a:t>The algorithm shall work without preliminary attitude information (i.e. Lost-in-Space)</a:t>
            </a:r>
          </a:p>
          <a:p>
            <a:pPr lvl="2"/>
            <a:r>
              <a:rPr lang="en-US" altLang="ko-KR" dirty="0" smtClean="0"/>
              <a:t>The sensor should be stand-alone</a:t>
            </a:r>
          </a:p>
          <a:p>
            <a:pPr lvl="1"/>
            <a:r>
              <a:rPr lang="en-US" altLang="ko-KR" dirty="0" smtClean="0"/>
              <a:t>The algorithm shall be robust with respect to:</a:t>
            </a:r>
          </a:p>
          <a:p>
            <a:pPr lvl="2"/>
            <a:r>
              <a:rPr lang="en-US" altLang="ko-KR" dirty="0" smtClean="0"/>
              <a:t>Centroid error (star position error)</a:t>
            </a:r>
          </a:p>
          <a:p>
            <a:pPr lvl="2"/>
            <a:r>
              <a:rPr lang="en-US" altLang="ko-KR" dirty="0" smtClean="0"/>
              <a:t>Missing stars (stars that are missing on the image, but are known to exist based on catalogs)</a:t>
            </a:r>
          </a:p>
          <a:p>
            <a:pPr lvl="2"/>
            <a:r>
              <a:rPr lang="en-US" altLang="ko-KR" dirty="0" smtClean="0"/>
              <a:t>False-positive (false star or stars not in the catalogue)</a:t>
            </a:r>
          </a:p>
          <a:p>
            <a:pPr lvl="1"/>
            <a:r>
              <a:rPr lang="en-US" altLang="ko-KR" dirty="0" smtClean="0"/>
              <a:t>Tentative goal</a:t>
            </a:r>
          </a:p>
          <a:p>
            <a:pPr lvl="2"/>
            <a:r>
              <a:rPr lang="en-US" altLang="ko-KR" dirty="0" smtClean="0"/>
              <a:t>Identification rate &gt; 90% with </a:t>
            </a:r>
            <a:r>
              <a:rPr lang="en-US" altLang="ko-KR" dirty="0" err="1" smtClean="0"/>
              <a:t>centroiding</a:t>
            </a:r>
            <a:r>
              <a:rPr lang="en-US" altLang="ko-KR" dirty="0" smtClean="0"/>
              <a:t> error of 60 </a:t>
            </a:r>
            <a:r>
              <a:rPr lang="en-US" altLang="ko-KR" dirty="0" err="1" smtClean="0"/>
              <a:t>arcsec</a:t>
            </a:r>
            <a:r>
              <a:rPr lang="en-US" altLang="ko-KR" dirty="0" smtClean="0"/>
              <a:t> and presence of missing stars and false-positives</a:t>
            </a:r>
          </a:p>
          <a:p>
            <a:pPr lvl="2"/>
            <a:endParaRPr lang="en-US" altLang="ko-KR" dirty="0" smtClean="0"/>
          </a:p>
          <a:p>
            <a:endParaRPr lang="ko-KR" altLang="en-US" dirty="0"/>
          </a:p>
        </p:txBody>
      </p:sp>
      <p:sp>
        <p:nvSpPr>
          <p:cNvPr id="4" name="바닥글 개체 틀 3"/>
          <p:cNvSpPr>
            <a:spLocks noGrp="1"/>
          </p:cNvSpPr>
          <p:nvPr>
            <p:ph type="ftr" sz="quarter" idx="11"/>
          </p:nvPr>
        </p:nvSpPr>
        <p:spPr/>
        <p:txBody>
          <a:bodyPr/>
          <a:lstStyle/>
          <a:p>
            <a:r>
              <a:rPr lang="en-US" altLang="ko-KR" smtClean="0"/>
              <a:t>Hyosang Yoon</a:t>
            </a:r>
            <a:endParaRPr lang="ko-KR" altLang="en-US"/>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6</a:t>
            </a:fld>
            <a:endParaRPr lang="ko-KR" altLang="en-US" dirty="0"/>
          </a:p>
        </p:txBody>
      </p:sp>
      <p:sp>
        <p:nvSpPr>
          <p:cNvPr id="6" name="날짜 개체 틀 5"/>
          <p:cNvSpPr>
            <a:spLocks noGrp="1"/>
          </p:cNvSpPr>
          <p:nvPr>
            <p:ph type="dt" sz="half" idx="10"/>
          </p:nvPr>
        </p:nvSpPr>
        <p:spPr/>
        <p:txBody>
          <a:bodyPr/>
          <a:lstStyle/>
          <a:p>
            <a:fld id="{DB49FD85-A0E6-4D72-81AC-5A64D0843D27}" type="datetime1">
              <a:rPr lang="en-US" altLang="ko-KR" smtClean="0"/>
              <a:t>1/20/2015</a:t>
            </a:fld>
            <a:endParaRPr lang="ko-KR" altLang="en-US" dirty="0"/>
          </a:p>
        </p:txBody>
      </p:sp>
    </p:spTree>
    <p:extLst>
      <p:ext uri="{BB962C8B-B14F-4D97-AF65-F5344CB8AC3E}">
        <p14:creationId xmlns:p14="http://schemas.microsoft.com/office/powerpoint/2010/main" val="3065841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Literature Review</a:t>
            </a:r>
            <a:endParaRPr lang="ko-KR" altLang="en-US" dirty="0"/>
          </a:p>
        </p:txBody>
      </p:sp>
      <p:sp>
        <p:nvSpPr>
          <p:cNvPr id="3" name="내용 개체 틀 2"/>
          <p:cNvSpPr>
            <a:spLocks noGrp="1"/>
          </p:cNvSpPr>
          <p:nvPr>
            <p:ph idx="1"/>
          </p:nvPr>
        </p:nvSpPr>
        <p:spPr/>
        <p:txBody>
          <a:bodyPr/>
          <a:lstStyle/>
          <a:p>
            <a:r>
              <a:rPr lang="en-US" altLang="ko-KR" dirty="0" smtClean="0"/>
              <a:t>Roughly </a:t>
            </a:r>
            <a:r>
              <a:rPr lang="en-US" altLang="ko-KR" dirty="0"/>
              <a:t>t</a:t>
            </a:r>
            <a:r>
              <a:rPr lang="en-US" altLang="ko-KR" dirty="0" smtClean="0"/>
              <a:t>wo approaches to star identification</a:t>
            </a:r>
            <a:endParaRPr lang="ko-KR" altLang="en-US"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7</a:t>
            </a:fld>
            <a:endParaRPr lang="ko-KR" altLang="en-US" dirty="0"/>
          </a:p>
        </p:txBody>
      </p:sp>
      <p:sp>
        <p:nvSpPr>
          <p:cNvPr id="6" name="타원 5"/>
          <p:cNvSpPr/>
          <p:nvPr/>
        </p:nvSpPr>
        <p:spPr bwMode="auto">
          <a:xfrm>
            <a:off x="459736" y="2419000"/>
            <a:ext cx="4478020" cy="3374967"/>
          </a:xfrm>
          <a:prstGeom prst="ellipse">
            <a:avLst/>
          </a:prstGeom>
          <a:solidFill>
            <a:srgbClr val="CCEC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7" name="타원 6"/>
          <p:cNvSpPr/>
          <p:nvPr/>
        </p:nvSpPr>
        <p:spPr bwMode="auto">
          <a:xfrm>
            <a:off x="3977401" y="2419000"/>
            <a:ext cx="4478020" cy="3374967"/>
          </a:xfrm>
          <a:prstGeom prst="ellipse">
            <a:avLst/>
          </a:prstGeom>
          <a:solidFill>
            <a:srgbClr val="CCFFCC">
              <a:alpha val="28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8" name="TextBox 7"/>
          <p:cNvSpPr txBox="1"/>
          <p:nvPr/>
        </p:nvSpPr>
        <p:spPr>
          <a:xfrm>
            <a:off x="1440132" y="2011198"/>
            <a:ext cx="2517228" cy="369332"/>
          </a:xfrm>
          <a:prstGeom prst="rect">
            <a:avLst/>
          </a:prstGeom>
          <a:noFill/>
        </p:spPr>
        <p:txBody>
          <a:bodyPr wrap="none" rtlCol="0">
            <a:spAutoFit/>
          </a:bodyPr>
          <a:lstStyle/>
          <a:p>
            <a:r>
              <a:rPr lang="en-US" altLang="ko-KR" b="1" dirty="0" err="1" smtClean="0">
                <a:latin typeface="Garamond" panose="02020404030301010803" pitchFamily="18" charset="0"/>
              </a:rPr>
              <a:t>Subgraph</a:t>
            </a:r>
            <a:r>
              <a:rPr lang="en-US" altLang="ko-KR" b="1" dirty="0" smtClean="0">
                <a:latin typeface="Garamond" panose="02020404030301010803" pitchFamily="18" charset="0"/>
              </a:rPr>
              <a:t> Isomorphism</a:t>
            </a:r>
            <a:endParaRPr lang="ko-KR" altLang="en-US" b="1" dirty="0">
              <a:latin typeface="Garamond" panose="02020404030301010803" pitchFamily="18" charset="0"/>
            </a:endParaRPr>
          </a:p>
        </p:txBody>
      </p:sp>
      <p:sp>
        <p:nvSpPr>
          <p:cNvPr id="9" name="TextBox 8"/>
          <p:cNvSpPr txBox="1"/>
          <p:nvPr/>
        </p:nvSpPr>
        <p:spPr>
          <a:xfrm>
            <a:off x="5137397" y="2011198"/>
            <a:ext cx="2158027" cy="369332"/>
          </a:xfrm>
          <a:prstGeom prst="rect">
            <a:avLst/>
          </a:prstGeom>
          <a:noFill/>
        </p:spPr>
        <p:txBody>
          <a:bodyPr wrap="none" rtlCol="0">
            <a:spAutoFit/>
          </a:bodyPr>
          <a:lstStyle/>
          <a:p>
            <a:r>
              <a:rPr lang="en-US" altLang="ko-KR" b="1" dirty="0" smtClean="0">
                <a:latin typeface="Garamond" panose="02020404030301010803" pitchFamily="18" charset="0"/>
              </a:rPr>
              <a:t>Pattern Recognition</a:t>
            </a:r>
            <a:endParaRPr lang="ko-KR" altLang="en-US" b="1" dirty="0">
              <a:latin typeface="Garamond" panose="02020404030301010803" pitchFamily="18" charset="0"/>
            </a:endParaRPr>
          </a:p>
        </p:txBody>
      </p:sp>
      <p:sp>
        <p:nvSpPr>
          <p:cNvPr id="10" name="TextBox 9"/>
          <p:cNvSpPr txBox="1"/>
          <p:nvPr/>
        </p:nvSpPr>
        <p:spPr>
          <a:xfrm>
            <a:off x="702561" y="3334841"/>
            <a:ext cx="1680204" cy="369332"/>
          </a:xfrm>
          <a:prstGeom prst="rect">
            <a:avLst/>
          </a:prstGeom>
          <a:noFill/>
        </p:spPr>
        <p:txBody>
          <a:bodyPr wrap="none" rtlCol="0">
            <a:spAutoFit/>
          </a:bodyPr>
          <a:lstStyle/>
          <a:p>
            <a:r>
              <a:rPr lang="en-US" altLang="ko-KR" dirty="0" err="1" smtClean="0">
                <a:latin typeface="Garamond" panose="02020404030301010803" pitchFamily="18" charset="0"/>
              </a:rPr>
              <a:t>Junkins</a:t>
            </a:r>
            <a:r>
              <a:rPr lang="en-US" altLang="ko-KR" dirty="0" smtClean="0">
                <a:latin typeface="Garamond" panose="02020404030301010803" pitchFamily="18" charset="0"/>
              </a:rPr>
              <a:t>, 1977 [3]</a:t>
            </a:r>
            <a:endParaRPr lang="ko-KR" altLang="en-US" dirty="0">
              <a:latin typeface="Garamond" panose="02020404030301010803" pitchFamily="18" charset="0"/>
            </a:endParaRPr>
          </a:p>
        </p:txBody>
      </p:sp>
      <p:sp>
        <p:nvSpPr>
          <p:cNvPr id="11" name="TextBox 10"/>
          <p:cNvSpPr txBox="1"/>
          <p:nvPr/>
        </p:nvSpPr>
        <p:spPr>
          <a:xfrm>
            <a:off x="957049" y="3958291"/>
            <a:ext cx="1577676" cy="369332"/>
          </a:xfrm>
          <a:prstGeom prst="rect">
            <a:avLst/>
          </a:prstGeom>
          <a:noFill/>
        </p:spPr>
        <p:txBody>
          <a:bodyPr wrap="none" rtlCol="0">
            <a:spAutoFit/>
          </a:bodyPr>
          <a:lstStyle/>
          <a:p>
            <a:r>
              <a:rPr lang="en-US" altLang="ko-KR" dirty="0" err="1" smtClean="0">
                <a:latin typeface="Garamond" panose="02020404030301010803" pitchFamily="18" charset="0"/>
              </a:rPr>
              <a:t>Groth</a:t>
            </a:r>
            <a:r>
              <a:rPr lang="en-US" altLang="ko-KR" dirty="0" smtClean="0">
                <a:latin typeface="Garamond" panose="02020404030301010803" pitchFamily="18" charset="0"/>
              </a:rPr>
              <a:t>, 1986 [4]</a:t>
            </a:r>
            <a:endParaRPr lang="ko-KR" altLang="en-US" dirty="0">
              <a:latin typeface="Garamond" panose="02020404030301010803" pitchFamily="18" charset="0"/>
            </a:endParaRPr>
          </a:p>
        </p:txBody>
      </p:sp>
      <p:sp>
        <p:nvSpPr>
          <p:cNvPr id="12" name="TextBox 11"/>
          <p:cNvSpPr txBox="1"/>
          <p:nvPr/>
        </p:nvSpPr>
        <p:spPr>
          <a:xfrm>
            <a:off x="1582770" y="4691463"/>
            <a:ext cx="1912703" cy="369332"/>
          </a:xfrm>
          <a:prstGeom prst="rect">
            <a:avLst/>
          </a:prstGeom>
          <a:noFill/>
        </p:spPr>
        <p:txBody>
          <a:bodyPr wrap="none" rtlCol="0">
            <a:spAutoFit/>
          </a:bodyPr>
          <a:lstStyle/>
          <a:p>
            <a:r>
              <a:rPr lang="en-US" altLang="ko-KR" dirty="0" err="1" smtClean="0">
                <a:latin typeface="Garamond" panose="02020404030301010803" pitchFamily="18" charset="0"/>
              </a:rPr>
              <a:t>Bezooijen</a:t>
            </a:r>
            <a:r>
              <a:rPr lang="en-US" altLang="ko-KR" dirty="0" smtClean="0">
                <a:latin typeface="Garamond" panose="02020404030301010803" pitchFamily="18" charset="0"/>
              </a:rPr>
              <a:t>, 1994 [5]</a:t>
            </a:r>
            <a:endParaRPr lang="ko-KR" altLang="en-US" dirty="0">
              <a:latin typeface="Garamond" panose="02020404030301010803" pitchFamily="18" charset="0"/>
            </a:endParaRPr>
          </a:p>
        </p:txBody>
      </p:sp>
      <p:sp>
        <p:nvSpPr>
          <p:cNvPr id="13" name="TextBox 12"/>
          <p:cNvSpPr txBox="1"/>
          <p:nvPr/>
        </p:nvSpPr>
        <p:spPr>
          <a:xfrm>
            <a:off x="2432934" y="3499465"/>
            <a:ext cx="1622560" cy="369332"/>
          </a:xfrm>
          <a:prstGeom prst="rect">
            <a:avLst/>
          </a:prstGeom>
          <a:noFill/>
        </p:spPr>
        <p:txBody>
          <a:bodyPr wrap="none" rtlCol="0">
            <a:spAutoFit/>
          </a:bodyPr>
          <a:lstStyle/>
          <a:p>
            <a:r>
              <a:rPr lang="en-US" altLang="ko-KR" dirty="0" err="1" smtClean="0">
                <a:latin typeface="Garamond" panose="02020404030301010803" pitchFamily="18" charset="0"/>
              </a:rPr>
              <a:t>Motari</a:t>
            </a:r>
            <a:r>
              <a:rPr lang="en-US" altLang="ko-KR" dirty="0" smtClean="0">
                <a:latin typeface="Garamond" panose="02020404030301010803" pitchFamily="18" charset="0"/>
              </a:rPr>
              <a:t>, 2001 [6]</a:t>
            </a:r>
            <a:endParaRPr lang="ko-KR" altLang="en-US" dirty="0">
              <a:latin typeface="Garamond" panose="02020404030301010803" pitchFamily="18" charset="0"/>
            </a:endParaRPr>
          </a:p>
        </p:txBody>
      </p:sp>
      <p:sp>
        <p:nvSpPr>
          <p:cNvPr id="14" name="TextBox 13"/>
          <p:cNvSpPr txBox="1"/>
          <p:nvPr/>
        </p:nvSpPr>
        <p:spPr>
          <a:xfrm>
            <a:off x="4980102" y="3130133"/>
            <a:ext cx="1691040" cy="369332"/>
          </a:xfrm>
          <a:prstGeom prst="rect">
            <a:avLst/>
          </a:prstGeom>
          <a:noFill/>
        </p:spPr>
        <p:txBody>
          <a:bodyPr wrap="none" rtlCol="0">
            <a:spAutoFit/>
          </a:bodyPr>
          <a:lstStyle/>
          <a:p>
            <a:r>
              <a:rPr lang="en-US" altLang="ko-KR" dirty="0" smtClean="0">
                <a:latin typeface="Garamond" panose="02020404030301010803" pitchFamily="18" charset="0"/>
              </a:rPr>
              <a:t>Padgett, 1997 [7]</a:t>
            </a:r>
            <a:endParaRPr lang="ko-KR" altLang="en-US" dirty="0">
              <a:latin typeface="Garamond" panose="02020404030301010803" pitchFamily="18" charset="0"/>
            </a:endParaRPr>
          </a:p>
        </p:txBody>
      </p:sp>
      <p:sp>
        <p:nvSpPr>
          <p:cNvPr id="15" name="TextBox 14"/>
          <p:cNvSpPr txBox="1"/>
          <p:nvPr/>
        </p:nvSpPr>
        <p:spPr>
          <a:xfrm>
            <a:off x="5227056" y="3639264"/>
            <a:ext cx="1402948" cy="369332"/>
          </a:xfrm>
          <a:prstGeom prst="rect">
            <a:avLst/>
          </a:prstGeom>
          <a:noFill/>
        </p:spPr>
        <p:txBody>
          <a:bodyPr wrap="none" rtlCol="0">
            <a:spAutoFit/>
          </a:bodyPr>
          <a:lstStyle/>
          <a:p>
            <a:r>
              <a:rPr lang="en-US" altLang="ko-KR" dirty="0" smtClean="0">
                <a:latin typeface="Garamond" panose="02020404030301010803" pitchFamily="18" charset="0"/>
              </a:rPr>
              <a:t>Na, 2009 [11]</a:t>
            </a:r>
            <a:endParaRPr lang="ko-KR" altLang="en-US" dirty="0">
              <a:latin typeface="Garamond" panose="02020404030301010803" pitchFamily="18" charset="0"/>
            </a:endParaRPr>
          </a:p>
        </p:txBody>
      </p:sp>
      <p:sp>
        <p:nvSpPr>
          <p:cNvPr id="16" name="TextBox 15"/>
          <p:cNvSpPr txBox="1"/>
          <p:nvPr/>
        </p:nvSpPr>
        <p:spPr>
          <a:xfrm>
            <a:off x="6644791" y="3314799"/>
            <a:ext cx="1696618" cy="369332"/>
          </a:xfrm>
          <a:prstGeom prst="rect">
            <a:avLst/>
          </a:prstGeom>
          <a:noFill/>
        </p:spPr>
        <p:txBody>
          <a:bodyPr wrap="none" rtlCol="0">
            <a:spAutoFit/>
          </a:bodyPr>
          <a:lstStyle/>
          <a:p>
            <a:r>
              <a:rPr lang="en-US" altLang="ko-KR" dirty="0" smtClean="0">
                <a:latin typeface="Garamond" panose="02020404030301010803" pitchFamily="18" charset="0"/>
              </a:rPr>
              <a:t>Lindsey, 1997 [8]</a:t>
            </a:r>
            <a:endParaRPr lang="ko-KR" altLang="en-US" dirty="0">
              <a:latin typeface="Garamond" panose="02020404030301010803" pitchFamily="18" charset="0"/>
            </a:endParaRPr>
          </a:p>
        </p:txBody>
      </p:sp>
      <p:sp>
        <p:nvSpPr>
          <p:cNvPr id="17" name="TextBox 16"/>
          <p:cNvSpPr txBox="1"/>
          <p:nvPr/>
        </p:nvSpPr>
        <p:spPr>
          <a:xfrm>
            <a:off x="6439169" y="4117463"/>
            <a:ext cx="1423788" cy="369332"/>
          </a:xfrm>
          <a:prstGeom prst="rect">
            <a:avLst/>
          </a:prstGeom>
          <a:noFill/>
        </p:spPr>
        <p:txBody>
          <a:bodyPr wrap="none" rtlCol="0">
            <a:spAutoFit/>
          </a:bodyPr>
          <a:lstStyle/>
          <a:p>
            <a:r>
              <a:rPr lang="en-US" altLang="ko-KR" dirty="0" smtClean="0">
                <a:latin typeface="Garamond" panose="02020404030301010803" pitchFamily="18" charset="0"/>
              </a:rPr>
              <a:t>Kim, 2004 [9]</a:t>
            </a:r>
            <a:endParaRPr lang="ko-KR" altLang="en-US" dirty="0">
              <a:latin typeface="Garamond" panose="02020404030301010803" pitchFamily="18" charset="0"/>
            </a:endParaRPr>
          </a:p>
        </p:txBody>
      </p:sp>
      <p:sp>
        <p:nvSpPr>
          <p:cNvPr id="18" name="TextBox 17"/>
          <p:cNvSpPr txBox="1"/>
          <p:nvPr/>
        </p:nvSpPr>
        <p:spPr>
          <a:xfrm>
            <a:off x="4998973" y="4516375"/>
            <a:ext cx="1314784" cy="369332"/>
          </a:xfrm>
          <a:prstGeom prst="rect">
            <a:avLst/>
          </a:prstGeom>
          <a:noFill/>
        </p:spPr>
        <p:txBody>
          <a:bodyPr wrap="none" rtlCol="0">
            <a:spAutoFit/>
          </a:bodyPr>
          <a:lstStyle/>
          <a:p>
            <a:r>
              <a:rPr lang="en-US" altLang="ko-KR" dirty="0" smtClean="0">
                <a:latin typeface="Garamond" panose="02020404030301010803" pitchFamily="18" charset="0"/>
              </a:rPr>
              <a:t>Li, 2004 [10]</a:t>
            </a:r>
            <a:endParaRPr lang="ko-KR" altLang="en-US" dirty="0">
              <a:latin typeface="Garamond" panose="02020404030301010803" pitchFamily="18" charset="0"/>
            </a:endParaRPr>
          </a:p>
        </p:txBody>
      </p:sp>
      <p:sp>
        <p:nvSpPr>
          <p:cNvPr id="19" name="TextBox 18"/>
          <p:cNvSpPr txBox="1"/>
          <p:nvPr/>
        </p:nvSpPr>
        <p:spPr>
          <a:xfrm>
            <a:off x="4029255" y="3859078"/>
            <a:ext cx="851643" cy="461665"/>
          </a:xfrm>
          <a:prstGeom prst="rect">
            <a:avLst/>
          </a:prstGeom>
          <a:noFill/>
        </p:spPr>
        <p:txBody>
          <a:bodyPr wrap="none" rtlCol="0">
            <a:spAutoFit/>
          </a:bodyPr>
          <a:lstStyle/>
          <a:p>
            <a:r>
              <a:rPr lang="en-US" altLang="ko-KR" sz="2400" b="1" dirty="0" smtClean="0">
                <a:latin typeface="Garamond" panose="02020404030301010803" pitchFamily="18" charset="0"/>
              </a:rPr>
              <a:t>Yoon</a:t>
            </a:r>
            <a:endParaRPr lang="ko-KR" altLang="en-US" sz="2400" b="1" dirty="0">
              <a:latin typeface="Garamond" panose="02020404030301010803" pitchFamily="18" charset="0"/>
            </a:endParaRPr>
          </a:p>
        </p:txBody>
      </p:sp>
      <p:sp>
        <p:nvSpPr>
          <p:cNvPr id="20" name="날짜 개체 틀 19"/>
          <p:cNvSpPr>
            <a:spLocks noGrp="1"/>
          </p:cNvSpPr>
          <p:nvPr>
            <p:ph type="dt" sz="half" idx="10"/>
          </p:nvPr>
        </p:nvSpPr>
        <p:spPr/>
        <p:txBody>
          <a:bodyPr/>
          <a:lstStyle/>
          <a:p>
            <a:fld id="{52B5C057-1C37-4C8D-8987-59B8039ECC6D}" type="datetime1">
              <a:rPr lang="en-US" altLang="ko-KR" smtClean="0"/>
              <a:t>1/20/2015</a:t>
            </a:fld>
            <a:endParaRPr lang="ko-KR" altLang="en-US" dirty="0"/>
          </a:p>
        </p:txBody>
      </p:sp>
    </p:spTree>
    <p:extLst>
      <p:ext uri="{BB962C8B-B14F-4D97-AF65-F5344CB8AC3E}">
        <p14:creationId xmlns:p14="http://schemas.microsoft.com/office/powerpoint/2010/main" val="1775668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Approach 1: </a:t>
            </a:r>
            <a:r>
              <a:rPr lang="en-US" altLang="ko-KR" dirty="0" err="1" smtClean="0"/>
              <a:t>Subgraph</a:t>
            </a:r>
            <a:r>
              <a:rPr lang="en-US" altLang="ko-KR" dirty="0" smtClean="0"/>
              <a:t> Isomorphism</a:t>
            </a:r>
            <a:endParaRPr lang="ko-KR" altLang="en-US" dirty="0"/>
          </a:p>
        </p:txBody>
      </p:sp>
      <p:sp>
        <p:nvSpPr>
          <p:cNvPr id="3" name="내용 개체 틀 2"/>
          <p:cNvSpPr>
            <a:spLocks noGrp="1"/>
          </p:cNvSpPr>
          <p:nvPr>
            <p:ph idx="1"/>
          </p:nvPr>
        </p:nvSpPr>
        <p:spPr/>
        <p:txBody>
          <a:bodyPr/>
          <a:lstStyle/>
          <a:p>
            <a:r>
              <a:rPr lang="en-US" altLang="ko-KR" dirty="0" smtClean="0"/>
              <a:t>Compares angular distance and geometric figure</a:t>
            </a:r>
          </a:p>
          <a:p>
            <a:r>
              <a:rPr lang="en-US" altLang="ko-KR" dirty="0" smtClean="0"/>
              <a:t>Finds the intersection pairs for each angular distance from pre-constructed star-pair catalog</a:t>
            </a:r>
          </a:p>
          <a:p>
            <a:r>
              <a:rPr lang="en-US" altLang="ko-KR" dirty="0" smtClean="0"/>
              <a:t>Triangle Algorithm (</a:t>
            </a:r>
            <a:r>
              <a:rPr lang="en-US" altLang="ko-KR" dirty="0" err="1" smtClean="0"/>
              <a:t>Junkins</a:t>
            </a:r>
            <a:r>
              <a:rPr lang="en-US" altLang="ko-KR" dirty="0" smtClean="0"/>
              <a:t>, 1977):</a:t>
            </a:r>
            <a:endParaRPr lang="ko-KR" altLang="en-US"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8</a:t>
            </a:fld>
            <a:endParaRPr lang="ko-KR" altLang="en-US" dirty="0"/>
          </a:p>
        </p:txBody>
      </p:sp>
      <p:pic>
        <p:nvPicPr>
          <p:cNvPr id="23" name="그림 22"/>
          <p:cNvPicPr>
            <a:picLocks noChangeAspect="1"/>
          </p:cNvPicPr>
          <p:nvPr/>
        </p:nvPicPr>
        <p:blipFill>
          <a:blip r:embed="rId3"/>
          <a:stretch>
            <a:fillRect/>
          </a:stretch>
        </p:blipFill>
        <p:spPr>
          <a:xfrm>
            <a:off x="618208" y="3856888"/>
            <a:ext cx="2039625" cy="1409400"/>
          </a:xfrm>
          <a:prstGeom prst="rect">
            <a:avLst/>
          </a:prstGeom>
        </p:spPr>
      </p:pic>
      <p:graphicFrame>
        <p:nvGraphicFramePr>
          <p:cNvPr id="24" name="표 23"/>
          <p:cNvGraphicFramePr>
            <a:graphicFrameLocks noGrp="1"/>
          </p:cNvGraphicFramePr>
          <p:nvPr>
            <p:extLst>
              <p:ext uri="{D42A27DB-BD31-4B8C-83A1-F6EECF244321}">
                <p14:modId xmlns:p14="http://schemas.microsoft.com/office/powerpoint/2010/main" val="27854763"/>
              </p:ext>
            </p:extLst>
          </p:nvPr>
        </p:nvGraphicFramePr>
        <p:xfrm>
          <a:off x="3817642" y="3453730"/>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algn="ctr" latinLnBrk="1"/>
                      <a:r>
                        <a:rPr lang="el-GR" altLang="ko-KR" sz="1000" dirty="0" smtClean="0">
                          <a:solidFill>
                            <a:schemeClr val="tx1"/>
                          </a:solidFill>
                        </a:rPr>
                        <a:t>Θ</a:t>
                      </a:r>
                      <a:r>
                        <a:rPr lang="en-US" altLang="ko-KR" sz="1000" baseline="-25000" dirty="0" smtClean="0">
                          <a:solidFill>
                            <a:schemeClr val="tx1"/>
                          </a:solidFill>
                        </a:rPr>
                        <a:t>1</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1</a:t>
                      </a:r>
                      <a:r>
                        <a:rPr lang="en-US" altLang="ko-KR" sz="1000" dirty="0" smtClean="0">
                          <a:solidFill>
                            <a:schemeClr val="tx1"/>
                          </a:solidFill>
                        </a:rPr>
                        <a:t>+</a:t>
                      </a:r>
                      <a:r>
                        <a:rPr lang="el-GR" altLang="ko-KR" sz="1000" dirty="0" smtClean="0">
                          <a:solidFill>
                            <a:schemeClr val="tx1"/>
                          </a:solidFill>
                        </a:rPr>
                        <a:t>δθ</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(A,B)</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 6), </a:t>
                      </a:r>
                      <a:r>
                        <a:rPr lang="en-US" altLang="ko-KR" sz="1000" b="1" dirty="0" smtClean="0">
                          <a:solidFill>
                            <a:srgbClr val="FF0000"/>
                          </a:solidFill>
                        </a:rPr>
                        <a:t>(2, 5)</a:t>
                      </a:r>
                      <a:r>
                        <a:rPr lang="en-US" altLang="ko-KR" sz="1000" dirty="0" smtClean="0">
                          <a:solidFill>
                            <a:schemeClr val="tx1"/>
                          </a:solidFill>
                        </a:rPr>
                        <a:t>, (3, 6), (8, 12)</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TextBox 26"/>
          <p:cNvSpPr txBox="1"/>
          <p:nvPr/>
        </p:nvSpPr>
        <p:spPr>
          <a:xfrm>
            <a:off x="7307414" y="3856888"/>
            <a:ext cx="753732" cy="1384995"/>
          </a:xfrm>
          <a:prstGeom prst="rect">
            <a:avLst/>
          </a:prstGeom>
          <a:noFill/>
        </p:spPr>
        <p:txBody>
          <a:bodyPr wrap="none" rtlCol="0">
            <a:spAutoFit/>
          </a:bodyPr>
          <a:lstStyle/>
          <a:p>
            <a:r>
              <a:rPr lang="en-US" altLang="ko-KR" sz="2800" dirty="0" smtClean="0"/>
              <a:t>A: 2</a:t>
            </a:r>
            <a:br>
              <a:rPr lang="en-US" altLang="ko-KR" sz="2800" dirty="0" smtClean="0"/>
            </a:br>
            <a:r>
              <a:rPr lang="en-US" altLang="ko-KR" sz="2800" dirty="0" smtClean="0"/>
              <a:t>B: 5</a:t>
            </a:r>
            <a:br>
              <a:rPr lang="en-US" altLang="ko-KR" sz="2800" dirty="0" smtClean="0"/>
            </a:br>
            <a:r>
              <a:rPr lang="en-US" altLang="ko-KR" sz="2800" dirty="0" smtClean="0"/>
              <a:t>C: 8</a:t>
            </a:r>
            <a:endParaRPr lang="ko-KR" altLang="en-US" sz="2800" dirty="0"/>
          </a:p>
        </p:txBody>
      </p:sp>
      <p:sp>
        <p:nvSpPr>
          <p:cNvPr id="28" name="오른쪽 화살표 27"/>
          <p:cNvSpPr/>
          <p:nvPr/>
        </p:nvSpPr>
        <p:spPr bwMode="auto">
          <a:xfrm>
            <a:off x="3024973" y="4120760"/>
            <a:ext cx="299259"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29" name="오른쪽 화살표 28"/>
          <p:cNvSpPr/>
          <p:nvPr/>
        </p:nvSpPr>
        <p:spPr bwMode="auto">
          <a:xfrm>
            <a:off x="6405528" y="4106797"/>
            <a:ext cx="299259" cy="85725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6" name="날짜 개체 틀 5"/>
          <p:cNvSpPr>
            <a:spLocks noGrp="1"/>
          </p:cNvSpPr>
          <p:nvPr>
            <p:ph type="dt" sz="half" idx="10"/>
          </p:nvPr>
        </p:nvSpPr>
        <p:spPr/>
        <p:txBody>
          <a:bodyPr/>
          <a:lstStyle/>
          <a:p>
            <a:fld id="{A6652A17-B8B3-44B8-BF65-1E56A3CDCC8F}" type="datetime1">
              <a:rPr lang="en-US" altLang="ko-KR" smtClean="0"/>
              <a:t>1/20/2015</a:t>
            </a:fld>
            <a:endParaRPr lang="ko-KR" altLang="en-US" dirty="0"/>
          </a:p>
        </p:txBody>
      </p:sp>
      <p:graphicFrame>
        <p:nvGraphicFramePr>
          <p:cNvPr id="14" name="표 13"/>
          <p:cNvGraphicFramePr>
            <a:graphicFrameLocks noGrp="1"/>
          </p:cNvGraphicFramePr>
          <p:nvPr>
            <p:extLst>
              <p:ext uri="{D42A27DB-BD31-4B8C-83A1-F6EECF244321}">
                <p14:modId xmlns:p14="http://schemas.microsoft.com/office/powerpoint/2010/main" val="1230640790"/>
              </p:ext>
            </p:extLst>
          </p:nvPr>
        </p:nvGraphicFramePr>
        <p:xfrm>
          <a:off x="3808412" y="4279280"/>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l-GR" altLang="ko-KR" sz="1000" dirty="0" smtClean="0">
                          <a:solidFill>
                            <a:schemeClr val="tx1"/>
                          </a:solidFill>
                        </a:rPr>
                        <a:t>Θ</a:t>
                      </a:r>
                      <a:r>
                        <a:rPr lang="en-US" altLang="ko-KR" sz="1000" baseline="-25000" dirty="0" smtClean="0">
                          <a:solidFill>
                            <a:schemeClr val="tx1"/>
                          </a:solidFill>
                        </a:rPr>
                        <a:t>2</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2</a:t>
                      </a:r>
                      <a:r>
                        <a:rPr lang="en-US" altLang="ko-KR" sz="1000" dirty="0" smtClean="0">
                          <a:solidFill>
                            <a:schemeClr val="tx1"/>
                          </a:solidFill>
                        </a:rPr>
                        <a:t>+</a:t>
                      </a:r>
                      <a:r>
                        <a:rPr lang="el-GR" altLang="ko-KR" sz="1000" dirty="0" smtClean="0">
                          <a:solidFill>
                            <a:schemeClr val="tx1"/>
                          </a:solidFill>
                        </a:rPr>
                        <a:t>δθ</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(B,C)</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(2, 8), (1, 4), </a:t>
                      </a:r>
                      <a:r>
                        <a:rPr lang="en-US" altLang="ko-KR" sz="1000" b="1" dirty="0" smtClean="0">
                          <a:solidFill>
                            <a:srgbClr val="FF0000"/>
                          </a:solidFill>
                        </a:rPr>
                        <a:t>(5, 8)</a:t>
                      </a:r>
                      <a:r>
                        <a:rPr lang="en-US" altLang="ko-KR" sz="1000" dirty="0" smtClean="0">
                          <a:solidFill>
                            <a:schemeClr val="tx1"/>
                          </a:solidFill>
                        </a:rPr>
                        <a:t>, (9, 13)</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2153121391"/>
              </p:ext>
            </p:extLst>
          </p:nvPr>
        </p:nvGraphicFramePr>
        <p:xfrm>
          <a:off x="3805203" y="5131768"/>
          <a:ext cx="2025953" cy="564615"/>
        </p:xfrm>
        <a:graphic>
          <a:graphicData uri="http://schemas.openxmlformats.org/drawingml/2006/table">
            <a:tbl>
              <a:tblPr firstRow="1" bandRow="1">
                <a:tableStyleId>{073A0DAA-6AF3-43AB-8588-CEC1D06C72B9}</a:tableStyleId>
              </a:tblPr>
              <a:tblGrid>
                <a:gridCol w="411601"/>
                <a:gridCol w="1614352"/>
              </a:tblGrid>
              <a:tr h="197400">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l-GR" altLang="ko-KR" sz="1000" dirty="0" smtClean="0">
                          <a:solidFill>
                            <a:schemeClr val="tx1"/>
                          </a:solidFill>
                        </a:rPr>
                        <a:t>Θ</a:t>
                      </a:r>
                      <a:r>
                        <a:rPr lang="en-US" altLang="ko-KR" sz="1000" baseline="-25000" dirty="0" smtClean="0">
                          <a:solidFill>
                            <a:schemeClr val="tx1"/>
                          </a:solidFill>
                        </a:rPr>
                        <a:t>3</a:t>
                      </a:r>
                      <a:r>
                        <a:rPr lang="en-US" altLang="ko-KR" sz="1000" dirty="0" smtClean="0">
                          <a:solidFill>
                            <a:schemeClr val="tx1"/>
                          </a:solidFill>
                        </a:rPr>
                        <a:t>-</a:t>
                      </a:r>
                      <a:r>
                        <a:rPr lang="el-GR" altLang="ko-KR" sz="1000" dirty="0" smtClean="0">
                          <a:solidFill>
                            <a:schemeClr val="tx1"/>
                          </a:solidFill>
                        </a:rPr>
                        <a:t>δθ</a:t>
                      </a:r>
                      <a:r>
                        <a:rPr lang="en-US" altLang="ko-KR" sz="1000" dirty="0" smtClean="0">
                          <a:solidFill>
                            <a:schemeClr val="tx1"/>
                          </a:solidFill>
                        </a:rPr>
                        <a:t>&lt; </a:t>
                      </a:r>
                      <a:r>
                        <a:rPr lang="el-GR" altLang="ko-KR" sz="1000" dirty="0" smtClean="0">
                          <a:solidFill>
                            <a:schemeClr val="tx1"/>
                          </a:solidFill>
                        </a:rPr>
                        <a:t>Θ</a:t>
                      </a:r>
                      <a:r>
                        <a:rPr lang="en-US" altLang="ko-KR" sz="1000" dirty="0" smtClean="0">
                          <a:solidFill>
                            <a:schemeClr val="tx1"/>
                          </a:solidFill>
                        </a:rPr>
                        <a:t> &lt; </a:t>
                      </a:r>
                      <a:r>
                        <a:rPr lang="el-GR" altLang="ko-KR" sz="1000" dirty="0" smtClean="0">
                          <a:solidFill>
                            <a:schemeClr val="tx1"/>
                          </a:solidFill>
                        </a:rPr>
                        <a:t>Θ</a:t>
                      </a:r>
                      <a:r>
                        <a:rPr lang="en-US" altLang="ko-KR" sz="1000" baseline="-25000" dirty="0" smtClean="0">
                          <a:solidFill>
                            <a:schemeClr val="tx1"/>
                          </a:solidFill>
                        </a:rPr>
                        <a:t>3</a:t>
                      </a:r>
                      <a:r>
                        <a:rPr lang="en-US" altLang="ko-KR" sz="1000" dirty="0" smtClean="0">
                          <a:solidFill>
                            <a:schemeClr val="tx1"/>
                          </a:solidFill>
                        </a:rPr>
                        <a:t>+</a:t>
                      </a:r>
                      <a:r>
                        <a:rPr lang="el-GR" altLang="ko-KR" sz="1000" dirty="0" smtClean="0">
                          <a:solidFill>
                            <a:schemeClr val="tx1"/>
                          </a:solidFill>
                        </a:rPr>
                        <a:t>δθ</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latinLnBrk="1"/>
                      <a:endParaRPr lang="ko-KR" altLang="en-US"/>
                    </a:p>
                  </a:txBody>
                  <a:tcPr/>
                </a:tc>
              </a:tr>
              <a:tr h="320775">
                <a:tc>
                  <a:txBody>
                    <a:bodyPr/>
                    <a:lstStyle/>
                    <a:p>
                      <a:pPr algn="ctr" latinLnBrk="1"/>
                      <a:r>
                        <a:rPr lang="en-US" altLang="ko-KR" sz="1000" dirty="0" smtClean="0">
                          <a:solidFill>
                            <a:schemeClr val="tx1"/>
                          </a:solidFill>
                        </a:rPr>
                        <a:t>(C,A)</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smtClean="0">
                          <a:solidFill>
                            <a:srgbClr val="FF0000"/>
                          </a:solidFill>
                        </a:rPr>
                        <a:t>(2, 8)</a:t>
                      </a:r>
                      <a:r>
                        <a:rPr lang="en-US" altLang="ko-KR" sz="1000" dirty="0" smtClean="0">
                          <a:solidFill>
                            <a:schemeClr val="tx1"/>
                          </a:solidFill>
                        </a:rPr>
                        <a:t>, (1, 5), (7, 8), (3, 11)</a:t>
                      </a:r>
                      <a:endParaRPr lang="ko-KR"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21881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Approach 2: Pattern Recognition</a:t>
            </a:r>
            <a:endParaRPr lang="ko-KR" altLang="en-US" dirty="0"/>
          </a:p>
        </p:txBody>
      </p:sp>
      <p:sp>
        <p:nvSpPr>
          <p:cNvPr id="3" name="내용 개체 틀 2"/>
          <p:cNvSpPr>
            <a:spLocks noGrp="1"/>
          </p:cNvSpPr>
          <p:nvPr>
            <p:ph idx="1"/>
          </p:nvPr>
        </p:nvSpPr>
        <p:spPr/>
        <p:txBody>
          <a:bodyPr/>
          <a:lstStyle/>
          <a:p>
            <a:r>
              <a:rPr lang="en-US" altLang="ko-KR" dirty="0" smtClean="0"/>
              <a:t>Regards </a:t>
            </a:r>
            <a:r>
              <a:rPr lang="en-US" altLang="ko-KR" dirty="0"/>
              <a:t>a star image as a 2D image and generate 2D discrete pattern</a:t>
            </a:r>
          </a:p>
          <a:p>
            <a:r>
              <a:rPr lang="en-US" altLang="ko-KR" dirty="0" smtClean="0"/>
              <a:t>Grid algorithm (Padgett, 1997):</a:t>
            </a:r>
          </a:p>
          <a:p>
            <a:pPr lvl="1"/>
            <a:r>
              <a:rPr lang="en-US" altLang="ko-KR" dirty="0" smtClean="0"/>
              <a:t>Pattern Generation</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r>
              <a:rPr lang="en-US" altLang="ko-KR" dirty="0" smtClean="0"/>
              <a:t>Finds </a:t>
            </a:r>
            <a:r>
              <a:rPr lang="en-US" altLang="ko-KR" dirty="0"/>
              <a:t>the most similar pattern </a:t>
            </a:r>
            <a:r>
              <a:rPr lang="en-US" altLang="ko-KR"/>
              <a:t>with </a:t>
            </a:r>
            <a:r>
              <a:rPr lang="en-US" altLang="ko-KR" smtClean="0"/>
              <a:t>a </a:t>
            </a:r>
            <a:r>
              <a:rPr lang="en-US" altLang="ko-KR" dirty="0"/>
              <a:t>pre-constructed onboard pattern </a:t>
            </a:r>
            <a:r>
              <a:rPr lang="en-US" altLang="ko-KR" dirty="0" smtClean="0"/>
              <a:t>database</a:t>
            </a:r>
            <a:endParaRPr lang="en-US" altLang="ko-KR" dirty="0"/>
          </a:p>
        </p:txBody>
      </p:sp>
      <p:sp>
        <p:nvSpPr>
          <p:cNvPr id="4" name="바닥글 개체 틀 3"/>
          <p:cNvSpPr>
            <a:spLocks noGrp="1"/>
          </p:cNvSpPr>
          <p:nvPr>
            <p:ph type="ftr" sz="quarter" idx="11"/>
          </p:nvPr>
        </p:nvSpPr>
        <p:spPr/>
        <p:txBody>
          <a:bodyPr/>
          <a:lstStyle/>
          <a:p>
            <a:r>
              <a:rPr lang="en-US" altLang="ko-KR" dirty="0" smtClean="0"/>
              <a:t>Hyosang Yoon</a:t>
            </a:r>
            <a:endParaRPr lang="ko-KR" altLang="en-US" dirty="0"/>
          </a:p>
        </p:txBody>
      </p:sp>
      <p:sp>
        <p:nvSpPr>
          <p:cNvPr id="5" name="슬라이드 번호 개체 틀 4"/>
          <p:cNvSpPr>
            <a:spLocks noGrp="1"/>
          </p:cNvSpPr>
          <p:nvPr>
            <p:ph type="sldNum" sz="quarter" idx="12"/>
          </p:nvPr>
        </p:nvSpPr>
        <p:spPr/>
        <p:txBody>
          <a:bodyPr/>
          <a:lstStyle/>
          <a:p>
            <a:fld id="{3EA24014-BDC8-43D4-840F-091E66833B3E}" type="slidenum">
              <a:rPr lang="ko-KR" altLang="en-US" smtClean="0"/>
              <a:t>9</a:t>
            </a:fld>
            <a:endParaRPr lang="ko-KR" altLang="en-US" dirty="0"/>
          </a:p>
        </p:txBody>
      </p:sp>
      <p:pic>
        <p:nvPicPr>
          <p:cNvPr id="10" name="그림 9"/>
          <p:cNvPicPr>
            <a:picLocks noChangeAspect="1"/>
          </p:cNvPicPr>
          <p:nvPr/>
        </p:nvPicPr>
        <p:blipFill>
          <a:blip r:embed="rId3"/>
          <a:stretch>
            <a:fillRect/>
          </a:stretch>
        </p:blipFill>
        <p:spPr>
          <a:xfrm>
            <a:off x="717433" y="3029134"/>
            <a:ext cx="1476300" cy="1467720"/>
          </a:xfrm>
          <a:prstGeom prst="rect">
            <a:avLst/>
          </a:prstGeom>
        </p:spPr>
      </p:pic>
      <p:pic>
        <p:nvPicPr>
          <p:cNvPr id="11" name="그림 10"/>
          <p:cNvPicPr>
            <a:picLocks noChangeAspect="1"/>
          </p:cNvPicPr>
          <p:nvPr/>
        </p:nvPicPr>
        <p:blipFill>
          <a:blip r:embed="rId4"/>
          <a:stretch>
            <a:fillRect/>
          </a:stretch>
        </p:blipFill>
        <p:spPr>
          <a:xfrm>
            <a:off x="2692206" y="3014554"/>
            <a:ext cx="1515150" cy="1496880"/>
          </a:xfrm>
          <a:prstGeom prst="rect">
            <a:avLst/>
          </a:prstGeom>
        </p:spPr>
      </p:pic>
      <p:pic>
        <p:nvPicPr>
          <p:cNvPr id="12" name="그림 11"/>
          <p:cNvPicPr>
            <a:picLocks noChangeAspect="1"/>
          </p:cNvPicPr>
          <p:nvPr/>
        </p:nvPicPr>
        <p:blipFill>
          <a:blip r:embed="rId5"/>
          <a:stretch>
            <a:fillRect/>
          </a:stretch>
        </p:blipFill>
        <p:spPr>
          <a:xfrm>
            <a:off x="4703885" y="3014554"/>
            <a:ext cx="1515150" cy="1467720"/>
          </a:xfrm>
          <a:prstGeom prst="rect">
            <a:avLst/>
          </a:prstGeom>
        </p:spPr>
      </p:pic>
      <p:pic>
        <p:nvPicPr>
          <p:cNvPr id="13" name="그림 12"/>
          <p:cNvPicPr>
            <a:picLocks noChangeAspect="1"/>
          </p:cNvPicPr>
          <p:nvPr/>
        </p:nvPicPr>
        <p:blipFill>
          <a:blip r:embed="rId6"/>
          <a:stretch>
            <a:fillRect/>
          </a:stretch>
        </p:blipFill>
        <p:spPr>
          <a:xfrm>
            <a:off x="6632441" y="2980534"/>
            <a:ext cx="1631700" cy="1516320"/>
          </a:xfrm>
          <a:prstGeom prst="rect">
            <a:avLst/>
          </a:prstGeom>
        </p:spPr>
      </p:pic>
      <p:sp>
        <p:nvSpPr>
          <p:cNvPr id="21" name="오른쪽 화살표 20"/>
          <p:cNvSpPr/>
          <p:nvPr/>
        </p:nvSpPr>
        <p:spPr bwMode="auto">
          <a:xfrm>
            <a:off x="2292368" y="3552970"/>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22" name="오른쪽 화살표 21"/>
          <p:cNvSpPr/>
          <p:nvPr/>
        </p:nvSpPr>
        <p:spPr bwMode="auto">
          <a:xfrm>
            <a:off x="4264429" y="3552969"/>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30" name="오른쪽 화살표 29"/>
          <p:cNvSpPr/>
          <p:nvPr/>
        </p:nvSpPr>
        <p:spPr bwMode="auto">
          <a:xfrm>
            <a:off x="6335548" y="3552969"/>
            <a:ext cx="299259" cy="42004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2400" b="0" i="0" u="none" strike="noStrike" cap="none" normalizeH="0" baseline="0" smtClean="0">
              <a:ln>
                <a:noFill/>
              </a:ln>
              <a:solidFill>
                <a:schemeClr val="tx1"/>
              </a:solidFill>
              <a:effectLst/>
              <a:latin typeface="Times"/>
            </a:endParaRPr>
          </a:p>
        </p:txBody>
      </p:sp>
      <p:sp>
        <p:nvSpPr>
          <p:cNvPr id="6" name="날짜 개체 틀 5"/>
          <p:cNvSpPr>
            <a:spLocks noGrp="1"/>
          </p:cNvSpPr>
          <p:nvPr>
            <p:ph type="dt" sz="half" idx="10"/>
          </p:nvPr>
        </p:nvSpPr>
        <p:spPr/>
        <p:txBody>
          <a:bodyPr/>
          <a:lstStyle/>
          <a:p>
            <a:fld id="{49E0F667-2C5E-4176-9ADA-1910B8C42D20}" type="datetime1">
              <a:rPr lang="en-US" altLang="ko-KR" smtClean="0"/>
              <a:t>1/20/2015</a:t>
            </a:fld>
            <a:endParaRPr lang="ko-KR" altLang="en-US" dirty="0"/>
          </a:p>
        </p:txBody>
      </p:sp>
    </p:spTree>
    <p:extLst>
      <p:ext uri="{BB962C8B-B14F-4D97-AF65-F5344CB8AC3E}">
        <p14:creationId xmlns:p14="http://schemas.microsoft.com/office/powerpoint/2010/main" val="2770969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 AeroAstro">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IT AeroAstro" id="{50A0BE9E-D41D-4DC3-9DDD-9B5C75AF6217}" vid="{3603D325-3345-43F0-A946-918099BC2A2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6248</TotalTime>
  <Words>5151</Words>
  <Application>Microsoft Office PowerPoint</Application>
  <PresentationFormat>화면 슬라이드 쇼(4:3)</PresentationFormat>
  <Paragraphs>639</Paragraphs>
  <Slides>40</Slides>
  <Notes>39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40</vt:i4>
      </vt:variant>
    </vt:vector>
  </HeadingPairs>
  <TitlesOfParts>
    <vt:vector size="50" baseType="lpstr">
      <vt:lpstr>맑은 고딕</vt:lpstr>
      <vt:lpstr>Arial</vt:lpstr>
      <vt:lpstr>Calibri</vt:lpstr>
      <vt:lpstr>Cambria</vt:lpstr>
      <vt:lpstr>Cambria Math</vt:lpstr>
      <vt:lpstr>Garamond</vt:lpstr>
      <vt:lpstr>Times</vt:lpstr>
      <vt:lpstr>Times New Roman</vt:lpstr>
      <vt:lpstr>Wingdings</vt:lpstr>
      <vt:lpstr>MIT AeroAstro</vt:lpstr>
      <vt:lpstr>Star-Pattern Identification Using  a Correlation Approach on the Celestial Sphere</vt:lpstr>
      <vt:lpstr>Outline</vt:lpstr>
      <vt:lpstr>Introduction: Star Sensors</vt:lpstr>
      <vt:lpstr>Introduction: Star Identification</vt:lpstr>
      <vt:lpstr>Motivation</vt:lpstr>
      <vt:lpstr>Research Objective</vt:lpstr>
      <vt:lpstr>Literature Review</vt:lpstr>
      <vt:lpstr>Approach 1: Subgraph Isomorphism</vt:lpstr>
      <vt:lpstr>Approach 2: Pattern Recognition</vt:lpstr>
      <vt:lpstr>Comparison of Approaches</vt:lpstr>
      <vt:lpstr>Research Gap</vt:lpstr>
      <vt:lpstr>Outline</vt:lpstr>
      <vt:lpstr>Approach Concept</vt:lpstr>
      <vt:lpstr>Star Pattern Model</vt:lpstr>
      <vt:lpstr>Star Pattern Model</vt:lpstr>
      <vt:lpstr>Star Identification Metric</vt:lpstr>
      <vt:lpstr>Star Identification Metric</vt:lpstr>
      <vt:lpstr>Star Identification Metric</vt:lpstr>
      <vt:lpstr>Vector Pattern Matching</vt:lpstr>
      <vt:lpstr>Vector Pattern Matching</vt:lpstr>
      <vt:lpstr>Vector Pattern Matching</vt:lpstr>
      <vt:lpstr>Vector Pattern Matching: Solution</vt:lpstr>
      <vt:lpstr>Outline</vt:lpstr>
      <vt:lpstr>Simulation Description</vt:lpstr>
      <vt:lpstr>Simulation Description</vt:lpstr>
      <vt:lpstr>Simulation Results</vt:lpstr>
      <vt:lpstr>Simulation Results</vt:lpstr>
      <vt:lpstr>Simulation Results</vt:lpstr>
      <vt:lpstr>Outline</vt:lpstr>
      <vt:lpstr>Conclusions</vt:lpstr>
      <vt:lpstr>Conclusions</vt:lpstr>
      <vt:lpstr>References</vt:lpstr>
      <vt:lpstr>Back-up</vt:lpstr>
      <vt:lpstr>Tentative Goals</vt:lpstr>
      <vt:lpstr>Two Approaches</vt:lpstr>
      <vt:lpstr>Approach 1: Subgraph Isomorphism</vt:lpstr>
      <vt:lpstr>Approach 2: Pattern Recognition</vt:lpstr>
      <vt:lpstr>Approach 2: Pattern Recognition</vt:lpstr>
      <vt:lpstr>Vector Pattern Matching</vt:lpstr>
      <vt:lpstr>Summary of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&amp; Laser Occultation</dc:title>
  <dc:creator>Hyosang</dc:creator>
  <cp:lastModifiedBy>Hyosang</cp:lastModifiedBy>
  <cp:revision>428</cp:revision>
  <dcterms:created xsi:type="dcterms:W3CDTF">2014-09-24T13:15:30Z</dcterms:created>
  <dcterms:modified xsi:type="dcterms:W3CDTF">2015-01-20T19:13:00Z</dcterms:modified>
</cp:coreProperties>
</file>