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CFF"/>
    <a:srgbClr val="FFF6DD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0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9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5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9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6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702A-E0D8-45CC-B60A-B1C21FFCBB7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57ED-F826-491F-8008-7731AE9C4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7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2200275"/>
            <a:ext cx="1952625" cy="162438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6647313"/>
            <a:ext cx="12192000" cy="219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2000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3314700" y="2686050"/>
            <a:ext cx="6562725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11073467" y="6619739"/>
            <a:ext cx="1118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100" b="1" smtClean="0">
                <a:solidFill>
                  <a:schemeClr val="bg1"/>
                </a:solidFill>
              </a:rPr>
              <a:t>25.04.16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0900" y="2200215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사용 설명서</a:t>
            </a:r>
            <a:endParaRPr lang="ko-KR" altLang="en-US" sz="2000" b="1"/>
          </a:p>
        </p:txBody>
      </p:sp>
      <p:sp>
        <p:nvSpPr>
          <p:cNvPr id="18" name="TextBox 17"/>
          <p:cNvSpPr txBox="1"/>
          <p:nvPr/>
        </p:nvSpPr>
        <p:spPr>
          <a:xfrm>
            <a:off x="3433761" y="2775382"/>
            <a:ext cx="640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b="1" smtClean="0"/>
              <a:t>AU STATUS LOGGING GUI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33796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862" y="6124574"/>
            <a:ext cx="538138" cy="44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3773" y="3533602"/>
            <a:ext cx="4457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GUI </a:t>
            </a:r>
            <a:r>
              <a:rPr lang="ko-KR" altLang="en-US" sz="4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구성</a:t>
            </a:r>
            <a:r>
              <a:rPr lang="en-US" altLang="ko-KR" sz="4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44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076574" y="3085290"/>
            <a:ext cx="5372100" cy="947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2171700" y="1419225"/>
            <a:ext cx="7181850" cy="3629025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05983" y="1867537"/>
            <a:ext cx="513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endParaRPr lang="ko-KR" altLang="en-US" sz="44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0" y="6647313"/>
            <a:ext cx="12192000" cy="219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0" y="0"/>
            <a:ext cx="12192000" cy="2000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085140" y="1023331"/>
            <a:ext cx="2737652" cy="5503739"/>
          </a:xfrm>
          <a:prstGeom prst="rect">
            <a:avLst/>
          </a:prstGeom>
          <a:solidFill>
            <a:srgbClr val="FFF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①</a:t>
            </a:r>
            <a:r>
              <a:rPr lang="en-US" altLang="ko-KR" sz="1000" b="1" smtClean="0">
                <a:solidFill>
                  <a:srgbClr val="C00000"/>
                </a:solidFill>
              </a:rPr>
              <a:t>-1. </a:t>
            </a:r>
            <a:r>
              <a:rPr lang="ko-KR" altLang="en-US" sz="1000" b="1" smtClean="0">
                <a:solidFill>
                  <a:srgbClr val="C00000"/>
                </a:solidFill>
              </a:rPr>
              <a:t>수동모드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smtClean="0">
                <a:solidFill>
                  <a:schemeClr val="tx1"/>
                </a:solidFill>
              </a:rPr>
              <a:t>사용자가 직접 테스트 모드 세팅을 입력하고자 하는 경우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>
                <a:solidFill>
                  <a:srgbClr val="C00000"/>
                </a:solidFill>
              </a:rPr>
              <a:t>①</a:t>
            </a:r>
            <a:r>
              <a:rPr lang="en-US" altLang="ko-KR" sz="1000" b="1" smtClean="0">
                <a:solidFill>
                  <a:srgbClr val="C00000"/>
                </a:solidFill>
              </a:rPr>
              <a:t>-2. </a:t>
            </a:r>
            <a:r>
              <a:rPr lang="ko-KR" altLang="en-US" sz="1000" b="1" smtClean="0">
                <a:solidFill>
                  <a:srgbClr val="C00000"/>
                </a:solidFill>
              </a:rPr>
              <a:t>자동모드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smtClean="0">
                <a:solidFill>
                  <a:schemeClr val="tx1"/>
                </a:solidFill>
              </a:rPr>
              <a:t>미리 입력된 테스트 모드를 이용하고자 하는경우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② 테스트 모드</a:t>
            </a: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수동모드의 경우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로그파일명에만 영향</a:t>
            </a:r>
            <a:endParaRPr lang="en-US" altLang="ko-KR" sz="1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자동모드의 경우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선택한 테스트 모드에 따라 우측의 세팅값까지 자동 기입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③ 로그 파일명 및 저장경로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smtClean="0">
                <a:solidFill>
                  <a:schemeClr val="tx1"/>
                </a:solidFill>
              </a:rPr>
              <a:t>기본 경로 외에도 사용자가 입력한 경로에 선택한 </a:t>
            </a:r>
            <a:r>
              <a:rPr lang="en-US" altLang="ko-KR" sz="1000" smtClean="0">
                <a:solidFill>
                  <a:schemeClr val="tx1"/>
                </a:solidFill>
              </a:rPr>
              <a:t>'</a:t>
            </a:r>
            <a:r>
              <a:rPr lang="ko-KR" altLang="en-US" sz="1000" smtClean="0">
                <a:solidFill>
                  <a:schemeClr val="tx1"/>
                </a:solidFill>
              </a:rPr>
              <a:t>테스트 모드명</a:t>
            </a:r>
            <a:r>
              <a:rPr lang="en-US" altLang="ko-KR" sz="1000" smtClean="0">
                <a:solidFill>
                  <a:schemeClr val="tx1"/>
                </a:solidFill>
              </a:rPr>
              <a:t>+</a:t>
            </a:r>
            <a:r>
              <a:rPr lang="ko-KR" altLang="en-US" sz="1000" smtClean="0">
                <a:solidFill>
                  <a:schemeClr val="tx1"/>
                </a:solidFill>
              </a:rPr>
              <a:t>날짜</a:t>
            </a:r>
            <a:r>
              <a:rPr lang="en-US" altLang="ko-KR" sz="1000" smtClean="0">
                <a:solidFill>
                  <a:schemeClr val="tx1"/>
                </a:solidFill>
              </a:rPr>
              <a:t>+</a:t>
            </a:r>
            <a:r>
              <a:rPr lang="ko-KR" altLang="en-US" sz="1000" smtClean="0">
                <a:solidFill>
                  <a:schemeClr val="tx1"/>
                </a:solidFill>
              </a:rPr>
              <a:t>시간</a:t>
            </a:r>
            <a:r>
              <a:rPr lang="en-US" altLang="ko-KR" sz="1000" smtClean="0">
                <a:solidFill>
                  <a:schemeClr val="tx1"/>
                </a:solidFill>
              </a:rPr>
              <a:t>'</a:t>
            </a:r>
            <a:r>
              <a:rPr lang="ko-KR" altLang="en-US" sz="1000" smtClean="0">
                <a:solidFill>
                  <a:schemeClr val="tx1"/>
                </a:solidFill>
              </a:rPr>
              <a:t>으로 로그 저장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④</a:t>
            </a:r>
            <a:r>
              <a:rPr lang="en-US" altLang="ko-KR" sz="1000" b="1" smtClean="0">
                <a:solidFill>
                  <a:srgbClr val="C00000"/>
                </a:solidFill>
              </a:rPr>
              <a:t>-1. Door </a:t>
            </a:r>
            <a:r>
              <a:rPr lang="ko-KR" altLang="en-US" sz="1000" b="1" smtClean="0">
                <a:solidFill>
                  <a:srgbClr val="C00000"/>
                </a:solidFill>
              </a:rPr>
              <a:t>시험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tx1"/>
                </a:solidFill>
              </a:rPr>
              <a:t>우측 레이더명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및 </a:t>
            </a:r>
            <a:r>
              <a:rPr lang="en-US" altLang="ko-KR" sz="1000">
                <a:solidFill>
                  <a:schemeClr val="tx1"/>
                </a:solidFill>
              </a:rPr>
              <a:t>Data log</a:t>
            </a:r>
            <a:r>
              <a:rPr lang="ko-KR" altLang="en-US" sz="1000">
                <a:solidFill>
                  <a:schemeClr val="tx1"/>
                </a:solidFill>
              </a:rPr>
              <a:t>파일명이 </a:t>
            </a:r>
            <a:r>
              <a:rPr lang="en-US" altLang="ko-KR" sz="1000">
                <a:solidFill>
                  <a:schemeClr val="tx1"/>
                </a:solidFill>
              </a:rPr>
              <a:t>FL, FR, RR</a:t>
            </a:r>
            <a:r>
              <a:rPr lang="ko-KR" altLang="en-US" sz="1000">
                <a:solidFill>
                  <a:schemeClr val="tx1"/>
                </a:solidFill>
              </a:rPr>
              <a:t>로 자동 입력</a:t>
            </a:r>
            <a:endParaRPr lang="en-US" altLang="ko-KR" sz="1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④</a:t>
            </a:r>
            <a:r>
              <a:rPr lang="en-US" altLang="ko-KR" sz="1000" b="1">
                <a:solidFill>
                  <a:srgbClr val="C00000"/>
                </a:solidFill>
              </a:rPr>
              <a:t>-1. </a:t>
            </a:r>
            <a:r>
              <a:rPr lang="en-US" altLang="ko-KR" sz="1000" b="1" smtClean="0">
                <a:solidFill>
                  <a:srgbClr val="C00000"/>
                </a:solidFill>
              </a:rPr>
              <a:t>Tailgate </a:t>
            </a:r>
            <a:r>
              <a:rPr lang="ko-KR" altLang="en-US" sz="1000" b="1" smtClean="0">
                <a:solidFill>
                  <a:srgbClr val="C00000"/>
                </a:solidFill>
              </a:rPr>
              <a:t>시험</a:t>
            </a:r>
            <a:endParaRPr lang="en-US" altLang="ko-KR" sz="10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tx1"/>
                </a:solidFill>
              </a:rPr>
              <a:t>우측 레이더명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및 </a:t>
            </a:r>
            <a:r>
              <a:rPr lang="en-US" altLang="ko-KR" sz="1000">
                <a:solidFill>
                  <a:schemeClr val="tx1"/>
                </a:solidFill>
              </a:rPr>
              <a:t>Data log</a:t>
            </a:r>
            <a:r>
              <a:rPr lang="ko-KR" altLang="en-US" sz="1000">
                <a:solidFill>
                  <a:schemeClr val="tx1"/>
                </a:solidFill>
              </a:rPr>
              <a:t>파일명이 </a:t>
            </a:r>
            <a:r>
              <a:rPr lang="en-US" altLang="ko-KR" sz="1000" smtClean="0">
                <a:solidFill>
                  <a:schemeClr val="tx1"/>
                </a:solidFill>
              </a:rPr>
              <a:t>TG#1, TG#2, TG#3</a:t>
            </a:r>
            <a:r>
              <a:rPr lang="ko-KR" altLang="en-US" sz="1000" smtClean="0">
                <a:solidFill>
                  <a:schemeClr val="tx1"/>
                </a:solidFill>
              </a:rPr>
              <a:t>으로 </a:t>
            </a:r>
            <a:r>
              <a:rPr lang="ko-KR" altLang="en-US" sz="1000">
                <a:solidFill>
                  <a:schemeClr val="tx1"/>
                </a:solidFill>
              </a:rPr>
              <a:t>자동 </a:t>
            </a:r>
            <a:r>
              <a:rPr lang="ko-KR" altLang="en-US" sz="1000" smtClean="0">
                <a:solidFill>
                  <a:schemeClr val="tx1"/>
                </a:solidFill>
              </a:rPr>
              <a:t>입력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⑤ </a:t>
            </a:r>
            <a:r>
              <a:rPr lang="en-US" altLang="ko-KR" sz="1000" b="1" smtClean="0">
                <a:solidFill>
                  <a:srgbClr val="C00000"/>
                </a:solidFill>
              </a:rPr>
              <a:t>CAN Dev 1~3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>
                <a:solidFill>
                  <a:schemeClr val="tx1"/>
                </a:solidFill>
              </a:rPr>
              <a:t>연결한 </a:t>
            </a:r>
            <a:r>
              <a:rPr lang="en-US" altLang="ko-KR" sz="1000" smtClean="0">
                <a:solidFill>
                  <a:schemeClr val="tx1"/>
                </a:solidFill>
              </a:rPr>
              <a:t>CAN Device</a:t>
            </a:r>
            <a:r>
              <a:rPr lang="ko-KR" altLang="en-US" sz="1000" smtClean="0">
                <a:solidFill>
                  <a:schemeClr val="tx1"/>
                </a:solidFill>
              </a:rPr>
              <a:t>에 해당되는 </a:t>
            </a:r>
            <a:r>
              <a:rPr lang="en-US" altLang="ko-KR" sz="1000" smtClean="0">
                <a:solidFill>
                  <a:schemeClr val="tx1"/>
                </a:solidFill>
              </a:rPr>
              <a:t>Device ID </a:t>
            </a:r>
            <a:r>
              <a:rPr lang="ko-KR" altLang="en-US" sz="1000" smtClean="0">
                <a:solidFill>
                  <a:schemeClr val="tx1"/>
                </a:solidFill>
              </a:rPr>
              <a:t>기입 후 연결버튼을 클릭하여 연결초기화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9050" y="60007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12" y="6334124"/>
            <a:ext cx="538138" cy="44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50" y="90785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en-US" altLang="ko-KR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 GUI </a:t>
            </a:r>
            <a:r>
              <a:rPr lang="ko-KR" altLang="en-US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구성</a:t>
            </a:r>
            <a:r>
              <a:rPr lang="en-US" altLang="ko-KR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24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91760" y="1006349"/>
            <a:ext cx="8885281" cy="5503739"/>
            <a:chOff x="191760" y="1006349"/>
            <a:chExt cx="8885281" cy="5503739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760" y="1006349"/>
              <a:ext cx="8740764" cy="5503739"/>
            </a:xfrm>
            <a:prstGeom prst="rect">
              <a:avLst/>
            </a:prstGeom>
          </p:spPr>
        </p:pic>
        <p:sp>
          <p:nvSpPr>
            <p:cNvPr id="56" name="직사각형 55"/>
            <p:cNvSpPr/>
            <p:nvPr/>
          </p:nvSpPr>
          <p:spPr>
            <a:xfrm>
              <a:off x="369116" y="2147582"/>
              <a:ext cx="1887522" cy="2516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20410" y="2091474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①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12877" y="247028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②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42201" y="311169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③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9116" y="2436041"/>
              <a:ext cx="1887522" cy="4162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69116" y="2886502"/>
              <a:ext cx="1887522" cy="5697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9116" y="3490508"/>
              <a:ext cx="1887522" cy="1215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90823" y="345044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④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25085" y="398235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⑤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69116" y="4740467"/>
              <a:ext cx="1887522" cy="10311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66295" y="525604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⑦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90277" y="482170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⑥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69116" y="5816985"/>
              <a:ext cx="1887522" cy="2624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26064" y="5771625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⑧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407641" y="1669409"/>
              <a:ext cx="1778465" cy="2432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407641" y="1943486"/>
              <a:ext cx="1778465" cy="310668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407641" y="5114523"/>
              <a:ext cx="1778465" cy="9648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37109" y="1691465"/>
              <a:ext cx="4546832" cy="27547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337109" y="4486514"/>
              <a:ext cx="4546832" cy="2409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287281" y="4815281"/>
              <a:ext cx="3782928" cy="133384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127775" y="4875842"/>
              <a:ext cx="652133" cy="2498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127775" y="5160104"/>
              <a:ext cx="652133" cy="2004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127775" y="5381974"/>
              <a:ext cx="652133" cy="6974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1184" y="190342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⑩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82028" y="1610708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⑨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192491" y="4138388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⑫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54034" y="311169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⑪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28761" y="168657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⑭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856673" y="525604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⑬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07545" y="443269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⑮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701038" y="485715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⑰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87281" y="5012251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⑯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701038" y="5132935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⑱</a:t>
              </a:r>
              <a:endParaRPr lang="ko-KR" altLang="en-US" sz="120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711235" y="5583678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⑲</a:t>
              </a:r>
              <a:endParaRPr lang="ko-KR" altLang="en-US" sz="1200"/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336897" y="2127158"/>
            <a:ext cx="1918128" cy="2613308"/>
          </a:xfrm>
          <a:prstGeom prst="roundRect">
            <a:avLst>
              <a:gd name="adj" fmla="val 5742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085140" y="1023331"/>
            <a:ext cx="2737652" cy="5503739"/>
          </a:xfrm>
          <a:prstGeom prst="rect">
            <a:avLst/>
          </a:prstGeom>
          <a:solidFill>
            <a:srgbClr val="FFF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⑧</a:t>
            </a:r>
            <a:r>
              <a:rPr lang="en-US" altLang="ko-KR" sz="1000" b="1">
                <a:solidFill>
                  <a:srgbClr val="C00000"/>
                </a:solidFill>
              </a:rPr>
              <a:t> </a:t>
            </a:r>
            <a:r>
              <a:rPr lang="en-US" altLang="ko-KR" sz="1000" b="1" smtClean="0">
                <a:solidFill>
                  <a:srgbClr val="C00000"/>
                </a:solidFill>
              </a:rPr>
              <a:t>START/STOP/UNLOCK</a:t>
            </a: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테스트 시작 </a:t>
            </a:r>
            <a:r>
              <a:rPr lang="en-US" altLang="ko-KR" sz="1000" smtClean="0">
                <a:solidFill>
                  <a:schemeClr val="tx1"/>
                </a:solidFill>
              </a:rPr>
              <a:t>: START </a:t>
            </a:r>
            <a:r>
              <a:rPr lang="ko-KR" altLang="en-US" sz="1000" smtClean="0">
                <a:solidFill>
                  <a:schemeClr val="tx1"/>
                </a:solidFill>
              </a:rPr>
              <a:t>버튼 클릭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테스트 정지 </a:t>
            </a:r>
            <a:r>
              <a:rPr lang="en-US" altLang="ko-KR" sz="1000" smtClean="0">
                <a:solidFill>
                  <a:schemeClr val="tx1"/>
                </a:solidFill>
              </a:rPr>
              <a:t>: UNLOCK </a:t>
            </a:r>
            <a:r>
              <a:rPr lang="ko-KR" altLang="en-US" sz="1000" smtClean="0">
                <a:solidFill>
                  <a:schemeClr val="tx1"/>
                </a:solidFill>
              </a:rPr>
              <a:t>→ </a:t>
            </a:r>
            <a:r>
              <a:rPr lang="en-US" altLang="ko-KR" sz="1000" smtClean="0">
                <a:solidFill>
                  <a:schemeClr val="tx1"/>
                </a:solidFill>
              </a:rPr>
              <a:t>STOP </a:t>
            </a:r>
            <a:r>
              <a:rPr lang="ko-KR" altLang="en-US" sz="1000" smtClean="0">
                <a:solidFill>
                  <a:schemeClr val="tx1"/>
                </a:solidFill>
              </a:rPr>
              <a:t>버튼 클릭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⑨ 테스트 사이클 세팅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Inner Only </a:t>
            </a:r>
            <a:r>
              <a:rPr lang="en-US" altLang="ko-KR" sz="1000" smtClean="0">
                <a:solidFill>
                  <a:schemeClr val="tx1"/>
                </a:solidFill>
              </a:rPr>
              <a:t>: Inner cycle</a:t>
            </a:r>
            <a:r>
              <a:rPr lang="ko-KR" altLang="en-US" sz="1000" smtClean="0">
                <a:solidFill>
                  <a:schemeClr val="tx1"/>
                </a:solidFill>
              </a:rPr>
              <a:t>만 사용하는 경우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Use pre test </a:t>
            </a:r>
            <a:r>
              <a:rPr lang="en-US" altLang="ko-KR" sz="1000" smtClean="0">
                <a:solidFill>
                  <a:schemeClr val="tx1"/>
                </a:solidFill>
              </a:rPr>
              <a:t>: Pre test</a:t>
            </a:r>
            <a:r>
              <a:rPr lang="ko-KR" altLang="en-US" sz="1000" smtClean="0">
                <a:solidFill>
                  <a:schemeClr val="tx1"/>
                </a:solidFill>
              </a:rPr>
              <a:t>를 사용하는 경우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⑩ </a:t>
            </a:r>
            <a:r>
              <a:rPr lang="en-US" altLang="ko-KR" sz="1000" b="1" smtClean="0">
                <a:solidFill>
                  <a:srgbClr val="C00000"/>
                </a:solidFill>
              </a:rPr>
              <a:t>Pre test </a:t>
            </a:r>
            <a:r>
              <a:rPr lang="ko-KR" altLang="en-US" sz="1000" b="1" smtClean="0">
                <a:solidFill>
                  <a:srgbClr val="C00000"/>
                </a:solidFill>
              </a:rPr>
              <a:t>세팅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Pre ON Time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레이더 </a:t>
            </a:r>
            <a:r>
              <a:rPr lang="en-US" altLang="ko-KR" sz="1000" smtClean="0">
                <a:solidFill>
                  <a:schemeClr val="tx1"/>
                </a:solidFill>
              </a:rPr>
              <a:t>ACT </a:t>
            </a:r>
            <a:r>
              <a:rPr lang="ko-KR" altLang="en-US" sz="1000" smtClean="0">
                <a:solidFill>
                  <a:schemeClr val="tx1"/>
                </a:solidFill>
              </a:rPr>
              <a:t>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Pre OFF Time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레이더 </a:t>
            </a:r>
            <a:r>
              <a:rPr lang="en-US" altLang="ko-KR" sz="1000" smtClean="0">
                <a:solidFill>
                  <a:schemeClr val="tx1"/>
                </a:solidFill>
              </a:rPr>
              <a:t>DEACT </a:t>
            </a:r>
            <a:r>
              <a:rPr lang="ko-KR" altLang="en-US" sz="1000" smtClean="0">
                <a:solidFill>
                  <a:schemeClr val="tx1"/>
                </a:solidFill>
              </a:rPr>
              <a:t>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Num of Pre Cycle </a:t>
            </a:r>
            <a:r>
              <a:rPr lang="en-US" altLang="ko-KR" sz="1000" smtClean="0">
                <a:solidFill>
                  <a:schemeClr val="tx1"/>
                </a:solidFill>
              </a:rPr>
              <a:t>: Pre ON/OFF </a:t>
            </a:r>
            <a:r>
              <a:rPr lang="ko-KR" altLang="en-US" sz="1000" smtClean="0">
                <a:solidFill>
                  <a:schemeClr val="tx1"/>
                </a:solidFill>
              </a:rPr>
              <a:t>반복횟수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Pre Wait Time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반복완료 후 </a:t>
            </a:r>
            <a:r>
              <a:rPr lang="en-US" altLang="ko-KR" sz="1000" smtClean="0">
                <a:solidFill>
                  <a:schemeClr val="tx1"/>
                </a:solidFill>
              </a:rPr>
              <a:t>DEACT </a:t>
            </a:r>
            <a:r>
              <a:rPr lang="ko-KR" altLang="en-US" sz="1000" smtClean="0">
                <a:solidFill>
                  <a:schemeClr val="tx1"/>
                </a:solidFill>
              </a:rPr>
              <a:t>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⑪ </a:t>
            </a:r>
            <a:r>
              <a:rPr lang="en-US" altLang="ko-KR" sz="1000" b="1" smtClean="0">
                <a:solidFill>
                  <a:srgbClr val="C00000"/>
                </a:solidFill>
              </a:rPr>
              <a:t>Inner cycle </a:t>
            </a:r>
            <a:r>
              <a:rPr lang="ko-KR" altLang="en-US" sz="1000" b="1" smtClean="0">
                <a:solidFill>
                  <a:srgbClr val="C00000"/>
                </a:solidFill>
              </a:rPr>
              <a:t>세팅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Inner ON Time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레이더 </a:t>
            </a:r>
            <a:r>
              <a:rPr lang="en-US" altLang="ko-KR" sz="1000" smtClean="0">
                <a:solidFill>
                  <a:schemeClr val="tx1"/>
                </a:solidFill>
              </a:rPr>
              <a:t>ACT </a:t>
            </a:r>
            <a:r>
              <a:rPr lang="ko-KR" altLang="en-US" sz="1000" smtClean="0">
                <a:solidFill>
                  <a:schemeClr val="tx1"/>
                </a:solidFill>
              </a:rPr>
              <a:t>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Inner OFF Time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레이더 </a:t>
            </a:r>
            <a:r>
              <a:rPr lang="en-US" altLang="ko-KR" sz="1000" smtClean="0">
                <a:solidFill>
                  <a:schemeClr val="tx1"/>
                </a:solidFill>
              </a:rPr>
              <a:t>DEACT </a:t>
            </a:r>
            <a:r>
              <a:rPr lang="ko-KR" altLang="en-US" sz="1000" smtClean="0">
                <a:solidFill>
                  <a:schemeClr val="tx1"/>
                </a:solidFill>
              </a:rPr>
              <a:t>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Num of Inn Cycle </a:t>
            </a:r>
            <a:r>
              <a:rPr lang="en-US" altLang="ko-KR" sz="1000" smtClean="0">
                <a:solidFill>
                  <a:schemeClr val="tx1"/>
                </a:solidFill>
              </a:rPr>
              <a:t>: Inner ON/OFF </a:t>
            </a:r>
            <a:r>
              <a:rPr lang="ko-KR" altLang="en-US" sz="1000" smtClean="0">
                <a:solidFill>
                  <a:schemeClr val="tx1"/>
                </a:solidFill>
              </a:rPr>
              <a:t>반복횟수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⑫ </a:t>
            </a:r>
            <a:r>
              <a:rPr lang="en-US" altLang="ko-KR" sz="1000" b="1" smtClean="0">
                <a:solidFill>
                  <a:srgbClr val="C00000"/>
                </a:solidFill>
              </a:rPr>
              <a:t>Outer cycle </a:t>
            </a:r>
            <a:r>
              <a:rPr lang="ko-KR" altLang="en-US" sz="1000" b="1" smtClean="0">
                <a:solidFill>
                  <a:srgbClr val="C00000"/>
                </a:solidFill>
              </a:rPr>
              <a:t>세팅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Outer OFF Time </a:t>
            </a:r>
            <a:r>
              <a:rPr lang="en-US" altLang="ko-KR" sz="1000" smtClean="0">
                <a:solidFill>
                  <a:schemeClr val="tx1"/>
                </a:solidFill>
              </a:rPr>
              <a:t>: Inner Cycle </a:t>
            </a:r>
            <a:r>
              <a:rPr lang="ko-KR" altLang="en-US" sz="1000" smtClean="0">
                <a:solidFill>
                  <a:schemeClr val="tx1"/>
                </a:solidFill>
              </a:rPr>
              <a:t>완료 후 </a:t>
            </a:r>
            <a:r>
              <a:rPr lang="en-US" altLang="ko-KR" sz="1000" smtClean="0">
                <a:solidFill>
                  <a:schemeClr val="tx1"/>
                </a:solidFill>
              </a:rPr>
              <a:t>DEACT </a:t>
            </a:r>
            <a:r>
              <a:rPr lang="ko-KR" altLang="en-US" sz="1000" smtClean="0">
                <a:solidFill>
                  <a:schemeClr val="tx1"/>
                </a:solidFill>
              </a:rPr>
              <a:t>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Num of Out Cycle </a:t>
            </a:r>
            <a:r>
              <a:rPr lang="en-US" altLang="ko-KR" sz="1000" smtClean="0">
                <a:solidFill>
                  <a:schemeClr val="tx1"/>
                </a:solidFill>
              </a:rPr>
              <a:t>: Inner Cycle + Outer OFF </a:t>
            </a:r>
            <a:r>
              <a:rPr lang="ko-KR" altLang="en-US" sz="1000" smtClean="0">
                <a:solidFill>
                  <a:schemeClr val="tx1"/>
                </a:solidFill>
              </a:rPr>
              <a:t>를 한 사이클로 반복할 횟수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9050" y="60007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12" y="6334124"/>
            <a:ext cx="538138" cy="44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50" y="90785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en-US" altLang="ko-KR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 GUI </a:t>
            </a:r>
            <a:r>
              <a:rPr lang="ko-KR" altLang="en-US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구성</a:t>
            </a:r>
            <a:r>
              <a:rPr lang="en-US" altLang="ko-KR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24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1760" y="1006349"/>
            <a:ext cx="8885281" cy="5503739"/>
            <a:chOff x="191760" y="1006349"/>
            <a:chExt cx="8885281" cy="55037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760" y="1006349"/>
              <a:ext cx="8740764" cy="550373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69116" y="2147582"/>
              <a:ext cx="1887522" cy="2516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0410" y="2091474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①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2877" y="247028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②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2201" y="311169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③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9116" y="2436041"/>
              <a:ext cx="1887522" cy="4162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9116" y="2886502"/>
              <a:ext cx="1887522" cy="5697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9116" y="3490508"/>
              <a:ext cx="1887522" cy="1215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0823" y="345044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④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5085" y="398235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⑤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9116" y="4740467"/>
              <a:ext cx="1887522" cy="10311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66295" y="525604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⑦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0277" y="482170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⑥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9116" y="5816985"/>
              <a:ext cx="1887522" cy="2624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6064" y="5771625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⑧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07641" y="1669409"/>
              <a:ext cx="1778465" cy="2432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07641" y="1943486"/>
              <a:ext cx="1778465" cy="310668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07641" y="5114523"/>
              <a:ext cx="1778465" cy="9648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337109" y="1691465"/>
              <a:ext cx="4546832" cy="27547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37109" y="4486514"/>
              <a:ext cx="4546832" cy="2409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87281" y="4815281"/>
              <a:ext cx="3782928" cy="133384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27775" y="4875842"/>
              <a:ext cx="652133" cy="2498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127775" y="5160104"/>
              <a:ext cx="652133" cy="2004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127775" y="5381974"/>
              <a:ext cx="652133" cy="6974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1184" y="190342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⑩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82028" y="1610708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⑨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92491" y="4138388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⑫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54034" y="311169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⑪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8761" y="168657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⑭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6673" y="525604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⑬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07545" y="443269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⑮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01038" y="485715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⑰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87281" y="5012251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⑯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701038" y="5132935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⑱</a:t>
              </a:r>
              <a:endParaRPr lang="ko-KR" altLang="en-US" sz="12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711235" y="5583678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⑲</a:t>
              </a:r>
              <a:endParaRPr lang="ko-KR" altLang="en-US" sz="1200"/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331213" y="4740467"/>
            <a:ext cx="1918128" cy="1338935"/>
          </a:xfrm>
          <a:prstGeom prst="roundRect">
            <a:avLst>
              <a:gd name="adj" fmla="val 5742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412960" y="1676821"/>
            <a:ext cx="1779632" cy="3373350"/>
          </a:xfrm>
          <a:prstGeom prst="roundRect">
            <a:avLst>
              <a:gd name="adj" fmla="val 5742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085140" y="752475"/>
            <a:ext cx="2737652" cy="6045452"/>
          </a:xfrm>
          <a:prstGeom prst="rect">
            <a:avLst/>
          </a:prstGeom>
          <a:solidFill>
            <a:srgbClr val="FFF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⑬ 실험 과정 표시부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Total Time </a:t>
            </a:r>
            <a:r>
              <a:rPr lang="en-US" altLang="ko-KR" sz="1000" smtClean="0">
                <a:solidFill>
                  <a:schemeClr val="tx1"/>
                </a:solidFill>
              </a:rPr>
              <a:t>: Pre, Inner, Outer </a:t>
            </a:r>
            <a:r>
              <a:rPr lang="ko-KR" altLang="en-US" sz="1000" smtClean="0">
                <a:solidFill>
                  <a:schemeClr val="tx1"/>
                </a:solidFill>
              </a:rPr>
              <a:t>사이클 전체를 포함한 테스트 총 소요시간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Pre Cycle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현재 </a:t>
            </a:r>
            <a:r>
              <a:rPr lang="en-US" altLang="ko-KR" sz="1000" smtClean="0">
                <a:solidFill>
                  <a:schemeClr val="tx1"/>
                </a:solidFill>
              </a:rPr>
              <a:t>Pre </a:t>
            </a:r>
            <a:r>
              <a:rPr lang="ko-KR" altLang="en-US" sz="1000" smtClean="0">
                <a:solidFill>
                  <a:schemeClr val="tx1"/>
                </a:solidFill>
              </a:rPr>
              <a:t>사이클 </a:t>
            </a:r>
            <a:r>
              <a:rPr lang="en-US" altLang="ko-KR" sz="1000" smtClean="0">
                <a:solidFill>
                  <a:schemeClr val="tx1"/>
                </a:solidFill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</a:rPr>
              <a:t>남은 사이클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Inner Cycle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>
                <a:solidFill>
                  <a:schemeClr val="tx1"/>
                </a:solidFill>
              </a:rPr>
              <a:t>현재 </a:t>
            </a:r>
            <a:r>
              <a:rPr lang="en-US" altLang="ko-KR" sz="1000" smtClean="0">
                <a:solidFill>
                  <a:schemeClr val="tx1"/>
                </a:solidFill>
              </a:rPr>
              <a:t>Inner </a:t>
            </a:r>
            <a:r>
              <a:rPr lang="ko-KR" altLang="en-US" sz="1000">
                <a:solidFill>
                  <a:schemeClr val="tx1"/>
                </a:solidFill>
              </a:rPr>
              <a:t>사이클 </a:t>
            </a:r>
            <a:r>
              <a:rPr lang="en-US" altLang="ko-KR" sz="1000">
                <a:solidFill>
                  <a:schemeClr val="tx1"/>
                </a:solidFill>
              </a:rPr>
              <a:t>/ </a:t>
            </a:r>
            <a:r>
              <a:rPr lang="ko-KR" altLang="en-US" sz="1000">
                <a:solidFill>
                  <a:schemeClr val="tx1"/>
                </a:solidFill>
              </a:rPr>
              <a:t>남은 사이클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Outer Cycle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>
                <a:solidFill>
                  <a:schemeClr val="tx1"/>
                </a:solidFill>
              </a:rPr>
              <a:t>현재 </a:t>
            </a:r>
            <a:r>
              <a:rPr lang="en-US" altLang="ko-KR" sz="1000" smtClean="0">
                <a:solidFill>
                  <a:schemeClr val="tx1"/>
                </a:solidFill>
              </a:rPr>
              <a:t>Outer </a:t>
            </a:r>
            <a:r>
              <a:rPr lang="ko-KR" altLang="en-US" sz="1000">
                <a:solidFill>
                  <a:schemeClr val="tx1"/>
                </a:solidFill>
              </a:rPr>
              <a:t>사이클 </a:t>
            </a:r>
            <a:r>
              <a:rPr lang="en-US" altLang="ko-KR" sz="1000">
                <a:solidFill>
                  <a:schemeClr val="tx1"/>
                </a:solidFill>
              </a:rPr>
              <a:t>/ </a:t>
            </a:r>
            <a:r>
              <a:rPr lang="ko-KR" altLang="en-US" sz="1000">
                <a:solidFill>
                  <a:schemeClr val="tx1"/>
                </a:solidFill>
              </a:rPr>
              <a:t>남은 사이클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Remain Time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현재 동작 모드 </a:t>
            </a:r>
            <a:r>
              <a:rPr lang="en-US" altLang="ko-KR" sz="1000" smtClean="0">
                <a:solidFill>
                  <a:schemeClr val="tx1"/>
                </a:solidFill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</a:rPr>
              <a:t>남은 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동작모드는 </a:t>
            </a:r>
            <a:r>
              <a:rPr lang="en-US" altLang="ko-KR" sz="1000" smtClean="0">
                <a:solidFill>
                  <a:schemeClr val="tx1"/>
                </a:solidFill>
              </a:rPr>
              <a:t>PreOn/Off, Inner On/Off, Outer On/Off</a:t>
            </a:r>
            <a:r>
              <a:rPr lang="ko-KR" altLang="en-US" sz="1000" smtClean="0">
                <a:solidFill>
                  <a:schemeClr val="tx1"/>
                </a:solidFill>
              </a:rPr>
              <a:t>로 구분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⑭ 레이더 출력 결과 표시부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Door test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각각 </a:t>
            </a:r>
            <a:r>
              <a:rPr lang="en-US" altLang="ko-KR" sz="1000" smtClean="0">
                <a:solidFill>
                  <a:schemeClr val="tx1"/>
                </a:solidFill>
              </a:rPr>
              <a:t>FL, FR, RR</a:t>
            </a:r>
            <a:r>
              <a:rPr lang="ko-KR" altLang="en-US" sz="1000" smtClean="0">
                <a:solidFill>
                  <a:schemeClr val="tx1"/>
                </a:solidFill>
              </a:rPr>
              <a:t>로 표시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Tailgate test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각각 </a:t>
            </a:r>
            <a:r>
              <a:rPr lang="en-US" altLang="ko-KR" sz="1000" smtClean="0">
                <a:solidFill>
                  <a:schemeClr val="tx1"/>
                </a:solidFill>
              </a:rPr>
              <a:t>TG#1, #2, #3</a:t>
            </a:r>
            <a:r>
              <a:rPr lang="ko-KR" altLang="en-US" sz="1000" smtClean="0">
                <a:solidFill>
                  <a:schemeClr val="tx1"/>
                </a:solidFill>
              </a:rPr>
              <a:t>으로 표시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smtClean="0">
                <a:solidFill>
                  <a:schemeClr val="tx1"/>
                </a:solidFill>
              </a:rPr>
              <a:t>* </a:t>
            </a:r>
            <a:r>
              <a:rPr lang="ko-KR" altLang="en-US" sz="1000" smtClean="0">
                <a:solidFill>
                  <a:schemeClr val="tx1"/>
                </a:solidFill>
              </a:rPr>
              <a:t>이름은 사용자가 입력해 변경 가능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⑮ 테스트 진행도 표시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테스트 진행도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전체 소요 시간 대비 진행 시간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⑯ 로그 표시부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Sys Log </a:t>
            </a:r>
            <a:r>
              <a:rPr lang="en-US" altLang="ko-KR" sz="1000" smtClean="0">
                <a:solidFill>
                  <a:schemeClr val="tx1"/>
                </a:solidFill>
              </a:rPr>
              <a:t>: START/STOP, </a:t>
            </a:r>
            <a:r>
              <a:rPr lang="ko-KR" altLang="en-US" sz="1000" smtClean="0">
                <a:solidFill>
                  <a:schemeClr val="tx1"/>
                </a:solidFill>
              </a:rPr>
              <a:t>테스트 진행도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등 </a:t>
            </a:r>
            <a:r>
              <a:rPr lang="en-US" altLang="ko-KR" sz="1000" smtClean="0">
                <a:solidFill>
                  <a:schemeClr val="tx1"/>
                </a:solidFill>
              </a:rPr>
              <a:t>GUI</a:t>
            </a:r>
            <a:r>
              <a:rPr lang="ko-KR" altLang="en-US" sz="1000" smtClean="0">
                <a:solidFill>
                  <a:schemeClr val="tx1"/>
                </a:solidFill>
              </a:rPr>
              <a:t>가 전송하는 </a:t>
            </a:r>
            <a:r>
              <a:rPr lang="en-US" altLang="ko-KR" sz="1000" smtClean="0">
                <a:solidFill>
                  <a:schemeClr val="tx1"/>
                </a:solidFill>
              </a:rPr>
              <a:t>Log </a:t>
            </a:r>
            <a:r>
              <a:rPr lang="ko-KR" altLang="en-US" sz="1000" smtClean="0">
                <a:solidFill>
                  <a:schemeClr val="tx1"/>
                </a:solidFill>
              </a:rPr>
              <a:t>출력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CAN Log </a:t>
            </a:r>
            <a:r>
              <a:rPr lang="en-US" altLang="ko-KR" sz="1000" smtClean="0">
                <a:solidFill>
                  <a:schemeClr val="tx1"/>
                </a:solidFill>
              </a:rPr>
              <a:t>: CAN</a:t>
            </a:r>
            <a:r>
              <a:rPr lang="ko-KR" altLang="en-US" sz="1000" smtClean="0">
                <a:solidFill>
                  <a:schemeClr val="tx1"/>
                </a:solidFill>
              </a:rPr>
              <a:t>을 통해 레이더로부터 입력받는 데이터를 </a:t>
            </a:r>
            <a:r>
              <a:rPr lang="en-US" altLang="ko-KR" sz="1000" smtClean="0">
                <a:solidFill>
                  <a:schemeClr val="tx1"/>
                </a:solidFill>
              </a:rPr>
              <a:t>Log</a:t>
            </a:r>
            <a:r>
              <a:rPr lang="ko-KR" altLang="en-US" sz="1000" smtClean="0">
                <a:solidFill>
                  <a:schemeClr val="tx1"/>
                </a:solidFill>
              </a:rPr>
              <a:t>로 출력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CRI Log </a:t>
            </a:r>
            <a:r>
              <a:rPr lang="en-US" altLang="ko-KR" sz="1000" smtClean="0">
                <a:solidFill>
                  <a:schemeClr val="tx1"/>
                </a:solidFill>
              </a:rPr>
              <a:t>: On Time </a:t>
            </a:r>
            <a:r>
              <a:rPr lang="ko-KR" altLang="en-US" sz="1000" smtClean="0">
                <a:solidFill>
                  <a:schemeClr val="tx1"/>
                </a:solidFill>
              </a:rPr>
              <a:t>동안 레이더가 한 번도 데이터를 출력하지 않았거나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출력한 데이터가 </a:t>
            </a:r>
            <a:r>
              <a:rPr lang="en-US" altLang="ko-KR" sz="1000" smtClean="0">
                <a:solidFill>
                  <a:schemeClr val="tx1"/>
                </a:solidFill>
              </a:rPr>
              <a:t>Power/Temp </a:t>
            </a:r>
            <a:r>
              <a:rPr lang="ko-KR" altLang="en-US" sz="1000" smtClean="0">
                <a:solidFill>
                  <a:schemeClr val="tx1"/>
                </a:solidFill>
              </a:rPr>
              <a:t>한계를 초과한 경우 </a:t>
            </a:r>
            <a:r>
              <a:rPr lang="en-US" altLang="ko-KR" sz="1000" smtClean="0">
                <a:solidFill>
                  <a:schemeClr val="tx1"/>
                </a:solidFill>
              </a:rPr>
              <a:t>Log</a:t>
            </a:r>
            <a:r>
              <a:rPr lang="ko-KR" altLang="en-US" sz="1000" smtClean="0">
                <a:solidFill>
                  <a:schemeClr val="tx1"/>
                </a:solidFill>
              </a:rPr>
              <a:t>로 출력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⑰ 수동 </a:t>
            </a:r>
            <a:r>
              <a:rPr lang="en-US" altLang="ko-KR" sz="1000" b="1" smtClean="0">
                <a:solidFill>
                  <a:srgbClr val="C00000"/>
                </a:solidFill>
              </a:rPr>
              <a:t>Power, Temp </a:t>
            </a:r>
            <a:r>
              <a:rPr lang="ko-KR" altLang="en-US" sz="1000" b="1" smtClean="0">
                <a:solidFill>
                  <a:srgbClr val="C00000"/>
                </a:solidFill>
              </a:rPr>
              <a:t>요청 메시지 전송 버튼</a:t>
            </a:r>
            <a:endParaRPr lang="en-US" altLang="ko-KR" sz="10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⑱ 테스트 사이클 세팅값 비우기 버튼</a:t>
            </a:r>
            <a:endParaRPr lang="en-US" altLang="ko-KR" sz="1000" b="1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solidFill>
                  <a:srgbClr val="C00000"/>
                </a:solidFill>
              </a:rPr>
              <a:t>⑲ 로그 비우기 버튼 </a:t>
            </a:r>
            <a:r>
              <a:rPr lang="en-US" altLang="ko-KR" sz="1000" b="1" smtClean="0">
                <a:solidFill>
                  <a:srgbClr val="C00000"/>
                </a:solidFill>
              </a:rPr>
              <a:t>(</a:t>
            </a:r>
            <a:r>
              <a:rPr lang="ko-KR" altLang="en-US" sz="1000" b="1" smtClean="0">
                <a:solidFill>
                  <a:srgbClr val="C00000"/>
                </a:solidFill>
              </a:rPr>
              <a:t>저장 데이터에 영향 </a:t>
            </a:r>
            <a:r>
              <a:rPr lang="en-US" altLang="ko-KR" sz="1000" b="1" smtClean="0">
                <a:solidFill>
                  <a:srgbClr val="C00000"/>
                </a:solidFill>
              </a:rPr>
              <a:t>X)</a:t>
            </a:r>
            <a:endParaRPr lang="en-US" altLang="ko-KR" sz="1000" b="1">
              <a:solidFill>
                <a:srgbClr val="C00000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9050" y="60007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12" y="6334124"/>
            <a:ext cx="538138" cy="44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50" y="90785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en-US" altLang="ko-KR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 GUI </a:t>
            </a:r>
            <a:r>
              <a:rPr lang="ko-KR" altLang="en-US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구성</a:t>
            </a:r>
            <a:r>
              <a:rPr lang="en-US" altLang="ko-KR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24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91760" y="1006349"/>
            <a:ext cx="8885281" cy="5503739"/>
            <a:chOff x="191760" y="1006349"/>
            <a:chExt cx="8885281" cy="55037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760" y="1006349"/>
              <a:ext cx="8740764" cy="550373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69116" y="2147582"/>
              <a:ext cx="1887522" cy="25166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0410" y="2091474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①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2877" y="247028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②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2201" y="311169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③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9116" y="2436041"/>
              <a:ext cx="1887522" cy="4162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9116" y="2886502"/>
              <a:ext cx="1887522" cy="5697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9116" y="3490508"/>
              <a:ext cx="1887522" cy="1215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0823" y="345044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④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5085" y="398235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⑤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9116" y="4740467"/>
              <a:ext cx="1887522" cy="10311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66295" y="525604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⑦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0277" y="482170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⑥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9116" y="5816985"/>
              <a:ext cx="1887522" cy="2624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26064" y="5771625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⑧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407641" y="1669409"/>
              <a:ext cx="1778465" cy="2432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07641" y="1943486"/>
              <a:ext cx="1778465" cy="310668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07641" y="5114523"/>
              <a:ext cx="1778465" cy="96487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337109" y="1691465"/>
              <a:ext cx="4546832" cy="27547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37109" y="4486514"/>
              <a:ext cx="4546832" cy="2409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87281" y="4815281"/>
              <a:ext cx="3782928" cy="133384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127775" y="4875842"/>
              <a:ext cx="652133" cy="2498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127775" y="5160104"/>
              <a:ext cx="652133" cy="20046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127775" y="5381974"/>
              <a:ext cx="652133" cy="6974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1184" y="190342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⑩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82028" y="1610708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⑨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92491" y="4138388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⑫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54034" y="311169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⑪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28761" y="168657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⑭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6673" y="5256046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⑬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07545" y="443269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C00000"/>
                  </a:solidFill>
                </a:rPr>
                <a:t>⑮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701038" y="485715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⑰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87281" y="5012251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⑯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701038" y="5132935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⑱</a:t>
              </a:r>
              <a:endParaRPr lang="ko-KR" altLang="en-US" sz="12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711235" y="5583678"/>
              <a:ext cx="365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한컴 고딕 (본문)"/>
                </a:rPr>
                <a:t>⑲</a:t>
              </a:r>
              <a:endParaRPr lang="ko-KR" altLang="en-US" sz="1200"/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2407641" y="5114523"/>
            <a:ext cx="1778465" cy="964879"/>
          </a:xfrm>
          <a:prstGeom prst="roundRect">
            <a:avLst>
              <a:gd name="adj" fmla="val 5742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328719" y="1716997"/>
            <a:ext cx="4555222" cy="4432133"/>
          </a:xfrm>
          <a:prstGeom prst="roundRect">
            <a:avLst>
              <a:gd name="adj" fmla="val 5742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862" y="6124574"/>
            <a:ext cx="538138" cy="44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3773" y="3533602"/>
            <a:ext cx="4457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GUI </a:t>
            </a:r>
            <a:r>
              <a:rPr lang="ko-KR" altLang="en-US" sz="4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사용방법</a:t>
            </a:r>
            <a:r>
              <a:rPr lang="en-US" altLang="ko-KR" sz="4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44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3076574" y="3085290"/>
            <a:ext cx="5372100" cy="947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2171700" y="1419225"/>
            <a:ext cx="7181850" cy="3629025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505983" y="1867537"/>
            <a:ext cx="513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</a:t>
            </a:r>
            <a:endParaRPr lang="ko-KR" altLang="en-US" sz="44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0" y="6647313"/>
            <a:ext cx="12192000" cy="219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0" y="0"/>
            <a:ext cx="12192000" cy="2000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085140" y="752475"/>
            <a:ext cx="2737652" cy="6045452"/>
          </a:xfrm>
          <a:prstGeom prst="rect">
            <a:avLst/>
          </a:prstGeom>
          <a:solidFill>
            <a:srgbClr val="FFF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1. </a:t>
            </a:r>
            <a:r>
              <a:rPr lang="ko-KR" altLang="en-US" sz="1000" b="1" smtClean="0">
                <a:solidFill>
                  <a:schemeClr val="tx1"/>
                </a:solidFill>
              </a:rPr>
              <a:t>수동</a:t>
            </a:r>
            <a:r>
              <a:rPr lang="en-US" altLang="ko-KR" sz="1000" b="1" smtClean="0">
                <a:solidFill>
                  <a:schemeClr val="tx1"/>
                </a:solidFill>
              </a:rPr>
              <a:t>/</a:t>
            </a:r>
            <a:r>
              <a:rPr lang="ko-KR" altLang="en-US" sz="1000" b="1" smtClean="0">
                <a:solidFill>
                  <a:schemeClr val="tx1"/>
                </a:solidFill>
              </a:rPr>
              <a:t>자동 모드 선택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↓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2. </a:t>
            </a:r>
            <a:r>
              <a:rPr lang="ko-KR" altLang="en-US" sz="1000" b="1" smtClean="0">
                <a:solidFill>
                  <a:schemeClr val="tx1"/>
                </a:solidFill>
              </a:rPr>
              <a:t>테스트 모드 선택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↓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3. Door/Tailgate </a:t>
            </a:r>
            <a:r>
              <a:rPr lang="ko-KR" altLang="en-US" sz="1000" b="1" smtClean="0">
                <a:solidFill>
                  <a:schemeClr val="tx1"/>
                </a:solidFill>
              </a:rPr>
              <a:t>선택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(Door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CAN Dev1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 활성화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Tailgate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CAN Dev1~3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활성화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↓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4. CAN Dev id </a:t>
            </a:r>
            <a:r>
              <a:rPr lang="ko-KR" altLang="en-US" sz="1000" b="1" smtClean="0">
                <a:solidFill>
                  <a:schemeClr val="tx1"/>
                </a:solidFill>
              </a:rPr>
              <a:t>기입 후 우측 버튼 클릭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연결 성공시 초록색 버튼으로 변경 및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연결 성공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로그 출력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↓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chemeClr val="tx1"/>
                </a:solidFill>
              </a:rPr>
              <a:t>[</a:t>
            </a:r>
            <a:r>
              <a:rPr lang="ko-KR" altLang="en-US" sz="1000" b="1" smtClean="0">
                <a:solidFill>
                  <a:schemeClr val="tx1"/>
                </a:solidFill>
              </a:rPr>
              <a:t>수동 모드인 경우</a:t>
            </a:r>
            <a:r>
              <a:rPr lang="en-US" altLang="ko-KR" sz="1000" b="1" smtClean="0">
                <a:solidFill>
                  <a:schemeClr val="tx1"/>
                </a:solidFill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5. </a:t>
            </a:r>
            <a:r>
              <a:rPr lang="ko-KR" altLang="en-US" sz="1000" b="1" smtClean="0">
                <a:solidFill>
                  <a:schemeClr val="tx1"/>
                </a:solidFill>
              </a:rPr>
              <a:t>테스트 사이클 세팅값 입력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↓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[</a:t>
            </a:r>
            <a:r>
              <a:rPr lang="ko-KR" altLang="en-US" sz="1000" b="1" smtClean="0">
                <a:solidFill>
                  <a:schemeClr val="tx1"/>
                </a:solidFill>
              </a:rPr>
              <a:t>자동 모드인 경우</a:t>
            </a:r>
            <a:r>
              <a:rPr lang="en-US" altLang="ko-KR" sz="1000" b="1">
                <a:solidFill>
                  <a:schemeClr val="tx1"/>
                </a:solidFill>
              </a:rPr>
              <a:t>]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5. </a:t>
            </a:r>
            <a:r>
              <a:rPr lang="ko-KR" altLang="en-US" sz="1000" b="1" smtClean="0">
                <a:solidFill>
                  <a:schemeClr val="tx1"/>
                </a:solidFill>
              </a:rPr>
              <a:t>입력된 테스트 사이클 세팅값 확인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하단의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Total Time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 통해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전체 테스트 시간 확인 가능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tx1"/>
                </a:solidFill>
              </a:rPr>
              <a:t>↓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6. START </a:t>
            </a:r>
            <a:r>
              <a:rPr lang="ko-KR" altLang="en-US" sz="1000" b="1" smtClean="0">
                <a:solidFill>
                  <a:schemeClr val="tx1"/>
                </a:solidFill>
              </a:rPr>
              <a:t>버튼 클릭 후 </a:t>
            </a:r>
            <a:r>
              <a:rPr lang="en-US" altLang="ko-KR" sz="1000" b="1" smtClean="0">
                <a:solidFill>
                  <a:schemeClr val="tx1"/>
                </a:solidFill>
              </a:rPr>
              <a:t>'</a:t>
            </a:r>
            <a:r>
              <a:rPr lang="ko-KR" altLang="en-US" sz="1000" b="1" smtClean="0">
                <a:solidFill>
                  <a:schemeClr val="tx1"/>
                </a:solidFill>
              </a:rPr>
              <a:t>확인</a:t>
            </a:r>
            <a:r>
              <a:rPr lang="en-US" altLang="ko-KR" sz="1000" b="1" smtClean="0">
                <a:solidFill>
                  <a:schemeClr val="tx1"/>
                </a:solidFill>
              </a:rPr>
              <a:t>' </a:t>
            </a:r>
            <a:r>
              <a:rPr lang="ko-KR" altLang="en-US" sz="1000" b="1" smtClean="0">
                <a:solidFill>
                  <a:schemeClr val="tx1"/>
                </a:solidFill>
              </a:rPr>
              <a:t>클릭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정상 동작시 좌측 상단 초록색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대기중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에서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빨강색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동작중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메시지 출력 및 타이머 동작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b="1" smtClean="0">
                <a:solidFill>
                  <a:schemeClr val="tx1"/>
                </a:solidFill>
              </a:rPr>
              <a:t>↓</a:t>
            </a:r>
            <a:endParaRPr lang="en-US" altLang="ko-KR" sz="1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b="1" smtClean="0">
                <a:solidFill>
                  <a:schemeClr val="tx1"/>
                </a:solidFill>
              </a:rPr>
              <a:t>7. </a:t>
            </a:r>
            <a:r>
              <a:rPr lang="ko-KR" altLang="en-US" sz="1000" b="1" smtClean="0">
                <a:solidFill>
                  <a:schemeClr val="tx1"/>
                </a:solidFill>
              </a:rPr>
              <a:t>실시간 동작 모니터링 패널 확인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각 사이클 별 현재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남은 사이클 확인 가능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9050" y="60007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12" y="6334124"/>
            <a:ext cx="538138" cy="44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50" y="90785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2. </a:t>
            </a:r>
            <a:r>
              <a:rPr lang="en-US" altLang="ko-KR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GUI </a:t>
            </a:r>
            <a:r>
              <a:rPr lang="ko-KR" altLang="en-US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사용방법</a:t>
            </a:r>
            <a:r>
              <a:rPr lang="en-US" altLang="ko-KR" sz="2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24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0" y="1006349"/>
            <a:ext cx="8740764" cy="55037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186" y="197485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9186" y="23747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9186" y="34288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38151" y="2184400"/>
            <a:ext cx="1701799" cy="196850"/>
          </a:xfrm>
          <a:prstGeom prst="roundRect">
            <a:avLst>
              <a:gd name="adj" fmla="val 0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8151" y="2586319"/>
            <a:ext cx="1701799" cy="196850"/>
          </a:xfrm>
          <a:prstGeom prst="roundRect">
            <a:avLst>
              <a:gd name="adj" fmla="val 0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8151" y="3659793"/>
            <a:ext cx="1701799" cy="196850"/>
          </a:xfrm>
          <a:prstGeom prst="roundRect">
            <a:avLst>
              <a:gd name="adj" fmla="val 0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1651" y="3914334"/>
            <a:ext cx="1517649" cy="668183"/>
          </a:xfrm>
          <a:prstGeom prst="roundRect">
            <a:avLst>
              <a:gd name="adj" fmla="val 0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19300" y="408754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54016" y="1516218"/>
            <a:ext cx="1846509" cy="3532032"/>
          </a:xfrm>
          <a:prstGeom prst="roundRect">
            <a:avLst>
              <a:gd name="adj" fmla="val 0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40053" y="183635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3051" y="5743134"/>
            <a:ext cx="736599" cy="362391"/>
          </a:xfrm>
          <a:prstGeom prst="roundRect">
            <a:avLst>
              <a:gd name="adj" fmla="val 0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4133" y="563320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6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54016" y="5112245"/>
            <a:ext cx="1846509" cy="926605"/>
          </a:xfrm>
          <a:prstGeom prst="roundRect">
            <a:avLst>
              <a:gd name="adj" fmla="val 0"/>
            </a:avLst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01070" y="512430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C00000"/>
                </a:solidFill>
              </a:rPr>
              <a:t>7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한컴고딕">
      <a:majorFont>
        <a:latin typeface="한컴 고딕"/>
        <a:ea typeface="한컴 고딕"/>
        <a:cs typeface=""/>
      </a:majorFont>
      <a:minorFont>
        <a:latin typeface="한컴 고딕"/>
        <a:ea typeface="한컴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2.potx" id="{34006D0B-5B58-4EC8-BFD1-EDAE16D3DBCB}" vid="{CD9B9205-AEE8-49EA-97B5-20DD9BB113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CAN_GUI_관련_문의사항_25.04.03</Template>
  <TotalTime>142</TotalTime>
  <Words>674</Words>
  <Application>Microsoft Office PowerPoint</Application>
  <PresentationFormat>와이드스크린</PresentationFormat>
  <Paragraphs>154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한컴 고딕</vt:lpstr>
      <vt:lpstr>한컴 고딕 (본문)</vt:lpstr>
      <vt:lpstr>Arial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AU</cp:lastModifiedBy>
  <cp:revision>22</cp:revision>
  <dcterms:created xsi:type="dcterms:W3CDTF">2025-04-09T02:21:13Z</dcterms:created>
  <dcterms:modified xsi:type="dcterms:W3CDTF">2025-04-17T03:17:38Z</dcterms:modified>
</cp:coreProperties>
</file>