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  <p:sldId id="640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612" autoAdjust="0"/>
  </p:normalViewPr>
  <p:slideViewPr>
    <p:cSldViewPr>
      <p:cViewPr varScale="1">
        <p:scale>
          <a:sx n="100" d="100"/>
          <a:sy n="100" d="100"/>
        </p:scale>
        <p:origin x="348" y="84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웹 애플리케이션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940" y="1176400"/>
            <a:ext cx="8485187" cy="5116512"/>
          </a:xfrm>
        </p:spPr>
        <p:txBody>
          <a:bodyPr/>
          <a:lstStyle/>
          <a:p>
            <a:r>
              <a:rPr lang="ko-KR" altLang="en-US" dirty="0"/>
              <a:t>전통적인 웹 애플리케이션</a:t>
            </a:r>
            <a:endParaRPr lang="en-US" altLang="ko-KR" dirty="0"/>
          </a:p>
          <a:p>
            <a:pPr lvl="1"/>
            <a:r>
              <a:rPr lang="ko-KR" altLang="en-US" dirty="0"/>
              <a:t>요청의 단위가 페이지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서버에서 페이지를 생성해서 응답함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페이지 단위의 요청과 응답의 문제점은 화면 일부분만 갱신하고 싶어도 페이지 전체를 </a:t>
            </a:r>
            <a:r>
              <a:rPr lang="en-US" altLang="ko-KR" dirty="0"/>
              <a:t>HTTP </a:t>
            </a:r>
            <a:r>
              <a:rPr lang="ko-KR" altLang="en-US" dirty="0"/>
              <a:t>서버로부터 다시 받아와야 한다는 것을 의미</a:t>
            </a:r>
            <a:endParaRPr lang="en-US" altLang="ko-KR" dirty="0"/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서버는 브라우저의 요청이 있을 때마다 페이지 전체를 재생성하여 전송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3609020"/>
            <a:ext cx="649408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55" y="1160748"/>
            <a:ext cx="4420997" cy="5116512"/>
          </a:xfrm>
        </p:spPr>
        <p:txBody>
          <a:bodyPr/>
          <a:lstStyle/>
          <a:p>
            <a:pPr lvl="1"/>
            <a:r>
              <a:rPr lang="ko-KR" altLang="en-US" dirty="0"/>
              <a:t>연락처 서비스 작성</a:t>
            </a:r>
            <a:endParaRPr lang="en-US" altLang="ko-KR" dirty="0"/>
          </a:p>
          <a:p>
            <a:pPr lvl="2"/>
            <a:r>
              <a:rPr lang="en-US" altLang="ko-KR" dirty="0"/>
              <a:t>Dynamic Web Project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데이터베이스를 이용하지 않고 메모리에 데이터를 저장하는 방법을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92" y="1608460"/>
            <a:ext cx="4492119" cy="46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165029" cy="5116512"/>
          </a:xfrm>
        </p:spPr>
        <p:txBody>
          <a:bodyPr/>
          <a:lstStyle/>
          <a:p>
            <a:pPr lvl="1"/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라이브러리를 다운로드하여 프로젝트에 참조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13" y="2132856"/>
            <a:ext cx="3368318" cy="216024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632572" y="1192213"/>
            <a:ext cx="4165029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8763" indent="-2587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80000"/>
              <a:buFont typeface="Wingdings" pitchFamily="2" charset="2"/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8475" indent="-2381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763588" indent="-2635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itchFamily="50" charset="-127"/>
              <a:buChar char="－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014413" indent="-23971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/>
            <a:r>
              <a:rPr lang="en-US" altLang="ko-KR" kern="0" dirty="0"/>
              <a:t>VO </a:t>
            </a:r>
            <a:r>
              <a:rPr lang="ko-KR" altLang="en-US" kern="0" dirty="0"/>
              <a:t>클래스 준비</a:t>
            </a:r>
            <a:endParaRPr lang="en-US" altLang="ko-KR" kern="0" dirty="0"/>
          </a:p>
          <a:p>
            <a:pPr lvl="1" latinLnBrk="0"/>
            <a:endParaRPr lang="en-US" altLang="ko-KR" kern="0" dirty="0"/>
          </a:p>
          <a:p>
            <a:pPr lvl="1" latinLnBrk="0"/>
            <a:endParaRPr lang="en-US" altLang="ko-KR" kern="0" dirty="0"/>
          </a:p>
          <a:p>
            <a:pPr lvl="1" latinLnBrk="0"/>
            <a:endParaRPr lang="en-US" altLang="ko-KR" kern="0" dirty="0"/>
          </a:p>
          <a:p>
            <a:pPr lvl="1" latinLnBrk="0"/>
            <a:endParaRPr lang="en-US" altLang="ko-KR" kern="0" dirty="0"/>
          </a:p>
          <a:p>
            <a:pPr lvl="1" latinLnBrk="0"/>
            <a:endParaRPr lang="en-US" altLang="ko-KR" kern="0" dirty="0"/>
          </a:p>
          <a:p>
            <a:pPr lvl="1" latinLnBrk="0"/>
            <a:endParaRPr lang="en-US" altLang="ko-KR" kern="0" dirty="0"/>
          </a:p>
          <a:p>
            <a:pPr lvl="1" latinLnBrk="0"/>
            <a:endParaRPr lang="ko-KR" altLang="en-US" kern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633" y="1772816"/>
            <a:ext cx="3503823" cy="40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0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VO </a:t>
            </a:r>
            <a:r>
              <a:rPr lang="ko-KR" altLang="en-US" dirty="0"/>
              <a:t>클래스 준비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664804"/>
            <a:ext cx="3025181" cy="2736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36" y="1746721"/>
            <a:ext cx="3056614" cy="46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Getter &amp; Setter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46" y="1664804"/>
            <a:ext cx="4101626" cy="41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Contact </a:t>
            </a:r>
            <a:r>
              <a:rPr lang="ko-KR" altLang="en-US" dirty="0"/>
              <a:t>객체가 생성하는 </a:t>
            </a:r>
            <a:r>
              <a:rPr lang="en-US" altLang="ko-KR" dirty="0"/>
              <a:t>JSON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Contact </a:t>
            </a:r>
            <a:r>
              <a:rPr lang="ko-KR" altLang="en-US" dirty="0" err="1"/>
              <a:t>여러건</a:t>
            </a:r>
            <a:r>
              <a:rPr lang="ko-KR" altLang="en-US" dirty="0"/>
              <a:t> </a:t>
            </a:r>
            <a:r>
              <a:rPr lang="en-US" altLang="ko-KR" dirty="0"/>
              <a:t>: List&lt;Contact&gt;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추가적인 정보까지 포함하려면</a:t>
            </a:r>
            <a:r>
              <a:rPr lang="en-US" altLang="ko-KR" dirty="0"/>
              <a:t>? </a:t>
            </a:r>
            <a:r>
              <a:rPr lang="ko-KR" altLang="en-US" dirty="0"/>
              <a:t>다음 슬라이드로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3" y="3068960"/>
            <a:ext cx="7770205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63" y="1701403"/>
            <a:ext cx="746067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15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ContactList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생성자와 </a:t>
            </a:r>
            <a:r>
              <a:rPr lang="en-US" altLang="ko-KR" dirty="0"/>
              <a:t>Getter, Setter</a:t>
            </a:r>
            <a:r>
              <a:rPr lang="ko-KR" altLang="en-US" dirty="0"/>
              <a:t>까지 작성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628800"/>
            <a:ext cx="5385268" cy="2268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98" y="3296387"/>
            <a:ext cx="3900307" cy="34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Util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1"/>
            <a:r>
              <a:rPr lang="en-US" altLang="ko-KR" dirty="0"/>
              <a:t>Converter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/>
              <a:t>JSON </a:t>
            </a:r>
            <a:r>
              <a:rPr lang="ko-KR" altLang="en-US" dirty="0"/>
              <a:t>문자열 </a:t>
            </a:r>
            <a:r>
              <a:rPr lang="en-US" altLang="ko-KR" dirty="0"/>
              <a:t>&lt;--&gt; </a:t>
            </a:r>
            <a:r>
              <a:rPr lang="ko-KR" altLang="en-US" dirty="0"/>
              <a:t>자바 객체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7" y="2445567"/>
            <a:ext cx="3600400" cy="36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225" y="2744924"/>
            <a:ext cx="4911371" cy="3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Converter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736812"/>
            <a:ext cx="6981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4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SampleDAO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ko-KR" altLang="en-US" dirty="0"/>
              <a:t>코드 생략</a:t>
            </a:r>
            <a:endParaRPr lang="en-US" altLang="ko-KR" dirty="0"/>
          </a:p>
          <a:p>
            <a:pPr lvl="2"/>
            <a:r>
              <a:rPr lang="ko-KR" altLang="en-US" dirty="0"/>
              <a:t>메서드에 대한 간략한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420888"/>
            <a:ext cx="6905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2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페이지 작성</a:t>
            </a:r>
            <a:endParaRPr lang="en-US" altLang="ko-KR" dirty="0"/>
          </a:p>
          <a:p>
            <a:pPr lvl="1"/>
            <a:r>
              <a:rPr lang="ko-KR" altLang="en-US" dirty="0"/>
              <a:t>조회 페이지</a:t>
            </a:r>
            <a:endParaRPr lang="en-US" altLang="ko-KR" dirty="0"/>
          </a:p>
          <a:p>
            <a:pPr lvl="2"/>
            <a:r>
              <a:rPr lang="en-US" altLang="ko-KR" dirty="0" err="1"/>
              <a:t>list.jsp</a:t>
            </a:r>
            <a:r>
              <a:rPr lang="en-US" altLang="ko-KR" dirty="0"/>
              <a:t> : </a:t>
            </a:r>
            <a:r>
              <a:rPr lang="ko-KR" altLang="en-US" dirty="0"/>
              <a:t>예제 </a:t>
            </a:r>
            <a:r>
              <a:rPr lang="en-US" altLang="ko-KR" dirty="0"/>
              <a:t>13-06</a:t>
            </a:r>
          </a:p>
          <a:p>
            <a:pPr lvl="2"/>
            <a:r>
              <a:rPr lang="ko-KR" altLang="en-US" dirty="0"/>
              <a:t>응답 </a:t>
            </a:r>
            <a:r>
              <a:rPr lang="en-US" altLang="ko-KR" dirty="0"/>
              <a:t>Content Type</a:t>
            </a:r>
            <a:r>
              <a:rPr lang="ko-KR" altLang="en-US" dirty="0"/>
              <a:t>을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쿼리 문자열이 없는 경우 전체 데이터 조회</a:t>
            </a:r>
            <a:endParaRPr lang="en-US" altLang="ko-KR" dirty="0"/>
          </a:p>
          <a:p>
            <a:pPr lvl="2"/>
            <a:r>
              <a:rPr lang="en-US" altLang="ko-KR" dirty="0" err="1"/>
              <a:t>pageno</a:t>
            </a:r>
            <a:r>
              <a:rPr lang="en-US" altLang="ko-KR" dirty="0"/>
              <a:t>, </a:t>
            </a:r>
            <a:r>
              <a:rPr lang="en-US" altLang="ko-KR" dirty="0" err="1"/>
              <a:t>pagesize</a:t>
            </a:r>
            <a:r>
              <a:rPr lang="en-US" altLang="ko-KR" dirty="0"/>
              <a:t> </a:t>
            </a:r>
            <a:r>
              <a:rPr lang="ko-KR" altLang="en-US" dirty="0"/>
              <a:t>쿼리 문자열이 전달된 경우 특정 페이지 데이터 조회</a:t>
            </a:r>
            <a:endParaRPr lang="en-US" altLang="ko-KR" dirty="0"/>
          </a:p>
          <a:p>
            <a:pPr lvl="2"/>
            <a:r>
              <a:rPr lang="ko-KR" altLang="en-US" dirty="0"/>
              <a:t>받아낸 데이터를 </a:t>
            </a:r>
            <a:r>
              <a:rPr lang="en-US" altLang="ko-KR" dirty="0"/>
              <a:t>Converter </a:t>
            </a:r>
            <a:r>
              <a:rPr lang="ko-KR" altLang="en-US" dirty="0"/>
              <a:t>클래스의 </a:t>
            </a:r>
            <a:r>
              <a:rPr lang="en-US" altLang="ko-KR" dirty="0" err="1"/>
              <a:t>convertToJson</a:t>
            </a:r>
            <a:r>
              <a:rPr lang="en-US" altLang="ko-KR" dirty="0"/>
              <a:t>() </a:t>
            </a:r>
            <a:r>
              <a:rPr lang="ko-KR" altLang="en-US" dirty="0"/>
              <a:t>메서드를 호출해 </a:t>
            </a:r>
            <a:r>
              <a:rPr lang="en-US" altLang="ko-KR" dirty="0"/>
              <a:t>JSON</a:t>
            </a:r>
            <a:r>
              <a:rPr lang="ko-KR" altLang="en-US" dirty="0"/>
              <a:t>으로 변환한 다음 응답함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78944"/>
            <a:ext cx="2838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개요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"Asynchronous </a:t>
            </a:r>
            <a:r>
              <a:rPr lang="en-US" altLang="ko-KR" dirty="0" err="1"/>
              <a:t>Javascript</a:t>
            </a:r>
            <a:r>
              <a:rPr lang="en-US" altLang="ko-KR" dirty="0"/>
              <a:t> And XML"</a:t>
            </a:r>
          </a:p>
          <a:p>
            <a:r>
              <a:rPr lang="en-US" altLang="ko-KR" dirty="0" err="1"/>
              <a:t>Javascript</a:t>
            </a:r>
            <a:r>
              <a:rPr lang="en-US" altLang="ko-KR" dirty="0"/>
              <a:t> And XML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는 기본적으로 브라우저에서 작동</a:t>
            </a:r>
            <a:endParaRPr lang="en-US" altLang="ko-KR" dirty="0"/>
          </a:p>
          <a:p>
            <a:pPr lvl="2"/>
            <a:r>
              <a:rPr lang="ko-KR" altLang="en-US" dirty="0"/>
              <a:t>외부 데이터를 조회하고 싶거나 데이터를 외부 저장소에 저장하고 싶은 경우에는 </a:t>
            </a:r>
            <a:r>
              <a:rPr lang="en-US" altLang="ko-KR" dirty="0"/>
              <a:t>jQuery</a:t>
            </a:r>
            <a:r>
              <a:rPr lang="ko-KR" altLang="en-US" dirty="0"/>
              <a:t>만으로 해결할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브라우저에서 외부 서버와 통신할 수 있는 기능이 필요</a:t>
            </a:r>
            <a:endParaRPr lang="en-US" altLang="ko-KR" dirty="0"/>
          </a:p>
          <a:p>
            <a:pPr lvl="1"/>
            <a:r>
              <a:rPr lang="ko-KR" altLang="en-US" dirty="0"/>
              <a:t>브라우저 화면 일부분만 갱신할 수 있어야 한다</a:t>
            </a:r>
            <a:endParaRPr lang="en-US" altLang="ko-KR" dirty="0"/>
          </a:p>
          <a:p>
            <a:pPr lvl="2"/>
            <a:r>
              <a:rPr lang="ko-KR" altLang="en-US" dirty="0"/>
              <a:t>전통적인 웹 애플리케이션은 서버에서 </a:t>
            </a:r>
            <a:r>
              <a:rPr lang="en-US" altLang="ko-KR" dirty="0"/>
              <a:t>HTML </a:t>
            </a:r>
            <a:r>
              <a:rPr lang="ko-KR" altLang="en-US" dirty="0"/>
              <a:t>문서 즉 화면 </a:t>
            </a:r>
            <a:r>
              <a:rPr lang="en-US" altLang="ko-KR" dirty="0"/>
              <a:t>UI</a:t>
            </a:r>
            <a:r>
              <a:rPr lang="ko-KR" altLang="en-US" dirty="0"/>
              <a:t>를 모두 생성해서 응답하기 때문에 요청 단위가 페이지가 될 수 밖에 없었고</a:t>
            </a:r>
            <a:r>
              <a:rPr lang="en-US" altLang="ko-KR" dirty="0"/>
              <a:t>, </a:t>
            </a:r>
            <a:r>
              <a:rPr lang="ko-KR" altLang="en-US" dirty="0"/>
              <a:t>이로 인해 브라우저 화면의 일부분만 갱신하는 것은 사실상 불가능했다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문제 해결을 위해 </a:t>
            </a:r>
            <a:r>
              <a:rPr lang="en-US" altLang="ko-KR" dirty="0"/>
              <a:t>XHR(</a:t>
            </a:r>
            <a:r>
              <a:rPr lang="en-US" altLang="ko-KR" dirty="0" err="1"/>
              <a:t>XMLHTTPRequest</a:t>
            </a:r>
            <a:r>
              <a:rPr lang="en-US" altLang="ko-KR" dirty="0"/>
              <a:t>) </a:t>
            </a:r>
            <a:r>
              <a:rPr lang="ko-KR" altLang="en-US" dirty="0"/>
              <a:t>객체 이용</a:t>
            </a:r>
            <a:endParaRPr lang="en-US" altLang="ko-KR" dirty="0"/>
          </a:p>
          <a:p>
            <a:pPr lvl="2"/>
            <a:r>
              <a:rPr lang="ko-KR" altLang="en-US" dirty="0"/>
              <a:t>작업한 내용을 외부의 데이터베이스에 안전하게 저장하기 위해서는 브라우저가 </a:t>
            </a:r>
            <a:r>
              <a:rPr lang="en-US" altLang="ko-KR" dirty="0"/>
              <a:t>HTTP </a:t>
            </a:r>
            <a:r>
              <a:rPr lang="ko-KR" altLang="en-US" dirty="0"/>
              <a:t>서버와 통신할 수 있어야만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서버와 통신하여 전송한 데이터는 서버측 기술</a:t>
            </a:r>
            <a:r>
              <a:rPr lang="en-US" altLang="ko-KR" dirty="0"/>
              <a:t>(JSP, </a:t>
            </a:r>
            <a:r>
              <a:rPr lang="ko-KR" altLang="en-US" dirty="0" err="1"/>
              <a:t>서블릿</a:t>
            </a:r>
            <a:r>
              <a:rPr lang="en-US" altLang="ko-KR" dirty="0"/>
              <a:t>, ASP, PHP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이용해 데이터베이스에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33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연락처 추가 페이지 작성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13-07</a:t>
            </a:r>
          </a:p>
          <a:p>
            <a:pPr lvl="2"/>
            <a:r>
              <a:rPr lang="en-US" altLang="ko-KR" dirty="0"/>
              <a:t>POST </a:t>
            </a:r>
            <a:r>
              <a:rPr lang="ko-KR" altLang="en-US" dirty="0"/>
              <a:t>메서드로만 실행</a:t>
            </a:r>
            <a:endParaRPr lang="en-US" altLang="ko-KR" dirty="0"/>
          </a:p>
          <a:p>
            <a:pPr lvl="2"/>
            <a:r>
              <a:rPr lang="en-US" altLang="ko-KR" dirty="0"/>
              <a:t>name, </a:t>
            </a:r>
            <a:r>
              <a:rPr lang="en-US" altLang="ko-KR" dirty="0" err="1"/>
              <a:t>tel</a:t>
            </a:r>
            <a:r>
              <a:rPr lang="en-US" altLang="ko-KR" dirty="0"/>
              <a:t>, address </a:t>
            </a:r>
            <a:r>
              <a:rPr lang="ko-KR" altLang="en-US" dirty="0"/>
              <a:t>값을 </a:t>
            </a:r>
            <a:r>
              <a:rPr lang="ko-KR" altLang="en-US" dirty="0" err="1"/>
              <a:t>읽어들여</a:t>
            </a:r>
            <a:r>
              <a:rPr lang="ko-KR" altLang="en-US" dirty="0"/>
              <a:t> </a:t>
            </a:r>
            <a:r>
              <a:rPr lang="en-US" altLang="ko-KR" dirty="0"/>
              <a:t>Contact </a:t>
            </a:r>
            <a:r>
              <a:rPr lang="ko-KR" altLang="en-US" dirty="0"/>
              <a:t>객체를 만든 다음 </a:t>
            </a:r>
            <a:r>
              <a:rPr lang="en-US" altLang="ko-KR" dirty="0" err="1"/>
              <a:t>SampleDAO</a:t>
            </a:r>
            <a:r>
              <a:rPr lang="ko-KR" altLang="en-US" dirty="0"/>
              <a:t>의 </a:t>
            </a:r>
            <a:r>
              <a:rPr lang="en-US" altLang="ko-KR" dirty="0" err="1"/>
              <a:t>addContact</a:t>
            </a:r>
            <a:r>
              <a:rPr lang="en-US" altLang="ko-KR" dirty="0"/>
              <a:t>() </a:t>
            </a:r>
            <a:r>
              <a:rPr lang="ko-KR" altLang="en-US" dirty="0"/>
              <a:t>메서드를 호출하여 추가</a:t>
            </a:r>
            <a:endParaRPr lang="en-US" altLang="ko-KR" dirty="0"/>
          </a:p>
          <a:p>
            <a:pPr lvl="2"/>
            <a:r>
              <a:rPr lang="ko-KR" altLang="en-US" dirty="0"/>
              <a:t>추가 작업의 성공</a:t>
            </a:r>
            <a:r>
              <a:rPr lang="en-US" altLang="ko-KR" dirty="0"/>
              <a:t>/</a:t>
            </a:r>
            <a:r>
              <a:rPr lang="ko-KR" altLang="en-US" dirty="0"/>
              <a:t>실패 여부는 </a:t>
            </a:r>
            <a:r>
              <a:rPr lang="en-US" altLang="ko-KR" dirty="0"/>
              <a:t>JSON </a:t>
            </a:r>
            <a:r>
              <a:rPr lang="ko-KR" altLang="en-US" dirty="0"/>
              <a:t>문자열로 응답</a:t>
            </a:r>
            <a:endParaRPr lang="en-US" altLang="ko-KR" dirty="0"/>
          </a:p>
          <a:p>
            <a:pPr lvl="1"/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페이지 작성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13-08~09</a:t>
            </a:r>
          </a:p>
          <a:p>
            <a:pPr lvl="2"/>
            <a:r>
              <a:rPr lang="ko-KR" altLang="en-US" dirty="0"/>
              <a:t>추가 페이지와 작동 방식 유사함</a:t>
            </a:r>
            <a:endParaRPr lang="en-US" altLang="ko-KR" dirty="0"/>
          </a:p>
          <a:p>
            <a:pPr lvl="2"/>
            <a:r>
              <a:rPr lang="ko-KR" altLang="en-US" dirty="0"/>
              <a:t>일련번호 값을 이용해 수정</a:t>
            </a:r>
            <a:r>
              <a:rPr lang="en-US" altLang="ko-KR" dirty="0"/>
              <a:t>/</a:t>
            </a:r>
            <a:r>
              <a:rPr lang="ko-KR" altLang="en-US" dirty="0"/>
              <a:t>삭제함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배치 업데이트 페이지 작성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13-10</a:t>
            </a:r>
          </a:p>
          <a:p>
            <a:pPr lvl="2"/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 </a:t>
            </a:r>
            <a:r>
              <a:rPr lang="ko-KR" altLang="en-US" dirty="0"/>
              <a:t>형식 대신에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형식의 데이터를 수신하도록 설정</a:t>
            </a:r>
            <a:endParaRPr lang="en-US" altLang="ko-KR" dirty="0"/>
          </a:p>
          <a:p>
            <a:pPr lvl="2"/>
            <a:r>
              <a:rPr lang="ko-KR" altLang="en-US" dirty="0"/>
              <a:t>한번에 </a:t>
            </a:r>
            <a:r>
              <a:rPr lang="ko-KR" altLang="en-US" dirty="0" err="1"/>
              <a:t>여러건의</a:t>
            </a:r>
            <a:r>
              <a:rPr lang="ko-KR" altLang="en-US" dirty="0"/>
              <a:t> 데이터를 처리하기에 적합함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75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연락처 서비스 테스트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기능의 테스트는 반드시 필요</a:t>
            </a:r>
            <a:endParaRPr lang="en-US" altLang="ko-KR" dirty="0"/>
          </a:p>
          <a:p>
            <a:pPr lvl="1"/>
            <a:r>
              <a:rPr lang="ko-KR" altLang="en-US" dirty="0"/>
              <a:t>테스트를 수행하기 위한 크롬 확장 프로그램 설치</a:t>
            </a:r>
            <a:endParaRPr lang="en-US" altLang="ko-KR" dirty="0"/>
          </a:p>
          <a:p>
            <a:pPr lvl="1"/>
            <a:r>
              <a:rPr lang="en-US" altLang="ko-KR" dirty="0" err="1"/>
              <a:t>JSONView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600908"/>
            <a:ext cx="4900900" cy="38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7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연락처 서비스 테스트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ARC(Advanced REST Client)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 err="1"/>
              <a:t>크롬웹스토어에서</a:t>
            </a:r>
            <a:r>
              <a:rPr lang="ko-KR" altLang="en-US" dirty="0"/>
              <a:t> </a:t>
            </a:r>
            <a:r>
              <a:rPr lang="en-US" altLang="ko-KR" dirty="0"/>
              <a:t>Advanced REST Client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060848"/>
            <a:ext cx="4699398" cy="2656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44" y="3521832"/>
            <a:ext cx="3960296" cy="30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5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연락처 서비스 테스트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추가 기능 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839851"/>
            <a:ext cx="5040560" cy="48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6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연락처 서비스 테스트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08" y="1196752"/>
            <a:ext cx="4057017" cy="5116512"/>
          </a:xfrm>
        </p:spPr>
        <p:txBody>
          <a:bodyPr/>
          <a:lstStyle/>
          <a:p>
            <a:pPr lvl="1"/>
            <a:r>
              <a:rPr lang="ko-KR" altLang="en-US" dirty="0"/>
              <a:t>배치 업데이트 테스트</a:t>
            </a:r>
            <a:endParaRPr lang="en-US" altLang="ko-KR" dirty="0"/>
          </a:p>
          <a:p>
            <a:pPr lvl="2"/>
            <a:r>
              <a:rPr lang="ko-KR" altLang="en-US" dirty="0"/>
              <a:t>배치 업데이트를 수행하는 </a:t>
            </a:r>
            <a:r>
              <a:rPr lang="en-US" altLang="ko-KR" dirty="0" err="1"/>
              <a:t>update_batch.jsp</a:t>
            </a:r>
            <a:r>
              <a:rPr lang="ko-KR" altLang="en-US" dirty="0"/>
              <a:t>를 테스트하는 방법은 </a:t>
            </a:r>
            <a:r>
              <a:rPr lang="en-US" altLang="ko-KR" dirty="0"/>
              <a:t>Content-Type</a:t>
            </a:r>
            <a:r>
              <a:rPr lang="ko-KR" altLang="en-US" dirty="0"/>
              <a:t>과 입력하는 데이터가 달라진다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POST </a:t>
            </a:r>
            <a:r>
              <a:rPr lang="ko-KR" altLang="en-US" dirty="0"/>
              <a:t>메서드</a:t>
            </a:r>
            <a:r>
              <a:rPr lang="en-US" altLang="ko-KR" dirty="0"/>
              <a:t>(PUT </a:t>
            </a:r>
            <a:r>
              <a:rPr lang="ko-KR" altLang="en-US" dirty="0"/>
              <a:t>아님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Content Type </a:t>
            </a:r>
            <a:r>
              <a:rPr lang="ko-KR" altLang="en-US" dirty="0"/>
              <a:t>을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2"/>
            <a:r>
              <a:rPr lang="en-US" altLang="ko-KR" dirty="0"/>
              <a:t>Raw Payload</a:t>
            </a:r>
            <a:r>
              <a:rPr lang="ko-KR" altLang="en-US" dirty="0"/>
              <a:t>에 </a:t>
            </a:r>
            <a:r>
              <a:rPr lang="en-US" altLang="ko-KR" dirty="0"/>
              <a:t>JSON </a:t>
            </a:r>
            <a:r>
              <a:rPr lang="ko-KR" altLang="en-US" dirty="0"/>
              <a:t>문자열을 직접 전달함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592796"/>
            <a:ext cx="470349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연락처 서비스 테스트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96752"/>
            <a:ext cx="8485187" cy="5116512"/>
          </a:xfrm>
        </p:spPr>
        <p:txBody>
          <a:bodyPr/>
          <a:lstStyle/>
          <a:p>
            <a:pPr lvl="1"/>
            <a:r>
              <a:rPr lang="en-US" altLang="ko-KR" dirty="0"/>
              <a:t>jQuery AJAX </a:t>
            </a:r>
            <a:r>
              <a:rPr lang="ko-KR" altLang="en-US" dirty="0"/>
              <a:t>애플리케이션을 개발하는 개발자는 </a:t>
            </a:r>
            <a:r>
              <a:rPr lang="en-US" altLang="ko-KR" dirty="0"/>
              <a:t>REST </a:t>
            </a:r>
            <a:r>
              <a:rPr lang="ko-KR" altLang="en-US" dirty="0"/>
              <a:t>클라이언트를 사용할 수 있어야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웹 애플리케이션을 개발하기 전에 서비스의 기능을 테스트하고 요청</a:t>
            </a:r>
            <a:r>
              <a:rPr lang="en-US" altLang="ko-KR" dirty="0"/>
              <a:t>, </a:t>
            </a:r>
            <a:r>
              <a:rPr lang="ko-KR" altLang="en-US" dirty="0"/>
              <a:t>응답 전송 데이터의 형식을 파악해야 하기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파악한 요청</a:t>
            </a:r>
            <a:r>
              <a:rPr lang="en-US" altLang="ko-KR" dirty="0"/>
              <a:t>, </a:t>
            </a:r>
            <a:r>
              <a:rPr lang="ko-KR" altLang="en-US" dirty="0"/>
              <a:t>응답 전송 데이터의 형식은 문서화하는 것이 바람직함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문서화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694312" cy="28074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3227575"/>
            <a:ext cx="2664296" cy="30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94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XHR(</a:t>
            </a:r>
            <a:r>
              <a:rPr lang="en-US" altLang="ko-KR" dirty="0" err="1"/>
              <a:t>XMLHttpRequest</a:t>
            </a:r>
            <a:r>
              <a:rPr lang="en-US" altLang="ko-KR" dirty="0"/>
              <a:t>) </a:t>
            </a:r>
            <a:r>
              <a:rPr lang="ko-KR" altLang="en-US" dirty="0"/>
              <a:t>객체를 직접 이용하는 것은 비효율적이다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와 같은 라이브러리를 이용하는 것이 훨씬 간결하고 편리하다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책에서는 </a:t>
            </a:r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AJAX </a:t>
            </a:r>
            <a:r>
              <a:rPr lang="ko-KR" altLang="en-US" dirty="0"/>
              <a:t>처리 방식만을 다룬다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744924"/>
            <a:ext cx="67532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2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개요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20788"/>
            <a:ext cx="6444716" cy="46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8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개요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196752"/>
            <a:ext cx="8485187" cy="5116512"/>
          </a:xfrm>
        </p:spPr>
        <p:txBody>
          <a:bodyPr/>
          <a:lstStyle/>
          <a:p>
            <a:pPr lvl="1"/>
            <a:r>
              <a:rPr lang="en-US" altLang="ko-KR" dirty="0"/>
              <a:t>XHR </a:t>
            </a:r>
            <a:r>
              <a:rPr lang="ko-KR" altLang="en-US" dirty="0"/>
              <a:t>객체를 이용한 요청 단위는 페이지가 아니라 데이터이다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화면 </a:t>
            </a:r>
            <a:r>
              <a:rPr lang="en-US" altLang="ko-KR" dirty="0"/>
              <a:t>UI</a:t>
            </a:r>
            <a:r>
              <a:rPr lang="ko-KR" altLang="en-US" dirty="0"/>
              <a:t>를 생성하는 것은 자바스크립트 코드를 이용한다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"</a:t>
            </a:r>
            <a:r>
              <a:rPr lang="en-US" altLang="ko-KR" dirty="0" err="1"/>
              <a:t>Javascript</a:t>
            </a:r>
            <a:r>
              <a:rPr lang="en-US" altLang="ko-KR" dirty="0"/>
              <a:t> And XML"</a:t>
            </a:r>
          </a:p>
          <a:p>
            <a:pPr lvl="2"/>
            <a:r>
              <a:rPr lang="ko-KR" altLang="en-US" dirty="0"/>
              <a:t>자바스크립트 코드를 이용해서 서버와 데이터</a:t>
            </a:r>
            <a:r>
              <a:rPr lang="en-US" altLang="ko-KR" dirty="0"/>
              <a:t>(XML)</a:t>
            </a:r>
            <a:r>
              <a:rPr lang="ko-KR" altLang="en-US" dirty="0"/>
              <a:t>를 주고 받겠다는 것이다</a:t>
            </a:r>
            <a:endParaRPr lang="en-US" altLang="ko-KR" dirty="0"/>
          </a:p>
          <a:p>
            <a:pPr lvl="2"/>
            <a:r>
              <a:rPr lang="ko-KR" altLang="en-US" dirty="0"/>
              <a:t>지금은 </a:t>
            </a:r>
            <a:r>
              <a:rPr lang="en-US" altLang="ko-KR" dirty="0"/>
              <a:t>XML</a:t>
            </a:r>
            <a:r>
              <a:rPr lang="ko-KR" altLang="en-US" dirty="0"/>
              <a:t>보다는 </a:t>
            </a:r>
            <a:r>
              <a:rPr lang="en-US" altLang="ko-KR" dirty="0"/>
              <a:t>JSON!!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4" y="3248980"/>
            <a:ext cx="6698911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개요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Asynchronous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r>
              <a:rPr lang="ko-KR" altLang="en-US" dirty="0"/>
              <a:t>비동기적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음식 먹기</a:t>
            </a:r>
            <a:endParaRPr lang="en-US" altLang="ko-KR" dirty="0"/>
          </a:p>
          <a:p>
            <a:pPr lvl="2"/>
            <a:r>
              <a:rPr lang="ko-KR" altLang="en-US" dirty="0"/>
              <a:t>동기적으로 음식 먹기 </a:t>
            </a:r>
            <a:r>
              <a:rPr lang="en-US" altLang="ko-KR" dirty="0"/>
              <a:t>: </a:t>
            </a:r>
            <a:r>
              <a:rPr lang="ko-KR" altLang="en-US" dirty="0"/>
              <a:t>대기시간</a:t>
            </a:r>
            <a:r>
              <a:rPr lang="en-US" altLang="ko-KR" dirty="0"/>
              <a:t>-15</a:t>
            </a:r>
            <a:r>
              <a:rPr lang="ko-KR" altLang="en-US" dirty="0"/>
              <a:t>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비동기적으로 음식 먹기 </a:t>
            </a:r>
            <a:r>
              <a:rPr lang="en-US" altLang="ko-KR" dirty="0"/>
              <a:t>: </a:t>
            </a:r>
            <a:r>
              <a:rPr lang="ko-KR" altLang="en-US" dirty="0"/>
              <a:t>대기시간</a:t>
            </a:r>
            <a:r>
              <a:rPr lang="en-US" altLang="ko-KR" dirty="0"/>
              <a:t>-0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주문한 이후에 다른 작업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49" y="2917423"/>
            <a:ext cx="6243351" cy="10916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09" y="4653379"/>
            <a:ext cx="5178909" cy="10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개요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동기적 </a:t>
            </a:r>
            <a:r>
              <a:rPr lang="en-US" altLang="ko-KR" dirty="0"/>
              <a:t>vs </a:t>
            </a:r>
            <a:r>
              <a:rPr lang="ko-KR" altLang="en-US" dirty="0"/>
              <a:t>비동기적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736811"/>
            <a:ext cx="7570973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서비스 작성</a:t>
            </a:r>
            <a:endParaRPr lang="en-US" altLang="ko-KR" dirty="0"/>
          </a:p>
          <a:p>
            <a:pPr lvl="1"/>
            <a:r>
              <a:rPr lang="ko-KR" altLang="en-US" dirty="0"/>
              <a:t>서비스는 어떤 플랫폼이나 어떤 개발 언어를 사용해도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php,asp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en-US" altLang="ko-KR" dirty="0"/>
              <a:t>, </a:t>
            </a:r>
            <a:r>
              <a:rPr lang="en-US" altLang="ko-KR" dirty="0" err="1"/>
              <a:t>python+Django</a:t>
            </a:r>
            <a:r>
              <a:rPr lang="en-US" altLang="ko-KR" dirty="0"/>
              <a:t>, node.js, ASP.NET, ASP.NET MVC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 err="1"/>
              <a:t>이책에서는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ko-KR" altLang="en-US" dirty="0"/>
              <a:t>우리나라 기업에서 자바를 가장 많이 이용하기 때문이다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자바</a:t>
            </a:r>
            <a:r>
              <a:rPr lang="en-US" altLang="ko-KR" dirty="0"/>
              <a:t>, JSP</a:t>
            </a:r>
            <a:r>
              <a:rPr lang="ko-KR" altLang="en-US" dirty="0"/>
              <a:t>에 대한 자세한 설명은 생략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측에서는 서비스에 대한 입</a:t>
            </a:r>
            <a:r>
              <a:rPr lang="en-US" altLang="ko-KR" dirty="0"/>
              <a:t>/</a:t>
            </a:r>
            <a:r>
              <a:rPr lang="ko-KR" altLang="en-US" dirty="0"/>
              <a:t>출력 정보와 정보 형식을 정확하게 파악하는 것이 중요함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책의 예제가 </a:t>
            </a:r>
            <a:r>
              <a:rPr lang="ko-KR" altLang="en-US" dirty="0" err="1"/>
              <a:t>아니라도</a:t>
            </a:r>
            <a:r>
              <a:rPr lang="ko-KR" altLang="en-US" dirty="0"/>
              <a:t> 자신이 사용할 수 있는 서버 측 스크립트 기술이나 </a:t>
            </a:r>
            <a:r>
              <a:rPr lang="en-US" altLang="ko-KR" dirty="0"/>
              <a:t>HTTP </a:t>
            </a:r>
            <a:r>
              <a:rPr lang="ko-KR" altLang="en-US" dirty="0"/>
              <a:t>서비스 기술이 있다면 그것을 사용해도 좋다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서비스 작성을 하지 않고 완성된 코드를 복사한 후에 서비스 기능만을 테스트해보고 다음 절로 넘어가도 좋다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0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129025" cy="5116512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직렬화 라이브러리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JSON</a:t>
            </a:r>
            <a:r>
              <a:rPr lang="ko-KR" altLang="en-US" dirty="0"/>
              <a:t>을 생성하기 위해서 직접 문자열을 이어 붙이는 것은 비효율적이다</a:t>
            </a:r>
            <a:endParaRPr lang="en-US" altLang="ko-KR" dirty="0"/>
          </a:p>
          <a:p>
            <a:pPr lvl="1"/>
            <a:r>
              <a:rPr lang="ko-KR" altLang="en-US" dirty="0"/>
              <a:t>이 책에서는 </a:t>
            </a:r>
            <a:r>
              <a:rPr lang="en-US" altLang="ko-KR" dirty="0"/>
              <a:t>google-</a:t>
            </a:r>
            <a:r>
              <a:rPr lang="en-US" altLang="ko-KR" dirty="0" err="1"/>
              <a:t>gson</a:t>
            </a:r>
            <a:r>
              <a:rPr lang="ko-KR" altLang="en-US" dirty="0"/>
              <a:t>을 사용함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http://json.org </a:t>
            </a:r>
            <a:r>
              <a:rPr lang="ko-KR" altLang="en-US" dirty="0"/>
              <a:t>에서 각 언어별 라이브러리 확인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92213"/>
            <a:ext cx="4428492" cy="34396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21" y="4818090"/>
            <a:ext cx="6816557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9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서비스 작성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 및 초기화</a:t>
            </a:r>
            <a:endParaRPr lang="en-US" altLang="ko-KR" dirty="0"/>
          </a:p>
          <a:p>
            <a:pPr lvl="1"/>
            <a:r>
              <a:rPr lang="ko-KR" altLang="en-US" dirty="0"/>
              <a:t>개발환경 설정은 </a:t>
            </a:r>
            <a:r>
              <a:rPr lang="en-US" altLang="ko-KR" dirty="0"/>
              <a:t>1</a:t>
            </a:r>
            <a:r>
              <a:rPr lang="ko-KR" altLang="en-US" dirty="0"/>
              <a:t>장을 다시 참조</a:t>
            </a:r>
            <a:endParaRPr lang="en-US" altLang="ko-KR" dirty="0"/>
          </a:p>
          <a:p>
            <a:pPr lvl="1"/>
            <a:r>
              <a:rPr lang="ko-KR" altLang="en-US" dirty="0"/>
              <a:t>이클립스 실행</a:t>
            </a:r>
            <a:endParaRPr lang="en-US" altLang="ko-KR" dirty="0"/>
          </a:p>
          <a:p>
            <a:pPr lvl="2"/>
            <a:r>
              <a:rPr lang="en-US" altLang="ko-KR" dirty="0"/>
              <a:t>Workspace </a:t>
            </a:r>
            <a:r>
              <a:rPr lang="ko-KR" altLang="en-US" dirty="0"/>
              <a:t>지정 </a:t>
            </a:r>
            <a:r>
              <a:rPr lang="en-US" altLang="ko-KR" dirty="0"/>
              <a:t>: </a:t>
            </a:r>
            <a:r>
              <a:rPr lang="ko-KR" altLang="en-US" dirty="0"/>
              <a:t>적절한 디렉토리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996951"/>
            <a:ext cx="4644516" cy="21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2829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22235</TotalTime>
  <Words>859</Words>
  <Application>Microsoft Office PowerPoint</Application>
  <PresentationFormat>화면 슬라이드 쇼(4:3)</PresentationFormat>
  <Paragraphs>166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전통적인 웹 애플리케이션</vt:lpstr>
      <vt:lpstr>AJAX 개요(1)</vt:lpstr>
      <vt:lpstr>AJAX 개요(2)</vt:lpstr>
      <vt:lpstr>AJAX 개요(3)</vt:lpstr>
      <vt:lpstr>AJAX 개요(4)</vt:lpstr>
      <vt:lpstr>AJAX 개요(5)</vt:lpstr>
      <vt:lpstr>데이터 서비스 작성(1)</vt:lpstr>
      <vt:lpstr>데이터 서비스 작성(2)</vt:lpstr>
      <vt:lpstr>데이터 서비스 작성(3)</vt:lpstr>
      <vt:lpstr>데이터 서비스 작성(4)</vt:lpstr>
      <vt:lpstr>데이터 서비스 작성(5)</vt:lpstr>
      <vt:lpstr>데이터 서비스 작성(6)</vt:lpstr>
      <vt:lpstr>데이터 서비스 작성(7)</vt:lpstr>
      <vt:lpstr>데이터 서비스 작성(8)</vt:lpstr>
      <vt:lpstr>데이터 서비스 작성(9)</vt:lpstr>
      <vt:lpstr>데이터 서비스 작성(10)</vt:lpstr>
      <vt:lpstr>데이터 서비스 작성(11)</vt:lpstr>
      <vt:lpstr>데이터 서비스 작성(12)</vt:lpstr>
      <vt:lpstr>데이터 서비스 작성(13)</vt:lpstr>
      <vt:lpstr>데이터 서비스 작성(14)</vt:lpstr>
      <vt:lpstr>연락처 서비스 테스트(1)</vt:lpstr>
      <vt:lpstr>연락처 서비스 테스트(2)</vt:lpstr>
      <vt:lpstr>연락처 서비스 테스트(3)</vt:lpstr>
      <vt:lpstr>연락처 서비스 테스트(4)</vt:lpstr>
      <vt:lpstr>연락처 서비스 테스트(5)</vt:lpstr>
      <vt:lpstr>XMLHttpRequest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stepano</cp:lastModifiedBy>
  <cp:revision>2043</cp:revision>
  <dcterms:created xsi:type="dcterms:W3CDTF">2011-01-27T23:33:23Z</dcterms:created>
  <dcterms:modified xsi:type="dcterms:W3CDTF">2016-09-12T11:21:37Z</dcterms:modified>
</cp:coreProperties>
</file>