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615" r:id="rId2"/>
    <p:sldId id="616" r:id="rId3"/>
    <p:sldId id="617" r:id="rId4"/>
    <p:sldId id="618" r:id="rId5"/>
    <p:sldId id="619" r:id="rId6"/>
    <p:sldId id="620" r:id="rId7"/>
    <p:sldId id="621" r:id="rId8"/>
    <p:sldId id="622" r:id="rId9"/>
    <p:sldId id="623" r:id="rId10"/>
    <p:sldId id="624" r:id="rId11"/>
    <p:sldId id="625" r:id="rId12"/>
    <p:sldId id="626" r:id="rId13"/>
    <p:sldId id="627" r:id="rId14"/>
    <p:sldId id="628" r:id="rId15"/>
    <p:sldId id="629" r:id="rId16"/>
    <p:sldId id="630" r:id="rId17"/>
    <p:sldId id="631" r:id="rId18"/>
    <p:sldId id="632" r:id="rId19"/>
    <p:sldId id="633" r:id="rId20"/>
    <p:sldId id="634" r:id="rId21"/>
    <p:sldId id="635" r:id="rId22"/>
    <p:sldId id="636" r:id="rId23"/>
    <p:sldId id="638" r:id="rId24"/>
    <p:sldId id="639" r:id="rId25"/>
    <p:sldId id="640" r:id="rId26"/>
    <p:sldId id="641" r:id="rId27"/>
    <p:sldId id="642" r:id="rId28"/>
    <p:sldId id="643" r:id="rId29"/>
    <p:sldId id="644" r:id="rId30"/>
    <p:sldId id="645" r:id="rId31"/>
    <p:sldId id="646" r:id="rId32"/>
    <p:sldId id="647" r:id="rId33"/>
    <p:sldId id="648" r:id="rId34"/>
    <p:sldId id="649" r:id="rId35"/>
    <p:sldId id="650" r:id="rId36"/>
    <p:sldId id="651" r:id="rId37"/>
    <p:sldId id="652" r:id="rId38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14">
          <p15:clr>
            <a:srgbClr val="A4A3A4"/>
          </p15:clr>
        </p15:guide>
        <p15:guide id="3" orient="horz" pos="596">
          <p15:clr>
            <a:srgbClr val="A4A3A4"/>
          </p15:clr>
        </p15:guide>
        <p15:guide id="4" orient="horz" pos="754">
          <p15:clr>
            <a:srgbClr val="A4A3A4"/>
          </p15:clr>
        </p15:guide>
        <p15:guide id="5" orient="horz" pos="3974">
          <p15:clr>
            <a:srgbClr val="A4A3A4"/>
          </p15:clr>
        </p15:guide>
        <p15:guide id="6" pos="2880">
          <p15:clr>
            <a:srgbClr val="A4A3A4"/>
          </p15:clr>
        </p15:guide>
        <p15:guide id="7" pos="5556">
          <p15:clr>
            <a:srgbClr val="A4A3A4"/>
          </p15:clr>
        </p15:guide>
        <p15:guide id="8" pos="204">
          <p15:clr>
            <a:srgbClr val="A4A3A4"/>
          </p15:clr>
        </p15:guide>
        <p15:guide id="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2">
          <p15:clr>
            <a:srgbClr val="A4A3A4"/>
          </p15:clr>
        </p15:guide>
        <p15:guide id="2" orient="horz" pos="5397">
          <p15:clr>
            <a:srgbClr val="A4A3A4"/>
          </p15:clr>
        </p15:guide>
        <p15:guide id="3" orient="horz" pos="544">
          <p15:clr>
            <a:srgbClr val="A4A3A4"/>
          </p15:clr>
        </p15:guide>
        <p15:guide id="4" orient="horz" pos="453">
          <p15:clr>
            <a:srgbClr val="A4A3A4"/>
          </p15:clr>
        </p15:guide>
        <p15:guide id="5" orient="horz" pos="3266">
          <p15:clr>
            <a:srgbClr val="A4A3A4"/>
          </p15:clr>
        </p15:guide>
        <p15:guide id="6" orient="horz" pos="1192">
          <p15:clr>
            <a:srgbClr val="A4A3A4"/>
          </p15:clr>
        </p15:guide>
        <p15:guide id="7" orient="horz">
          <p15:clr>
            <a:srgbClr val="A4A3A4"/>
          </p15:clr>
        </p15:guide>
        <p15:guide id="8" pos="436">
          <p15:clr>
            <a:srgbClr val="A4A3A4"/>
          </p15:clr>
        </p15:guide>
        <p15:guide id="9" pos="2161">
          <p15:clr>
            <a:srgbClr val="A4A3A4"/>
          </p15:clr>
        </p15:guide>
        <p15:guide id="10" pos="390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AEF0"/>
    <a:srgbClr val="FFCCFF"/>
    <a:srgbClr val="66CCFF"/>
    <a:srgbClr val="E4E4E4"/>
    <a:srgbClr val="DDDDDD"/>
    <a:srgbClr val="FDFDFD"/>
    <a:srgbClr val="DAEDFD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 autoAdjust="0"/>
    <p:restoredTop sz="88612" autoAdjust="0"/>
  </p:normalViewPr>
  <p:slideViewPr>
    <p:cSldViewPr>
      <p:cViewPr varScale="1">
        <p:scale>
          <a:sx n="65" d="100"/>
          <a:sy n="65" d="100"/>
        </p:scale>
        <p:origin x="882" y="72"/>
      </p:cViewPr>
      <p:guideLst>
        <p:guide orient="horz" pos="2160"/>
        <p:guide orient="horz" pos="214"/>
        <p:guide orient="horz" pos="596"/>
        <p:guide orient="horz" pos="754"/>
        <p:guide orient="horz" pos="3974"/>
        <p:guide pos="2880"/>
        <p:guide pos="5556"/>
        <p:guide pos="204"/>
        <p:guide/>
      </p:guideLst>
    </p:cSldViewPr>
  </p:slideViewPr>
  <p:outlineViewPr>
    <p:cViewPr>
      <p:scale>
        <a:sx n="33" d="100"/>
        <a:sy n="33" d="100"/>
      </p:scale>
      <p:origin x="48" y="114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890" y="1362"/>
      </p:cViewPr>
      <p:guideLst>
        <p:guide orient="horz" pos="3152"/>
        <p:guide orient="horz" pos="5397"/>
        <p:guide orient="horz" pos="544"/>
        <p:guide orient="horz" pos="453"/>
        <p:guide orient="horz" pos="3266"/>
        <p:guide orient="horz" pos="1192"/>
        <p:guide orient="horz"/>
        <p:guide pos="436"/>
        <p:guide pos="2161"/>
        <p:guide pos="390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7DCFFDB-5CBF-4933-A170-5111AF8C90EA}" type="datetimeFigureOut">
              <a:rPr lang="ko-KR" altLang="en-US"/>
              <a:pPr>
                <a:defRPr/>
              </a:pPr>
              <a:t>2016-09-16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1259F26-775D-4C59-8940-4948097F567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2625" y="863600"/>
            <a:ext cx="5518150" cy="41227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5184775"/>
            <a:ext cx="5514975" cy="338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endParaRPr lang="en-US" altLang="ko-KR" noProof="0" dirty="0"/>
          </a:p>
        </p:txBody>
      </p:sp>
      <p:sp>
        <p:nvSpPr>
          <p:cNvPr id="3112" name="Rectangle 40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944688" y="8567738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fld id="{6B824955-CBB3-4DBF-B29D-1E20247B46E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165100" indent="-165100" algn="l" rtl="0" eaLnBrk="0" fontAlgn="base" hangingPunct="0">
      <a:lnSpc>
        <a:spcPct val="120000"/>
      </a:lnSpc>
      <a:spcBef>
        <a:spcPct val="50000"/>
      </a:spcBef>
      <a:spcAft>
        <a:spcPct val="0"/>
      </a:spcAft>
      <a:buFont typeface="나눔고딕" pitchFamily="50" charset="-127"/>
      <a:buChar char="■"/>
      <a:defRPr kumimoji="1" sz="10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1pPr>
    <a:lvl2pPr marL="304800" indent="-138113" algn="l" rtl="0" eaLnBrk="0" fontAlgn="base" hangingPunct="0">
      <a:lnSpc>
        <a:spcPct val="120000"/>
      </a:lnSpc>
      <a:spcBef>
        <a:spcPct val="50000"/>
      </a:spcBef>
      <a:spcAft>
        <a:spcPct val="0"/>
      </a:spcAft>
      <a:buFont typeface="Wingdings" pitchFamily="2" charset="2"/>
      <a:buChar char="§"/>
      <a:defRPr kumimoji="1" sz="9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2pPr>
    <a:lvl3pPr marL="419100" indent="-112713" algn="l" rtl="0" eaLnBrk="0" fontAlgn="base" hangingPunct="0">
      <a:lnSpc>
        <a:spcPct val="120000"/>
      </a:lnSpc>
      <a:spcBef>
        <a:spcPct val="50000"/>
      </a:spcBef>
      <a:spcAft>
        <a:spcPct val="0"/>
      </a:spcAft>
      <a:buFont typeface="맑은 고딕" pitchFamily="50" charset="-127"/>
      <a:buChar char="–"/>
      <a:defRPr kumimoji="1" sz="9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3738" y="863600"/>
            <a:ext cx="5495925" cy="41227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824955-CBB3-4DBF-B29D-1E20247B46E9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3298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3738" y="863600"/>
            <a:ext cx="5495925" cy="41227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824955-CBB3-4DBF-B29D-1E20247B46E9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2978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3738" y="863600"/>
            <a:ext cx="5495925" cy="41227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824955-CBB3-4DBF-B29D-1E20247B46E9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9748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3738" y="863600"/>
            <a:ext cx="5495925" cy="41227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824955-CBB3-4DBF-B29D-1E20247B46E9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327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96075" y="339725"/>
            <a:ext cx="2124075" cy="5969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23850" y="339725"/>
            <a:ext cx="6219825" cy="5969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34963" y="1192213"/>
            <a:ext cx="4165600" cy="511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2963" y="1192213"/>
            <a:ext cx="4167187" cy="511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3" name="Rectangle 263"/>
          <p:cNvSpPr>
            <a:spLocks noChangeArrowheads="1"/>
          </p:cNvSpPr>
          <p:nvPr/>
        </p:nvSpPr>
        <p:spPr bwMode="auto">
          <a:xfrm rot="10800000">
            <a:off x="0" y="6421438"/>
            <a:ext cx="9144000" cy="43656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50000">
                <a:schemeClr val="bg1"/>
              </a:gs>
              <a:gs pos="100000">
                <a:srgbClr val="C0C0C0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lIns="92428" tIns="46214" rIns="92428" bIns="46214" anchor="ctr"/>
          <a:lstStyle/>
          <a:p>
            <a:pPr algn="ctr" defTabSz="922338" latinLnBrk="0">
              <a:lnSpc>
                <a:spcPct val="85000"/>
              </a:lnSpc>
              <a:buFont typeface="Wingdings" pitchFamily="2" charset="2"/>
              <a:buNone/>
              <a:defRPr/>
            </a:pPr>
            <a:fld id="{AF245BBD-6C96-4762-9809-2D83184368F8}" type="slidenum">
              <a:rPr lang="ko-KR" altLang="ko-KR" sz="1000" smtClean="0">
                <a:latin typeface="(환)돋움중둥근체" pitchFamily="18" charset="-127"/>
                <a:ea typeface="(환)돋움중둥근체" pitchFamily="18" charset="-127"/>
              </a:rPr>
              <a:pPr algn="ctr" defTabSz="922338" latinLnBrk="0">
                <a:lnSpc>
                  <a:spcPct val="85000"/>
                </a:lnSpc>
                <a:buFont typeface="Wingdings" pitchFamily="2" charset="2"/>
                <a:buNone/>
                <a:defRPr/>
              </a:pPr>
              <a:t>‹#›</a:t>
            </a:fld>
            <a:endParaRPr lang="ko-KR" altLang="ko-KR" sz="1000" dirty="0">
              <a:latin typeface="(환)돋움중둥근체" pitchFamily="18" charset="-127"/>
              <a:ea typeface="(환)돋움중둥근체" pitchFamily="18" charset="-127"/>
            </a:endParaRPr>
          </a:p>
        </p:txBody>
      </p:sp>
      <p:sp>
        <p:nvSpPr>
          <p:cNvPr id="10498" name="Rectangle 258"/>
          <p:cNvSpPr>
            <a:spLocks noChangeArrowheads="1"/>
          </p:cNvSpPr>
          <p:nvPr/>
        </p:nvSpPr>
        <p:spPr bwMode="auto">
          <a:xfrm rot="10800000">
            <a:off x="0" y="0"/>
            <a:ext cx="9144000" cy="130333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</p:spPr>
        <p:txBody>
          <a:bodyPr rot="10800000" wrap="none" lIns="92428" tIns="46214" rIns="92428" bIns="46214" anchor="ctr"/>
          <a:lstStyle/>
          <a:p>
            <a:pPr algn="ctr" defTabSz="922338" latinLnBrk="0">
              <a:lnSpc>
                <a:spcPct val="85000"/>
              </a:lnSpc>
              <a:buFont typeface="Wingdings" pitchFamily="2" charset="2"/>
              <a:buNone/>
              <a:defRPr/>
            </a:pPr>
            <a:endParaRPr lang="ko-KR" altLang="ko-KR" sz="1000">
              <a:latin typeface="(환)돋움중둥근체" pitchFamily="18" charset="-127"/>
              <a:ea typeface="(환)돋움중둥근체" pitchFamily="18" charset="-127"/>
            </a:endParaRPr>
          </a:p>
        </p:txBody>
      </p:sp>
      <p:pic>
        <p:nvPicPr>
          <p:cNvPr id="1029" name="Picture 26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5563" y="285750"/>
            <a:ext cx="7050087" cy="1190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030" name="Picture 12" descr="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134225" y="69850"/>
            <a:ext cx="193040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339725"/>
            <a:ext cx="8229600" cy="606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192213"/>
            <a:ext cx="8485187" cy="5116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9pPr>
    </p:titleStyle>
    <p:bodyStyle>
      <a:lvl1pPr marL="258763" indent="-258763"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SzPct val="80000"/>
        <a:buFont typeface="Wingdings" pitchFamily="2" charset="2"/>
        <a:buBlip>
          <a:blip r:embed="rId15"/>
        </a:buBlip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498475" indent="-238125"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Font typeface="Wingdings" pitchFamily="2" charset="2"/>
        <a:buChar char="§"/>
        <a:defRPr kumimoji="1" sz="2800">
          <a:solidFill>
            <a:schemeClr val="tx1"/>
          </a:solidFill>
          <a:latin typeface="+mn-lt"/>
          <a:ea typeface="+mn-ea"/>
        </a:defRPr>
      </a:lvl2pPr>
      <a:lvl3pPr marL="763588" indent="-263525"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Font typeface="맑은 고딕" pitchFamily="50" charset="-127"/>
        <a:buChar char="－"/>
        <a:defRPr kumimoji="1" sz="1600">
          <a:solidFill>
            <a:schemeClr val="tx1"/>
          </a:solidFill>
          <a:latin typeface="+mn-lt"/>
          <a:ea typeface="+mn-ea"/>
        </a:defRPr>
      </a:lvl3pPr>
      <a:lvl4pPr marL="1014413" indent="-239713"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</a:t>
            </a:r>
            <a:r>
              <a:rPr lang="ko-KR" altLang="en-US" dirty="0"/>
              <a:t>플러그인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/>
              <a:t>jQuery </a:t>
            </a:r>
            <a:r>
              <a:rPr lang="ko-KR" altLang="en-US" b="0" dirty="0"/>
              <a:t>기반 확장 라이브러리</a:t>
            </a:r>
            <a:endParaRPr lang="en-US" altLang="ko-KR" b="0" dirty="0"/>
          </a:p>
          <a:p>
            <a:pPr lvl="1"/>
            <a:r>
              <a:rPr lang="ko-KR" altLang="en-US" b="0" dirty="0"/>
              <a:t>이미 배포된 </a:t>
            </a:r>
            <a:r>
              <a:rPr lang="en-US" altLang="ko-KR" b="0" dirty="0"/>
              <a:t>jQuery </a:t>
            </a:r>
            <a:r>
              <a:rPr lang="ko-KR" altLang="en-US" b="0" dirty="0"/>
              <a:t>플러그인을 활용해서 애플리케이션을 개발하는 것은 생산성을 높일 수 있는 좋은 방법</a:t>
            </a:r>
            <a:endParaRPr lang="en-US" altLang="ko-KR" b="0" dirty="0"/>
          </a:p>
          <a:p>
            <a:pPr lvl="2"/>
            <a:r>
              <a:rPr lang="ko-KR" altLang="en-US" dirty="0"/>
              <a:t>팀내에서 사용할 플러그인을 직접 개발해 사용하거나 기존 플러그인에 새로운 기능을 추가해 사용 </a:t>
            </a:r>
            <a:r>
              <a:rPr lang="en-US" altLang="ko-KR" dirty="0"/>
              <a:t>-&gt; </a:t>
            </a:r>
            <a:r>
              <a:rPr lang="ko-KR" altLang="en-US" dirty="0"/>
              <a:t>생산성 제고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b="0" dirty="0"/>
              <a:t>플러그인 작성법</a:t>
            </a:r>
            <a:r>
              <a:rPr lang="en-US" altLang="ko-KR" b="0" dirty="0"/>
              <a:t>?</a:t>
            </a:r>
            <a:endParaRPr lang="en-US" altLang="ko-KR" dirty="0"/>
          </a:p>
          <a:p>
            <a:pPr lvl="1"/>
            <a:r>
              <a:rPr lang="ko-KR" altLang="en-US" dirty="0"/>
              <a:t>플러그인의 형태를 파악하는데 도움이 됨</a:t>
            </a:r>
            <a:r>
              <a:rPr lang="en-US" altLang="ko-KR" dirty="0"/>
              <a:t>.</a:t>
            </a:r>
            <a:endParaRPr lang="en-US" altLang="ko-KR" b="0" dirty="0"/>
          </a:p>
          <a:p>
            <a:pPr lvl="1"/>
            <a:r>
              <a:rPr lang="ko-KR" altLang="en-US" b="0" dirty="0"/>
              <a:t>배포된 플러그인을 활용하는데 도움이 됨</a:t>
            </a:r>
            <a:r>
              <a:rPr lang="en-US" altLang="ko-KR" b="0" dirty="0"/>
              <a:t>.</a:t>
            </a:r>
          </a:p>
          <a:p>
            <a:pPr lvl="1"/>
            <a:r>
              <a:rPr lang="ko-KR" altLang="en-US" b="1" u="sng" dirty="0"/>
              <a:t>모든 플러그인을 학습할 수는 없기 때문에</a:t>
            </a:r>
            <a:r>
              <a:rPr lang="en-US" altLang="ko-KR" b="1" u="sng" dirty="0"/>
              <a:t>...</a:t>
            </a:r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5725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어코디언</a:t>
            </a:r>
            <a:r>
              <a:rPr lang="ko-KR" altLang="en-US" dirty="0"/>
              <a:t> 플러그인 작성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테스트 페이지 작성</a:t>
            </a:r>
            <a:endParaRPr lang="en-US" altLang="ko-KR" dirty="0"/>
          </a:p>
          <a:p>
            <a:pPr lvl="1"/>
            <a:r>
              <a:rPr lang="ko-KR" altLang="en-US" dirty="0"/>
              <a:t>테스트 페이지를 작성해 기능 테스트를 한 후 플러그인으로 전환할 수 있음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17-05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78" y="2950625"/>
            <a:ext cx="4248472" cy="159968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78" y="4550312"/>
            <a:ext cx="4417826" cy="18195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8876" y="2630072"/>
            <a:ext cx="4032448" cy="115554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8876" y="3825044"/>
            <a:ext cx="4212146" cy="288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93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어코디언</a:t>
            </a:r>
            <a:r>
              <a:rPr lang="ko-KR" altLang="en-US" dirty="0"/>
              <a:t> 플러그인 작성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테스트 페이지 작성</a:t>
            </a:r>
            <a:r>
              <a:rPr lang="en-US" altLang="ko-KR" dirty="0"/>
              <a:t>(</a:t>
            </a:r>
            <a:r>
              <a:rPr lang="ko-KR" altLang="en-US" dirty="0"/>
              <a:t>이어서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18~23</a:t>
            </a:r>
            <a:r>
              <a:rPr lang="ko-KR" altLang="en-US" dirty="0"/>
              <a:t>행 </a:t>
            </a:r>
            <a:r>
              <a:rPr lang="en-US" altLang="ko-KR" dirty="0"/>
              <a:t>: </a:t>
            </a:r>
            <a:r>
              <a:rPr lang="ko-KR" altLang="en-US" dirty="0"/>
              <a:t>한번에 하나씩만 펼쳐지는 </a:t>
            </a:r>
            <a:r>
              <a:rPr lang="ko-KR" altLang="en-US" dirty="0" err="1"/>
              <a:t>어코디언</a:t>
            </a:r>
            <a:r>
              <a:rPr lang="ko-KR" altLang="en-US" dirty="0"/>
              <a:t> </a:t>
            </a:r>
            <a:r>
              <a:rPr lang="en-US" altLang="ko-KR" dirty="0"/>
              <a:t>UI</a:t>
            </a:r>
          </a:p>
          <a:p>
            <a:pPr lvl="1"/>
            <a:r>
              <a:rPr lang="en-US" altLang="ko-KR" dirty="0"/>
              <a:t>25~27</a:t>
            </a:r>
            <a:r>
              <a:rPr lang="ko-KR" altLang="en-US" dirty="0"/>
              <a:t>행 </a:t>
            </a:r>
            <a:r>
              <a:rPr lang="en-US" altLang="ko-KR" dirty="0"/>
              <a:t>: </a:t>
            </a:r>
            <a:r>
              <a:rPr lang="ko-KR" altLang="en-US" dirty="0" err="1"/>
              <a:t>토글모드의</a:t>
            </a:r>
            <a:r>
              <a:rPr lang="ko-KR" altLang="en-US" dirty="0"/>
              <a:t> </a:t>
            </a:r>
            <a:r>
              <a:rPr lang="ko-KR" altLang="en-US" dirty="0" err="1"/>
              <a:t>어코디언</a:t>
            </a:r>
            <a:r>
              <a:rPr lang="ko-KR" altLang="en-US" dirty="0"/>
              <a:t> </a:t>
            </a:r>
            <a:r>
              <a:rPr lang="en-US" altLang="ko-KR" dirty="0"/>
              <a:t>UI. </a:t>
            </a:r>
          </a:p>
          <a:p>
            <a:pPr lvl="2"/>
            <a:r>
              <a:rPr lang="ko-KR" altLang="en-US" dirty="0"/>
              <a:t>한번 클릭하면 펼치고 또 클릭하면 접힌다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이렇게 테스트 페이지를 작성해 충분히 기능 테스트를 한 다음 플러그인으로 전환하는 것이 오류를 줄일 수 있는 좋은 방법이다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5329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어코디언</a:t>
            </a:r>
            <a:r>
              <a:rPr lang="ko-KR" altLang="en-US" dirty="0"/>
              <a:t> 플러그인 작성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어코디언</a:t>
            </a:r>
            <a:r>
              <a:rPr lang="ko-KR" altLang="en-US" dirty="0"/>
              <a:t> 플러그인 사용 형태 정의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596" y="1808820"/>
            <a:ext cx="6588732" cy="449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38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어코디언</a:t>
            </a:r>
            <a:r>
              <a:rPr lang="ko-KR" altLang="en-US" dirty="0"/>
              <a:t> 플러그인 작성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디렉토리와 파일 생성</a:t>
            </a:r>
            <a:endParaRPr lang="en-US" altLang="ko-KR" dirty="0"/>
          </a:p>
          <a:p>
            <a:pPr lvl="1"/>
            <a:r>
              <a:rPr lang="ko-KR" altLang="en-US" dirty="0"/>
              <a:t>예제 디렉토리에 샘플 페이지와 </a:t>
            </a:r>
            <a:r>
              <a:rPr lang="en-US" altLang="ko-KR" dirty="0" err="1"/>
              <a:t>js</a:t>
            </a:r>
            <a:r>
              <a:rPr lang="en-US" altLang="ko-KR" dirty="0"/>
              <a:t>,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파일 미리 생성</a:t>
            </a:r>
            <a:endParaRPr lang="en-US" altLang="ko-KR" dirty="0"/>
          </a:p>
          <a:p>
            <a:pPr lvl="1"/>
            <a:r>
              <a:rPr lang="ko-KR" altLang="en-US" dirty="0"/>
              <a:t>샘플 페이지 미리 작성 </a:t>
            </a:r>
            <a:r>
              <a:rPr lang="en-US" altLang="ko-KR" dirty="0"/>
              <a:t>: 17-06_myaccordion_sample.html</a:t>
            </a:r>
          </a:p>
          <a:p>
            <a:pPr lvl="1"/>
            <a:r>
              <a:rPr lang="en-US" altLang="ko-KR" dirty="0" err="1"/>
              <a:t>js</a:t>
            </a:r>
            <a:r>
              <a:rPr lang="en-US" altLang="ko-KR" dirty="0"/>
              <a:t> </a:t>
            </a:r>
            <a:r>
              <a:rPr lang="ko-KR" altLang="en-US" dirty="0"/>
              <a:t>디렉토리에 </a:t>
            </a:r>
            <a:r>
              <a:rPr lang="en-US" altLang="ko-KR" dirty="0"/>
              <a:t>jquery.js </a:t>
            </a:r>
            <a:r>
              <a:rPr lang="ko-KR" altLang="en-US" dirty="0"/>
              <a:t>파일도 미리 포함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007604" y="3429000"/>
            <a:ext cx="3069192" cy="2736304"/>
            <a:chOff x="5710201" y="2780928"/>
            <a:chExt cx="3069192" cy="27363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17118" y="2780928"/>
              <a:ext cx="3062275" cy="2736304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5710201" y="3032956"/>
              <a:ext cx="3069191" cy="11161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717118" y="5229200"/>
              <a:ext cx="3062275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9780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어코디언</a:t>
            </a:r>
            <a:r>
              <a:rPr lang="ko-KR" altLang="en-US" dirty="0"/>
              <a:t> 플러그인 작성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샘플 페이지의 작성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17-06</a:t>
            </a:r>
          </a:p>
          <a:p>
            <a:pPr lvl="1"/>
            <a:r>
              <a:rPr lang="ko-KR" altLang="en-US" dirty="0"/>
              <a:t>전체적인 틀을 잡고 시작한다는 측면에서 개발에 오히려 도움이 됨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HTML </a:t>
            </a:r>
            <a:r>
              <a:rPr lang="ko-KR" altLang="en-US" dirty="0"/>
              <a:t>마크업은 테스트 페이지를 그대로 옮김</a:t>
            </a:r>
            <a:endParaRPr lang="en-US" altLang="ko-KR" dirty="0"/>
          </a:p>
          <a:p>
            <a:pPr lvl="2"/>
            <a:r>
              <a:rPr lang="en-US" altLang="ko-KR" dirty="0" err="1"/>
              <a:t>css</a:t>
            </a:r>
            <a:r>
              <a:rPr lang="ko-KR" altLang="en-US" dirty="0"/>
              <a:t> 파일과 </a:t>
            </a:r>
            <a:r>
              <a:rPr lang="en-US" altLang="ko-KR" dirty="0" err="1"/>
              <a:t>js</a:t>
            </a:r>
            <a:r>
              <a:rPr lang="en-US" altLang="ko-KR" dirty="0"/>
              <a:t> </a:t>
            </a:r>
            <a:r>
              <a:rPr lang="ko-KR" altLang="en-US" dirty="0"/>
              <a:t>파일 단순 참조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336925"/>
            <a:ext cx="59626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185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어코디언</a:t>
            </a:r>
            <a:r>
              <a:rPr lang="ko-KR" altLang="en-US" dirty="0"/>
              <a:t> 플러그인 작성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샘플 페이지의 작성</a:t>
            </a:r>
            <a:r>
              <a:rPr lang="en-US" altLang="ko-KR" dirty="0"/>
              <a:t>(</a:t>
            </a:r>
            <a:r>
              <a:rPr lang="ko-KR" altLang="en-US" dirty="0"/>
              <a:t>이어서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64" y="1732909"/>
            <a:ext cx="4968552" cy="482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871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어코디언</a:t>
            </a:r>
            <a:r>
              <a:rPr lang="ko-KR" altLang="en-US" dirty="0"/>
              <a:t> 플러그인 작성</a:t>
            </a:r>
            <a:r>
              <a:rPr lang="en-US" altLang="ko-KR" dirty="0"/>
              <a:t>(8)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파일 작성</a:t>
            </a:r>
            <a:endParaRPr lang="en-US" altLang="ko-KR" dirty="0"/>
          </a:p>
          <a:p>
            <a:pPr lvl="1"/>
            <a:r>
              <a:rPr lang="ko-KR" altLang="en-US" dirty="0"/>
              <a:t>테스트</a:t>
            </a:r>
            <a:r>
              <a:rPr lang="en-US" altLang="ko-KR" dirty="0"/>
              <a:t> </a:t>
            </a:r>
            <a:r>
              <a:rPr lang="ko-KR" altLang="en-US" dirty="0"/>
              <a:t>페이지에서 작성한 스타일을 그대로 옮김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js</a:t>
            </a:r>
            <a:r>
              <a:rPr lang="en-US" altLang="ko-KR" dirty="0"/>
              <a:t> </a:t>
            </a:r>
            <a:r>
              <a:rPr lang="ko-KR" altLang="en-US" dirty="0"/>
              <a:t>파일 작성</a:t>
            </a:r>
            <a:endParaRPr lang="en-US" altLang="ko-KR" dirty="0"/>
          </a:p>
          <a:p>
            <a:pPr lvl="1"/>
            <a:r>
              <a:rPr lang="ko-KR" altLang="en-US" dirty="0"/>
              <a:t>간단하지 않음</a:t>
            </a:r>
            <a:r>
              <a:rPr lang="en-US" altLang="ko-KR" dirty="0"/>
              <a:t>. </a:t>
            </a:r>
            <a:r>
              <a:rPr lang="ko-KR" altLang="en-US" dirty="0"/>
              <a:t>즉시실행함수 형태를 적용해야 하기 때문에</a:t>
            </a:r>
            <a:r>
              <a:rPr lang="en-US" altLang="ko-KR" dirty="0"/>
              <a:t>...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596" y="2204864"/>
            <a:ext cx="50196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27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어코디언</a:t>
            </a:r>
            <a:r>
              <a:rPr lang="ko-KR" altLang="en-US" dirty="0"/>
              <a:t> 플러그인 작성</a:t>
            </a:r>
            <a:r>
              <a:rPr lang="en-US" altLang="ko-KR" dirty="0"/>
              <a:t>(9)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즉시 실행 함수 틀</a:t>
            </a:r>
            <a:endParaRPr lang="en-US" altLang="ko-KR" dirty="0"/>
          </a:p>
          <a:p>
            <a:pPr lvl="1"/>
            <a:r>
              <a:rPr lang="ko-KR" altLang="en-US" dirty="0"/>
              <a:t>즉시 실행 함수 내부에 유지할 상태 정보를 저장할 자유 변수 정의 </a:t>
            </a:r>
            <a:endParaRPr lang="en-US" altLang="ko-KR" dirty="0"/>
          </a:p>
          <a:p>
            <a:pPr lvl="2"/>
            <a:r>
              <a:rPr lang="ko-KR" altLang="en-US" dirty="0"/>
              <a:t>기본 옵션 값을 저장하도록 함</a:t>
            </a:r>
            <a:endParaRPr lang="en-US" altLang="ko-KR" dirty="0"/>
          </a:p>
          <a:p>
            <a:pPr lvl="1"/>
            <a:r>
              <a:rPr lang="en-US" altLang="ko-KR" dirty="0" err="1"/>
              <a:t>setDefaults</a:t>
            </a:r>
            <a:r>
              <a:rPr lang="en-US" altLang="ko-KR" dirty="0"/>
              <a:t> </a:t>
            </a:r>
            <a:r>
              <a:rPr lang="ko-KR" altLang="en-US" dirty="0"/>
              <a:t>메서드 </a:t>
            </a:r>
            <a:r>
              <a:rPr lang="en-US" altLang="ko-KR" dirty="0"/>
              <a:t>: </a:t>
            </a:r>
            <a:r>
              <a:rPr lang="ko-KR" altLang="en-US" dirty="0"/>
              <a:t>기본 옵션을 변경하기 위한 유틸리티 메서드</a:t>
            </a:r>
            <a:endParaRPr lang="en-US" altLang="ko-KR" dirty="0"/>
          </a:p>
          <a:p>
            <a:pPr lvl="1"/>
            <a:r>
              <a:rPr lang="en-US" altLang="ko-KR" dirty="0" err="1"/>
              <a:t>myaccordion</a:t>
            </a:r>
            <a:r>
              <a:rPr lang="en-US" altLang="ko-KR" dirty="0"/>
              <a:t> </a:t>
            </a:r>
            <a:r>
              <a:rPr lang="ko-KR" altLang="en-US" dirty="0"/>
              <a:t>메서드 </a:t>
            </a:r>
            <a:r>
              <a:rPr lang="en-US" altLang="ko-KR" dirty="0"/>
              <a:t>: jQuery </a:t>
            </a:r>
            <a:r>
              <a:rPr lang="ko-KR" altLang="en-US" dirty="0"/>
              <a:t>객체의 메서드 형태로 지원되는 플러그인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678238"/>
            <a:ext cx="51530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571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어코디언</a:t>
            </a:r>
            <a:r>
              <a:rPr lang="ko-KR" altLang="en-US" dirty="0"/>
              <a:t> 플러그인 작성</a:t>
            </a:r>
            <a:r>
              <a:rPr lang="en-US" altLang="ko-KR" dirty="0"/>
              <a:t>(10)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예외처리 </a:t>
            </a:r>
            <a:r>
              <a:rPr lang="en-US" altLang="ko-KR" dirty="0"/>
              <a:t>&amp; </a:t>
            </a:r>
            <a:r>
              <a:rPr lang="ko-KR" altLang="en-US" dirty="0"/>
              <a:t>내부 코드 구현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56" y="1736812"/>
            <a:ext cx="5796644" cy="494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89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어코디언</a:t>
            </a:r>
            <a:r>
              <a:rPr lang="ko-KR" altLang="en-US" dirty="0"/>
              <a:t> 플러그인 작성</a:t>
            </a:r>
            <a:r>
              <a:rPr lang="en-US" altLang="ko-KR" dirty="0"/>
              <a:t>(11)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예외처리 </a:t>
            </a:r>
            <a:r>
              <a:rPr lang="en-US" altLang="ko-KR" dirty="0"/>
              <a:t>&amp; </a:t>
            </a:r>
            <a:r>
              <a:rPr lang="ko-KR" altLang="en-US" dirty="0"/>
              <a:t>내부 코드 구현</a:t>
            </a:r>
            <a:r>
              <a:rPr lang="en-US" altLang="ko-KR" dirty="0"/>
              <a:t>(</a:t>
            </a:r>
            <a:r>
              <a:rPr lang="ko-KR" altLang="en-US" dirty="0"/>
              <a:t>이어서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64" y="1808820"/>
            <a:ext cx="593407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191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플러그인의 유형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이제까지 사용해본 </a:t>
            </a:r>
            <a:r>
              <a:rPr lang="en-US" altLang="ko-KR" dirty="0"/>
              <a:t>jQuery </a:t>
            </a:r>
            <a:r>
              <a:rPr lang="ko-KR" altLang="en-US" dirty="0"/>
              <a:t>메서드의 형태 </a:t>
            </a:r>
            <a:r>
              <a:rPr lang="en-US" altLang="ko-KR" dirty="0"/>
              <a:t>2</a:t>
            </a:r>
            <a:r>
              <a:rPr lang="ko-KR" altLang="en-US" dirty="0"/>
              <a:t>가지</a:t>
            </a:r>
            <a:endParaRPr lang="en-US" altLang="ko-KR" dirty="0"/>
          </a:p>
          <a:p>
            <a:pPr lvl="1"/>
            <a:r>
              <a:rPr lang="ko-KR" altLang="en-US" dirty="0"/>
              <a:t>정적 메서드 형태 </a:t>
            </a:r>
            <a:r>
              <a:rPr lang="en-US" altLang="ko-KR" dirty="0"/>
              <a:t>: </a:t>
            </a:r>
            <a:r>
              <a:rPr lang="ko-KR" altLang="en-US" dirty="0"/>
              <a:t>예</a:t>
            </a:r>
            <a:r>
              <a:rPr lang="en-US" altLang="ko-KR" dirty="0"/>
              <a:t>) $.ajax()</a:t>
            </a:r>
          </a:p>
          <a:p>
            <a:pPr lvl="1"/>
            <a:r>
              <a:rPr lang="en-US" altLang="ko-KR" dirty="0"/>
              <a:t>jQuery </a:t>
            </a:r>
            <a:r>
              <a:rPr lang="ko-KR" altLang="en-US" dirty="0"/>
              <a:t>객체 메서드 형태 </a:t>
            </a:r>
            <a:r>
              <a:rPr lang="en-US" altLang="ko-KR" dirty="0"/>
              <a:t>: </a:t>
            </a:r>
            <a:r>
              <a:rPr lang="ko-KR" altLang="en-US" dirty="0"/>
              <a:t>예</a:t>
            </a:r>
            <a:r>
              <a:rPr lang="en-US" altLang="ko-KR" dirty="0"/>
              <a:t>) $("#a").</a:t>
            </a:r>
            <a:r>
              <a:rPr lang="en-US" altLang="ko-KR" dirty="0" err="1"/>
              <a:t>css</a:t>
            </a:r>
            <a:r>
              <a:rPr lang="en-US" altLang="ko-KR" dirty="0"/>
              <a:t>("color", "yellow")</a:t>
            </a:r>
          </a:p>
          <a:p>
            <a:r>
              <a:rPr lang="ko-KR" altLang="en-US" dirty="0"/>
              <a:t>정적</a:t>
            </a:r>
            <a:r>
              <a:rPr lang="en-US" altLang="ko-KR" dirty="0"/>
              <a:t> </a:t>
            </a:r>
            <a:r>
              <a:rPr lang="ko-KR" altLang="en-US" dirty="0"/>
              <a:t>메서드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jQuery</a:t>
            </a:r>
            <a:r>
              <a:rPr lang="ko-KR" altLang="en-US" dirty="0"/>
              <a:t>는 함수</a:t>
            </a:r>
            <a:r>
              <a:rPr lang="en-US" altLang="ko-KR" dirty="0"/>
              <a:t>. </a:t>
            </a:r>
            <a:r>
              <a:rPr lang="ko-KR" altLang="en-US" dirty="0"/>
              <a:t>함수는 객체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객체에 속성을 추가하는 것이 자유로움</a:t>
            </a:r>
            <a:r>
              <a:rPr lang="en-US" altLang="ko-KR" dirty="0"/>
              <a:t>. </a:t>
            </a:r>
            <a:r>
              <a:rPr lang="ko-KR" altLang="en-US" dirty="0"/>
              <a:t>속성에 함수를 할당한 것이 메서드임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4401108"/>
            <a:ext cx="6139635" cy="215368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0787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어코디언</a:t>
            </a:r>
            <a:r>
              <a:rPr lang="ko-KR" altLang="en-US" dirty="0"/>
              <a:t> 플러그인 작성</a:t>
            </a:r>
            <a:r>
              <a:rPr lang="en-US" altLang="ko-KR" dirty="0"/>
              <a:t>(12)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예외처리 </a:t>
            </a:r>
            <a:r>
              <a:rPr lang="en-US" altLang="ko-KR" dirty="0"/>
              <a:t>&amp; </a:t>
            </a:r>
            <a:r>
              <a:rPr lang="ko-KR" altLang="en-US" dirty="0"/>
              <a:t>내부 코드 구현</a:t>
            </a:r>
            <a:r>
              <a:rPr lang="en-US" altLang="ko-KR" dirty="0"/>
              <a:t>(</a:t>
            </a:r>
            <a:r>
              <a:rPr lang="ko-KR" altLang="en-US" dirty="0"/>
              <a:t>이어서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18</a:t>
            </a:r>
            <a:r>
              <a:rPr lang="ko-KR" altLang="en-US" dirty="0"/>
              <a:t>행의 </a:t>
            </a:r>
            <a:r>
              <a:rPr lang="en-US" altLang="ko-KR" dirty="0"/>
              <a:t>$.</a:t>
            </a:r>
            <a:r>
              <a:rPr lang="en-US" altLang="ko-KR" dirty="0" err="1"/>
              <a:t>myaccordion.setDefaults</a:t>
            </a:r>
            <a:r>
              <a:rPr lang="en-US" altLang="ko-KR" dirty="0"/>
              <a:t> </a:t>
            </a:r>
            <a:r>
              <a:rPr lang="ko-KR" altLang="en-US" dirty="0"/>
              <a:t>메서드에서 기본 옵션값을 설정하기 위해 </a:t>
            </a:r>
            <a:r>
              <a:rPr lang="en-US" altLang="ko-KR" dirty="0"/>
              <a:t>$.extend() </a:t>
            </a:r>
            <a:r>
              <a:rPr lang="ko-KR" altLang="en-US" dirty="0"/>
              <a:t>메서드 사용</a:t>
            </a:r>
            <a:endParaRPr lang="en-US" altLang="ko-KR" dirty="0"/>
          </a:p>
          <a:p>
            <a:pPr lvl="1"/>
            <a:r>
              <a:rPr lang="en-US" altLang="ko-KR" dirty="0"/>
              <a:t>$.extend() </a:t>
            </a:r>
            <a:r>
              <a:rPr lang="ko-KR" altLang="en-US" dirty="0"/>
              <a:t>메서드는 두 개의 객체를 파라미터로 전달하면 두 번째 객체의 속성을 첫 번째 객체의 속성에 </a:t>
            </a:r>
            <a:r>
              <a:rPr lang="en-US" altLang="ko-KR" dirty="0"/>
              <a:t>overwrite</a:t>
            </a:r>
          </a:p>
          <a:p>
            <a:pPr lvl="1"/>
            <a:r>
              <a:rPr lang="en-US" altLang="ko-KR" dirty="0"/>
              <a:t>23~25</a:t>
            </a:r>
            <a:r>
              <a:rPr lang="ko-KR" altLang="en-US" dirty="0"/>
              <a:t>행에도 </a:t>
            </a:r>
            <a:r>
              <a:rPr lang="en-US" altLang="ko-KR" dirty="0"/>
              <a:t>$.extend() </a:t>
            </a:r>
            <a:r>
              <a:rPr lang="ko-KR" altLang="en-US" dirty="0"/>
              <a:t>메서드 사용</a:t>
            </a:r>
            <a:endParaRPr lang="en-US" altLang="ko-KR" dirty="0"/>
          </a:p>
          <a:p>
            <a:pPr lvl="2"/>
            <a:r>
              <a:rPr lang="ko-KR" altLang="en-US" dirty="0"/>
              <a:t>빈 </a:t>
            </a:r>
            <a:r>
              <a:rPr lang="en-US" altLang="ko-KR" dirty="0"/>
              <a:t>temp </a:t>
            </a:r>
            <a:r>
              <a:rPr lang="ko-KR" altLang="en-US" dirty="0"/>
              <a:t>객체 </a:t>
            </a:r>
            <a:r>
              <a:rPr lang="ko-KR" altLang="en-US" dirty="0" err="1"/>
              <a:t>생성후</a:t>
            </a:r>
            <a:r>
              <a:rPr lang="ko-KR" altLang="en-US" dirty="0"/>
              <a:t> </a:t>
            </a:r>
            <a:r>
              <a:rPr lang="en-US" altLang="ko-KR" dirty="0" err="1"/>
              <a:t>defaultOption</a:t>
            </a:r>
            <a:r>
              <a:rPr lang="en-US" altLang="ko-KR" dirty="0"/>
              <a:t> </a:t>
            </a:r>
            <a:r>
              <a:rPr lang="ko-KR" altLang="en-US" dirty="0"/>
              <a:t>병합</a:t>
            </a:r>
            <a:endParaRPr lang="en-US" altLang="ko-KR" dirty="0"/>
          </a:p>
          <a:p>
            <a:pPr lvl="2"/>
            <a:r>
              <a:rPr lang="en-US" altLang="ko-KR" dirty="0"/>
              <a:t>temp </a:t>
            </a:r>
            <a:r>
              <a:rPr lang="ko-KR" altLang="en-US" dirty="0"/>
              <a:t>객체에 사용자가 전달한 옵션 병합</a:t>
            </a:r>
            <a:endParaRPr lang="en-US" altLang="ko-KR" dirty="0"/>
          </a:p>
          <a:p>
            <a:pPr marL="500063" lvl="2" indent="0">
              <a:buNone/>
            </a:pPr>
            <a:r>
              <a:rPr lang="en-US" altLang="ko-KR" dirty="0"/>
              <a:t>	--&gt; </a:t>
            </a:r>
            <a:r>
              <a:rPr lang="ko-KR" altLang="en-US" dirty="0"/>
              <a:t>원본 옵션을 유지하기 위해서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12" y="4797152"/>
            <a:ext cx="5533891" cy="1652789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8913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어코디언</a:t>
            </a:r>
            <a:r>
              <a:rPr lang="ko-KR" altLang="en-US" dirty="0"/>
              <a:t> 플러그인 작성</a:t>
            </a:r>
            <a:r>
              <a:rPr lang="en-US" altLang="ko-KR" dirty="0"/>
              <a:t>(13)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4963" y="1192213"/>
            <a:ext cx="4417057" cy="5116512"/>
          </a:xfrm>
        </p:spPr>
        <p:txBody>
          <a:bodyPr/>
          <a:lstStyle/>
          <a:p>
            <a:r>
              <a:rPr lang="ko-KR" altLang="en-US" dirty="0"/>
              <a:t>샘플 페이지 실행 결과</a:t>
            </a:r>
            <a:endParaRPr lang="en-US" altLang="ko-KR" dirty="0"/>
          </a:p>
          <a:p>
            <a:pPr lvl="1"/>
            <a:r>
              <a:rPr lang="en-US" altLang="ko-KR" dirty="0" err="1"/>
              <a:t>js</a:t>
            </a:r>
            <a:r>
              <a:rPr lang="en-US" altLang="ko-KR" dirty="0"/>
              <a:t>,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폴더와 샘플 페이지를 묶어서 압축하여 배포 가능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훌륭한 플러그인을 만드는 것도 중요하지만</a:t>
            </a:r>
            <a:r>
              <a:rPr lang="en-US" altLang="ko-KR" dirty="0"/>
              <a:t>...</a:t>
            </a:r>
          </a:p>
          <a:p>
            <a:pPr lvl="1"/>
            <a:r>
              <a:rPr lang="ko-KR" altLang="en-US" dirty="0"/>
              <a:t>다른 개발자가 만든 플러그인을 적절히 활용하여 애플리케이션을 개발하는 것도 좋은 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020" y="1340768"/>
            <a:ext cx="4252386" cy="429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07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UI </a:t>
            </a:r>
            <a:r>
              <a:rPr lang="ko-KR" altLang="en-US" dirty="0"/>
              <a:t>플러그인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 UI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jQuery UI</a:t>
            </a:r>
            <a:r>
              <a:rPr lang="ko-KR" altLang="en-US" dirty="0"/>
              <a:t>는 </a:t>
            </a:r>
            <a:r>
              <a:rPr lang="en-US" altLang="ko-KR" dirty="0"/>
              <a:t>jQuery </a:t>
            </a:r>
            <a:r>
              <a:rPr lang="ko-KR" altLang="en-US" dirty="0"/>
              <a:t>기반에서 작동하는 라이브러리로서 </a:t>
            </a:r>
            <a:r>
              <a:rPr lang="en-US" altLang="ko-KR" dirty="0"/>
              <a:t>UI </a:t>
            </a:r>
            <a:r>
              <a:rPr lang="ko-KR" altLang="en-US" dirty="0"/>
              <a:t>상호작용</a:t>
            </a:r>
            <a:r>
              <a:rPr lang="en-US" altLang="ko-KR" dirty="0"/>
              <a:t>(</a:t>
            </a:r>
            <a:r>
              <a:rPr lang="en-US" altLang="ko-KR" dirty="0" err="1"/>
              <a:t>interfaction</a:t>
            </a:r>
            <a:r>
              <a:rPr lang="en-US" altLang="ko-KR" dirty="0"/>
              <a:t>), </a:t>
            </a:r>
            <a:r>
              <a:rPr lang="ko-KR" altLang="en-US" dirty="0"/>
              <a:t>위젯</a:t>
            </a:r>
            <a:r>
              <a:rPr lang="en-US" altLang="ko-KR" dirty="0"/>
              <a:t>(widget), </a:t>
            </a:r>
            <a:r>
              <a:rPr lang="ko-KR" altLang="en-US" dirty="0"/>
              <a:t>효과</a:t>
            </a:r>
            <a:r>
              <a:rPr lang="en-US" altLang="ko-KR" dirty="0"/>
              <a:t>(effect), </a:t>
            </a:r>
            <a:r>
              <a:rPr lang="ko-KR" altLang="en-US" dirty="0"/>
              <a:t>테마</a:t>
            </a:r>
            <a:r>
              <a:rPr lang="en-US" altLang="ko-KR" dirty="0"/>
              <a:t>(theme), </a:t>
            </a:r>
            <a:r>
              <a:rPr lang="ko-KR" altLang="en-US" dirty="0"/>
              <a:t>유틸리티</a:t>
            </a:r>
            <a:r>
              <a:rPr lang="en-US" altLang="ko-KR" dirty="0"/>
              <a:t>(utility) </a:t>
            </a:r>
            <a:r>
              <a:rPr lang="ko-KR" altLang="en-US" dirty="0"/>
              <a:t>등이 조합된 플러그인의 집합체</a:t>
            </a:r>
            <a:endParaRPr lang="en-US" altLang="ko-KR" dirty="0"/>
          </a:p>
          <a:p>
            <a:pPr lvl="1"/>
            <a:r>
              <a:rPr lang="ko-KR" altLang="en-US" dirty="0"/>
              <a:t>이미 </a:t>
            </a:r>
            <a:r>
              <a:rPr lang="en-US" altLang="ko-KR" dirty="0"/>
              <a:t>16</a:t>
            </a:r>
            <a:r>
              <a:rPr lang="ko-KR" altLang="en-US" dirty="0"/>
              <a:t>장에서 다이얼로그 플러그인 사용해본 적 있음</a:t>
            </a:r>
            <a:endParaRPr lang="en-US" altLang="ko-KR" dirty="0"/>
          </a:p>
          <a:p>
            <a:r>
              <a:rPr lang="en-US" altLang="ko-KR" dirty="0"/>
              <a:t>jQuery UI</a:t>
            </a:r>
            <a:r>
              <a:rPr lang="ko-KR" altLang="en-US" dirty="0"/>
              <a:t>만으로도 광범위한 내용</a:t>
            </a:r>
            <a:endParaRPr lang="en-US" altLang="ko-KR" dirty="0"/>
          </a:p>
          <a:p>
            <a:pPr lvl="1"/>
            <a:r>
              <a:rPr lang="ko-KR" altLang="en-US" dirty="0"/>
              <a:t>모두 </a:t>
            </a:r>
            <a:r>
              <a:rPr lang="ko-KR" altLang="en-US" dirty="0" err="1"/>
              <a:t>다루어보기는</a:t>
            </a:r>
            <a:r>
              <a:rPr lang="ko-KR" altLang="en-US" dirty="0"/>
              <a:t> </a:t>
            </a:r>
            <a:r>
              <a:rPr lang="ko-KR" altLang="en-US" dirty="0" err="1"/>
              <a:t>힘듬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jQuery UI</a:t>
            </a:r>
            <a:r>
              <a:rPr lang="ko-KR" altLang="en-US" dirty="0"/>
              <a:t>의 </a:t>
            </a:r>
            <a:r>
              <a:rPr lang="en-US" altLang="ko-KR" dirty="0"/>
              <a:t>API </a:t>
            </a:r>
            <a:r>
              <a:rPr lang="ko-KR" altLang="en-US" dirty="0"/>
              <a:t>사용 방법은 </a:t>
            </a:r>
            <a:r>
              <a:rPr lang="ko-KR" altLang="en-US" dirty="0" err="1"/>
              <a:t>일관성있게</a:t>
            </a:r>
            <a:r>
              <a:rPr lang="ko-KR" altLang="en-US" dirty="0"/>
              <a:t> 작성되어 있어 하나의 플러그인 사용 방법을 익히면 나머지에도 적용할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5573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UI </a:t>
            </a:r>
            <a:r>
              <a:rPr lang="ko-KR" altLang="en-US" dirty="0"/>
              <a:t>플러그인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 UI </a:t>
            </a:r>
            <a:r>
              <a:rPr lang="ko-KR" altLang="en-US" dirty="0"/>
              <a:t>다운로드</a:t>
            </a:r>
            <a:endParaRPr lang="en-US" altLang="ko-KR" dirty="0"/>
          </a:p>
          <a:p>
            <a:pPr lvl="1"/>
            <a:r>
              <a:rPr lang="en-US" altLang="ko-KR" dirty="0"/>
              <a:t>http://jqueryui.com/download/ 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/>
              <a:t>다운로드 </a:t>
            </a:r>
            <a:r>
              <a:rPr lang="ko-KR" altLang="en-US" dirty="0" err="1"/>
              <a:t>빌더</a:t>
            </a:r>
            <a:r>
              <a:rPr lang="ko-KR" altLang="en-US" dirty="0"/>
              <a:t> 기능 이용</a:t>
            </a:r>
            <a:endParaRPr lang="en-US" altLang="ko-KR" dirty="0"/>
          </a:p>
          <a:p>
            <a:pPr lvl="2"/>
            <a:r>
              <a:rPr lang="ko-KR" altLang="en-US" dirty="0"/>
              <a:t>원하는 플러그인만 선택하여 다운로드할 수 있음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636858"/>
            <a:ext cx="4392488" cy="367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899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UI </a:t>
            </a:r>
            <a:r>
              <a:rPr lang="ko-KR" altLang="en-US" dirty="0"/>
              <a:t>플러그인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jQuery UI </a:t>
            </a:r>
            <a:r>
              <a:rPr lang="ko-KR" altLang="en-US" dirty="0"/>
              <a:t>테마</a:t>
            </a:r>
            <a:endParaRPr lang="en-US" altLang="ko-KR" dirty="0"/>
          </a:p>
          <a:p>
            <a:pPr lvl="2"/>
            <a:r>
              <a:rPr lang="ko-KR" altLang="en-US" dirty="0"/>
              <a:t>테마 선택 페이지에서 설정하여 다운로드할 수 있음</a:t>
            </a:r>
            <a:endParaRPr lang="en-US" altLang="ko-KR" dirty="0"/>
          </a:p>
          <a:p>
            <a:pPr lvl="2"/>
            <a:r>
              <a:rPr lang="ko-KR" altLang="en-US" dirty="0"/>
              <a:t>익숙하지 않다면 갤러리에서 선택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20" y="2437609"/>
            <a:ext cx="4951542" cy="411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227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UI </a:t>
            </a:r>
            <a:r>
              <a:rPr lang="ko-KR" altLang="en-US" dirty="0"/>
              <a:t>플러그인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직접 </a:t>
            </a:r>
            <a:r>
              <a:rPr lang="ko-KR" altLang="en-US" dirty="0" err="1"/>
              <a:t>내려받을</a:t>
            </a:r>
            <a:r>
              <a:rPr lang="ko-KR" altLang="en-US" dirty="0"/>
              <a:t> 수도 있지만 </a:t>
            </a:r>
            <a:r>
              <a:rPr lang="en-US" altLang="ko-KR" dirty="0"/>
              <a:t>CDN</a:t>
            </a:r>
            <a:r>
              <a:rPr lang="ko-KR" altLang="en-US" dirty="0"/>
              <a:t>으로 원격서버의 주소를 참조할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060848"/>
            <a:ext cx="7164796" cy="334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765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UI </a:t>
            </a:r>
            <a:r>
              <a:rPr lang="ko-KR" altLang="en-US" dirty="0"/>
              <a:t>플러그인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 UI </a:t>
            </a:r>
            <a:r>
              <a:rPr lang="ko-KR" altLang="en-US" dirty="0"/>
              <a:t>용어</a:t>
            </a:r>
            <a:endParaRPr lang="en-US" altLang="ko-KR" dirty="0"/>
          </a:p>
          <a:p>
            <a:pPr lvl="1"/>
            <a:r>
              <a:rPr lang="ko-KR" altLang="en-US" dirty="0"/>
              <a:t>자바스크립트의 용어와 조금 다르다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API </a:t>
            </a:r>
            <a:r>
              <a:rPr lang="ko-KR" altLang="en-US" dirty="0"/>
              <a:t>문서도 이 용어에 기준을 두고 기술하고 있음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780928"/>
            <a:ext cx="3612023" cy="22322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986" y="2690579"/>
            <a:ext cx="5093738" cy="36181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2545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UI </a:t>
            </a:r>
            <a:r>
              <a:rPr lang="ko-KR" altLang="en-US" dirty="0"/>
              <a:t>플러그인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 UI</a:t>
            </a:r>
            <a:r>
              <a:rPr lang="ko-KR" altLang="en-US" dirty="0"/>
              <a:t>를 위한 기본 템플릿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17-10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095794"/>
            <a:ext cx="5148572" cy="461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1178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UI </a:t>
            </a:r>
            <a:r>
              <a:rPr lang="ko-KR" altLang="en-US" dirty="0"/>
              <a:t>플러그인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파일을 참조하면 이미지 아이콘도 사용할 수 있음</a:t>
            </a:r>
            <a:endParaRPr lang="en-US" altLang="ko-KR" dirty="0"/>
          </a:p>
          <a:p>
            <a:pPr lvl="2"/>
            <a:r>
              <a:rPr lang="en-US" altLang="ko-KR" dirty="0"/>
              <a:t>jQuery UI</a:t>
            </a:r>
            <a:r>
              <a:rPr lang="ko-KR" altLang="en-US" dirty="0"/>
              <a:t>를 다운로드하여 압축을 풀고 </a:t>
            </a:r>
            <a:r>
              <a:rPr lang="en-US" altLang="ko-KR" dirty="0"/>
              <a:t>images </a:t>
            </a:r>
            <a:r>
              <a:rPr lang="ko-KR" altLang="en-US" dirty="0"/>
              <a:t>디렉토리를 확인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44" y="2240868"/>
            <a:ext cx="2593927" cy="234598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985" y="2895600"/>
            <a:ext cx="6115679" cy="33825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26645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UI </a:t>
            </a:r>
            <a:r>
              <a:rPr lang="ko-KR" altLang="en-US" dirty="0"/>
              <a:t>플러그인 </a:t>
            </a:r>
            <a:r>
              <a:rPr lang="en-US" altLang="ko-KR" dirty="0"/>
              <a:t>- </a:t>
            </a:r>
            <a:r>
              <a:rPr lang="ko-KR" altLang="en-US" dirty="0"/>
              <a:t>위젯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위젯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위젯은 데스크톱</a:t>
            </a:r>
            <a:r>
              <a:rPr lang="en-US" altLang="ko-KR" dirty="0"/>
              <a:t>(Desktop) </a:t>
            </a:r>
            <a:r>
              <a:rPr lang="ko-KR" altLang="en-US" dirty="0"/>
              <a:t>화면과 유사한 웹 애플리케이션을 만들 때 사용하는 플러그인 유형</a:t>
            </a:r>
            <a:endParaRPr lang="en-US" altLang="ko-KR" dirty="0"/>
          </a:p>
          <a:p>
            <a:r>
              <a:rPr lang="en-US" altLang="ko-KR" dirty="0"/>
              <a:t>Button </a:t>
            </a:r>
            <a:r>
              <a:rPr lang="ko-KR" altLang="en-US" dirty="0"/>
              <a:t>플러그인</a:t>
            </a:r>
            <a:endParaRPr lang="en-US" altLang="ko-KR" dirty="0"/>
          </a:p>
          <a:p>
            <a:pPr lvl="1"/>
            <a:r>
              <a:rPr lang="ko-KR" altLang="en-US" dirty="0"/>
              <a:t>가장 </a:t>
            </a:r>
            <a:r>
              <a:rPr lang="ko-KR" altLang="en-US" dirty="0" err="1"/>
              <a:t>간단한플러그인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465004"/>
            <a:ext cx="2685673" cy="39604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5922" y="2458333"/>
            <a:ext cx="3704228" cy="416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296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플러그인의 유형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 </a:t>
            </a:r>
            <a:r>
              <a:rPr lang="ko-KR" altLang="en-US" dirty="0"/>
              <a:t>객체 메서드</a:t>
            </a:r>
            <a:endParaRPr lang="en-US" altLang="ko-KR" dirty="0"/>
          </a:p>
          <a:p>
            <a:pPr lvl="1"/>
            <a:r>
              <a:rPr lang="en-US" altLang="ko-KR" dirty="0"/>
              <a:t>jQuery </a:t>
            </a:r>
            <a:r>
              <a:rPr lang="ko-KR" altLang="en-US" dirty="0"/>
              <a:t>함수</a:t>
            </a:r>
            <a:r>
              <a:rPr lang="en-US" altLang="ko-KR" dirty="0"/>
              <a:t>($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  <a:r>
              <a:rPr lang="ko-KR" altLang="en-US" dirty="0"/>
              <a:t>가 호출되고 나면</a:t>
            </a:r>
            <a:r>
              <a:rPr lang="en-US" altLang="ko-KR" dirty="0"/>
              <a:t> jQuery </a:t>
            </a:r>
            <a:r>
              <a:rPr lang="ko-KR" altLang="en-US" dirty="0"/>
              <a:t>객체가 </a:t>
            </a:r>
            <a:r>
              <a:rPr lang="ko-KR" altLang="en-US" dirty="0" err="1"/>
              <a:t>리턴됨</a:t>
            </a:r>
            <a:endParaRPr lang="en-US" altLang="ko-KR" dirty="0"/>
          </a:p>
          <a:p>
            <a:pPr lvl="1"/>
            <a:r>
              <a:rPr lang="ko-KR" altLang="en-US" dirty="0"/>
              <a:t>이 객체를 통해서 제공되는 메서드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jQuery </a:t>
            </a:r>
            <a:r>
              <a:rPr lang="ko-KR" altLang="en-US" dirty="0"/>
              <a:t>플러그인은 이 두가지 메서드 형태를 추가해서 사용할 수 있는 것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672916"/>
            <a:ext cx="5544616" cy="1934006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70810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UI </a:t>
            </a:r>
            <a:r>
              <a:rPr lang="ko-KR" altLang="en-US" dirty="0"/>
              <a:t>플러그인 </a:t>
            </a:r>
            <a:r>
              <a:rPr lang="en-US" altLang="ko-KR" dirty="0"/>
              <a:t>- </a:t>
            </a:r>
            <a:r>
              <a:rPr lang="ko-KR" altLang="en-US" dirty="0"/>
              <a:t>위젯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Button </a:t>
            </a:r>
            <a:r>
              <a:rPr lang="ko-KR" altLang="en-US" dirty="0"/>
              <a:t>플러그인</a:t>
            </a:r>
            <a:r>
              <a:rPr lang="en-US" altLang="ko-KR" dirty="0"/>
              <a:t>(</a:t>
            </a:r>
            <a:r>
              <a:rPr lang="ko-KR" altLang="en-US" dirty="0"/>
              <a:t>이어서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옵션 </a:t>
            </a:r>
            <a:endParaRPr lang="en-US" altLang="ko-KR" dirty="0"/>
          </a:p>
          <a:p>
            <a:pPr lvl="2"/>
            <a:r>
              <a:rPr lang="en-US" altLang="ko-KR" dirty="0"/>
              <a:t>icons : </a:t>
            </a:r>
            <a:r>
              <a:rPr lang="ko-KR" altLang="en-US" dirty="0"/>
              <a:t>버튼의 아이콘을 지정함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메서드 테스트</a:t>
            </a:r>
            <a:endParaRPr lang="en-US" altLang="ko-KR" dirty="0"/>
          </a:p>
          <a:p>
            <a:pPr lvl="2"/>
            <a:r>
              <a:rPr lang="en-US" altLang="ko-KR" dirty="0"/>
              <a:t>disable, enable</a:t>
            </a:r>
          </a:p>
          <a:p>
            <a:pPr lvl="2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633" y="3284984"/>
            <a:ext cx="7165846" cy="28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2253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UI </a:t>
            </a:r>
            <a:r>
              <a:rPr lang="ko-KR" altLang="en-US" dirty="0"/>
              <a:t>플러그인 </a:t>
            </a:r>
            <a:r>
              <a:rPr lang="en-US" altLang="ko-KR" dirty="0"/>
              <a:t>- </a:t>
            </a:r>
            <a:r>
              <a:rPr lang="ko-KR" altLang="en-US" dirty="0"/>
              <a:t>위젯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Dialog  </a:t>
            </a:r>
            <a:r>
              <a:rPr lang="ko-KR" altLang="en-US" dirty="0"/>
              <a:t>플러그인</a:t>
            </a:r>
            <a:endParaRPr lang="en-US" altLang="ko-KR" dirty="0"/>
          </a:p>
          <a:p>
            <a:pPr lvl="1"/>
            <a:r>
              <a:rPr lang="ko-KR" altLang="en-US" dirty="0"/>
              <a:t>더 다양한 옵션</a:t>
            </a:r>
            <a:r>
              <a:rPr lang="en-US" altLang="ko-KR" dirty="0"/>
              <a:t>, </a:t>
            </a:r>
            <a:r>
              <a:rPr lang="ko-KR" altLang="en-US" dirty="0"/>
              <a:t>메서드</a:t>
            </a:r>
            <a:r>
              <a:rPr lang="en-US" altLang="ko-KR" dirty="0"/>
              <a:t>, </a:t>
            </a:r>
            <a:r>
              <a:rPr lang="ko-KR" altLang="en-US" dirty="0"/>
              <a:t>이벤트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17-12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672916"/>
            <a:ext cx="4254797" cy="10801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3753036"/>
            <a:ext cx="4104456" cy="29610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6915" y="2489788"/>
            <a:ext cx="3708412" cy="232433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4309" y="5023456"/>
            <a:ext cx="4709691" cy="129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5905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UI </a:t>
            </a:r>
            <a:r>
              <a:rPr lang="ko-KR" altLang="en-US" dirty="0"/>
              <a:t>플러그인 </a:t>
            </a:r>
            <a:r>
              <a:rPr lang="en-US" altLang="ko-KR" dirty="0"/>
              <a:t>- </a:t>
            </a:r>
            <a:r>
              <a:rPr lang="ko-KR" altLang="en-US" dirty="0"/>
              <a:t>위젯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예제 </a:t>
            </a:r>
            <a:r>
              <a:rPr lang="en-US" altLang="ko-KR" dirty="0"/>
              <a:t>17-12 </a:t>
            </a:r>
            <a:r>
              <a:rPr lang="ko-KR" altLang="en-US" dirty="0"/>
              <a:t>실행 결과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605657"/>
            <a:ext cx="5826999" cy="394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7773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UI </a:t>
            </a:r>
            <a:r>
              <a:rPr lang="ko-KR" altLang="en-US" dirty="0"/>
              <a:t>플러그인 </a:t>
            </a:r>
            <a:r>
              <a:rPr lang="en-US" altLang="ko-KR" dirty="0"/>
              <a:t>- </a:t>
            </a:r>
            <a:r>
              <a:rPr lang="ko-KR" altLang="en-US" dirty="0"/>
              <a:t>위젯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err="1"/>
              <a:t>autoOpen</a:t>
            </a:r>
            <a:r>
              <a:rPr lang="en-US" altLang="ko-KR" dirty="0"/>
              <a:t> </a:t>
            </a:r>
            <a:r>
              <a:rPr lang="ko-KR" altLang="en-US" dirty="0"/>
              <a:t>옵션</a:t>
            </a:r>
            <a:r>
              <a:rPr lang="en-US" altLang="ko-KR" dirty="0"/>
              <a:t>: false</a:t>
            </a:r>
            <a:r>
              <a:rPr lang="ko-KR" altLang="en-US" dirty="0"/>
              <a:t>로 지정하여 자동으로 다이얼로그 창이 나타나는 것 방지</a:t>
            </a:r>
            <a:endParaRPr lang="en-US" altLang="ko-KR" dirty="0"/>
          </a:p>
          <a:p>
            <a:pPr lvl="1"/>
            <a:r>
              <a:rPr lang="en-US" altLang="ko-KR" dirty="0"/>
              <a:t>modal </a:t>
            </a:r>
            <a:r>
              <a:rPr lang="ko-KR" altLang="en-US" dirty="0"/>
              <a:t>옵션 </a:t>
            </a:r>
            <a:r>
              <a:rPr lang="en-US" altLang="ko-KR" dirty="0"/>
              <a:t>: </a:t>
            </a:r>
            <a:r>
              <a:rPr lang="ko-KR" altLang="en-US" dirty="0"/>
              <a:t>다이얼로그 창을 </a:t>
            </a:r>
            <a:r>
              <a:rPr lang="ko-KR" altLang="en-US" dirty="0" err="1"/>
              <a:t>닫기전까지</a:t>
            </a:r>
            <a:r>
              <a:rPr lang="ko-KR" altLang="en-US" dirty="0"/>
              <a:t> 메인 화면의 기능 이용</a:t>
            </a:r>
            <a:r>
              <a:rPr lang="en-US" altLang="ko-KR" dirty="0"/>
              <a:t>(X)</a:t>
            </a:r>
          </a:p>
          <a:p>
            <a:pPr lvl="1"/>
            <a:r>
              <a:rPr lang="en-US" altLang="ko-KR" dirty="0"/>
              <a:t>position </a:t>
            </a:r>
            <a:r>
              <a:rPr lang="ko-KR" altLang="en-US" dirty="0"/>
              <a:t>옵션</a:t>
            </a:r>
            <a:r>
              <a:rPr lang="en-US" altLang="ko-KR" dirty="0"/>
              <a:t>: </a:t>
            </a:r>
            <a:r>
              <a:rPr lang="ko-KR" altLang="en-US" dirty="0"/>
              <a:t>다이얼로그 창의 위치를 지정하는 방법을 제공</a:t>
            </a:r>
            <a:endParaRPr lang="en-US" altLang="ko-KR" dirty="0"/>
          </a:p>
          <a:p>
            <a:pPr lvl="1"/>
            <a:r>
              <a:rPr lang="en-US" altLang="ko-KR" dirty="0"/>
              <a:t>show, hide </a:t>
            </a:r>
            <a:r>
              <a:rPr lang="ko-KR" altLang="en-US" dirty="0"/>
              <a:t>옵션 </a:t>
            </a:r>
            <a:r>
              <a:rPr lang="en-US" altLang="ko-KR" dirty="0"/>
              <a:t>: </a:t>
            </a:r>
            <a:r>
              <a:rPr lang="ko-KR" altLang="en-US" dirty="0"/>
              <a:t>화면에 보여지거나 사라질 때의 효과 지정</a:t>
            </a:r>
            <a:endParaRPr lang="en-US" altLang="ko-KR" dirty="0"/>
          </a:p>
          <a:p>
            <a:pPr lvl="1"/>
            <a:r>
              <a:rPr lang="en-US" altLang="ko-KR" dirty="0" err="1"/>
              <a:t>dragStart</a:t>
            </a:r>
            <a:r>
              <a:rPr lang="en-US" altLang="ko-KR" dirty="0"/>
              <a:t>, </a:t>
            </a:r>
            <a:r>
              <a:rPr lang="en-US" altLang="ko-KR" dirty="0" err="1"/>
              <a:t>dragStop</a:t>
            </a:r>
            <a:r>
              <a:rPr lang="en-US" altLang="ko-KR" dirty="0"/>
              <a:t> </a:t>
            </a:r>
            <a:r>
              <a:rPr lang="ko-KR" altLang="en-US" dirty="0"/>
              <a:t>이벤트 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87" y="3750468"/>
            <a:ext cx="6885603" cy="280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3564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UI </a:t>
            </a:r>
            <a:r>
              <a:rPr lang="ko-KR" altLang="en-US" dirty="0"/>
              <a:t>플러그인 </a:t>
            </a:r>
            <a:r>
              <a:rPr lang="en-US" altLang="ko-KR" dirty="0"/>
              <a:t>- </a:t>
            </a:r>
            <a:r>
              <a:rPr lang="ko-KR" altLang="en-US" dirty="0"/>
              <a:t>위젯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다이얼로그 위젯의 </a:t>
            </a:r>
            <a:r>
              <a:rPr lang="en-US" altLang="ko-KR" dirty="0"/>
              <a:t>API </a:t>
            </a:r>
            <a:r>
              <a:rPr lang="ko-KR" altLang="en-US" dirty="0"/>
              <a:t>문서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596" y="1700808"/>
            <a:ext cx="6012668" cy="443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0133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UI </a:t>
            </a:r>
            <a:r>
              <a:rPr lang="ko-KR" altLang="en-US" dirty="0"/>
              <a:t>플러그인 </a:t>
            </a:r>
            <a:r>
              <a:rPr lang="en-US" altLang="ko-KR" dirty="0"/>
              <a:t>- </a:t>
            </a:r>
            <a:r>
              <a:rPr lang="ko-KR" altLang="en-US" dirty="0"/>
              <a:t>상호작용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상호작용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상호 작용 플러그인은 정적인 요소</a:t>
            </a:r>
            <a:r>
              <a:rPr lang="en-US" altLang="ko-KR" dirty="0"/>
              <a:t>(Element)</a:t>
            </a:r>
            <a:r>
              <a:rPr lang="ko-KR" altLang="en-US" dirty="0"/>
              <a:t>에 동적인 생동감을 불어넣어 줄 수 있는 훌륭한 플러그인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17-03</a:t>
            </a:r>
          </a:p>
          <a:p>
            <a:pPr lvl="1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88" y="3078956"/>
            <a:ext cx="5876925" cy="13430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588" y="4437596"/>
            <a:ext cx="2733675" cy="4857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588" y="5169434"/>
            <a:ext cx="3629025" cy="4667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613" y="5851524"/>
            <a:ext cx="52863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4132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UI </a:t>
            </a:r>
            <a:r>
              <a:rPr lang="ko-KR" altLang="en-US" dirty="0"/>
              <a:t>플러그인 </a:t>
            </a:r>
            <a:r>
              <a:rPr lang="en-US" altLang="ko-KR" dirty="0"/>
              <a:t>- </a:t>
            </a:r>
            <a:r>
              <a:rPr lang="ko-KR" altLang="en-US" dirty="0"/>
              <a:t>상호작용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예제 </a:t>
            </a:r>
            <a:r>
              <a:rPr lang="en-US" altLang="ko-KR" dirty="0"/>
              <a:t>17-14</a:t>
            </a:r>
          </a:p>
          <a:p>
            <a:pPr lvl="2"/>
            <a:r>
              <a:rPr lang="ko-KR" altLang="en-US" dirty="0"/>
              <a:t>예제 </a:t>
            </a:r>
            <a:r>
              <a:rPr lang="en-US" altLang="ko-KR" dirty="0"/>
              <a:t>17-13</a:t>
            </a:r>
            <a:r>
              <a:rPr lang="ko-KR" altLang="en-US" dirty="0"/>
              <a:t>을 수정</a:t>
            </a:r>
            <a:endParaRPr lang="en-US" altLang="ko-KR" dirty="0"/>
          </a:p>
          <a:p>
            <a:pPr lvl="2"/>
            <a:r>
              <a:rPr lang="en-US" altLang="ko-KR" dirty="0"/>
              <a:t>4~5</a:t>
            </a:r>
            <a:r>
              <a:rPr lang="ko-KR" altLang="en-US" dirty="0"/>
              <a:t>행 </a:t>
            </a:r>
            <a:r>
              <a:rPr lang="en-US" altLang="ko-KR" dirty="0"/>
              <a:t>: resizable </a:t>
            </a:r>
            <a:r>
              <a:rPr lang="ko-KR" altLang="en-US" dirty="0"/>
              <a:t>플러그인의 크기 조정 </a:t>
            </a:r>
            <a:r>
              <a:rPr lang="ko-KR" altLang="en-US" dirty="0" err="1"/>
              <a:t>제한값</a:t>
            </a:r>
            <a:r>
              <a:rPr lang="ko-KR" altLang="en-US" dirty="0"/>
              <a:t> 지정</a:t>
            </a:r>
            <a:endParaRPr lang="en-US" altLang="ko-KR" dirty="0"/>
          </a:p>
          <a:p>
            <a:pPr lvl="2"/>
            <a:r>
              <a:rPr lang="en-US" altLang="ko-KR" dirty="0"/>
              <a:t>7</a:t>
            </a:r>
            <a:r>
              <a:rPr lang="ko-KR" altLang="en-US" dirty="0"/>
              <a:t>행 </a:t>
            </a:r>
            <a:r>
              <a:rPr lang="en-US" altLang="ko-KR" dirty="0"/>
              <a:t>: revert </a:t>
            </a:r>
            <a:r>
              <a:rPr lang="ko-KR" altLang="en-US" dirty="0"/>
              <a:t>옵션 </a:t>
            </a:r>
            <a:r>
              <a:rPr lang="en-US" altLang="ko-KR" dirty="0"/>
              <a:t>true</a:t>
            </a:r>
            <a:r>
              <a:rPr lang="ko-KR" altLang="en-US" dirty="0"/>
              <a:t>로 지정</a:t>
            </a:r>
            <a:r>
              <a:rPr lang="en-US" altLang="ko-KR" dirty="0"/>
              <a:t>. </a:t>
            </a:r>
            <a:r>
              <a:rPr lang="ko-KR" altLang="en-US" dirty="0" err="1"/>
              <a:t>드래깅을</a:t>
            </a:r>
            <a:r>
              <a:rPr lang="ko-KR" altLang="en-US" dirty="0"/>
              <a:t> 중단했을 때 원래 위치로 돌아오는 기능</a:t>
            </a:r>
            <a:endParaRPr lang="en-US" altLang="ko-KR" dirty="0"/>
          </a:p>
          <a:p>
            <a:pPr lvl="2"/>
            <a:r>
              <a:rPr lang="en-US" altLang="ko-KR" dirty="0"/>
              <a:t>11~15</a:t>
            </a:r>
            <a:r>
              <a:rPr lang="ko-KR" altLang="en-US" dirty="0"/>
              <a:t>행 </a:t>
            </a:r>
            <a:r>
              <a:rPr lang="en-US" altLang="ko-KR" dirty="0"/>
              <a:t>: #outer </a:t>
            </a:r>
            <a:r>
              <a:rPr lang="ko-KR" altLang="en-US" dirty="0"/>
              <a:t>요소의 위치를 변경하기 위해 </a:t>
            </a:r>
            <a:r>
              <a:rPr lang="en-US" altLang="ko-KR" dirty="0"/>
              <a:t>#outer </a:t>
            </a:r>
            <a:r>
              <a:rPr lang="ko-KR" altLang="en-US" dirty="0"/>
              <a:t>내부의 </a:t>
            </a:r>
            <a:r>
              <a:rPr lang="en-US" altLang="ko-KR" dirty="0"/>
              <a:t>h1#title</a:t>
            </a:r>
            <a:r>
              <a:rPr lang="ko-KR" altLang="en-US" dirty="0"/>
              <a:t>을 </a:t>
            </a:r>
            <a:r>
              <a:rPr lang="ko-KR" altLang="en-US" dirty="0" err="1"/>
              <a:t>드래깅함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43" y="3454983"/>
            <a:ext cx="3629025" cy="1638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66" y="5244808"/>
            <a:ext cx="2714625" cy="11144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2570" y="3299280"/>
            <a:ext cx="5167006" cy="310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6183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 </a:t>
            </a:r>
            <a:r>
              <a:rPr lang="ko-KR" altLang="en-US" dirty="0"/>
              <a:t>플러그인의 종류가 대단히 많으므로 모든 것을 학습할 수는 없음</a:t>
            </a:r>
            <a:endParaRPr lang="en-US" altLang="ko-KR" dirty="0"/>
          </a:p>
          <a:p>
            <a:pPr lvl="1"/>
            <a:r>
              <a:rPr lang="ko-KR" altLang="en-US" dirty="0"/>
              <a:t>따라서 플러그인의 구조를 이해하여 어떤 플러그인을 만나더라도 </a:t>
            </a:r>
            <a:r>
              <a:rPr lang="en-US" altLang="ko-KR" dirty="0"/>
              <a:t>API </a:t>
            </a:r>
            <a:r>
              <a:rPr lang="ko-KR" altLang="en-US" dirty="0"/>
              <a:t>문서를 읽으면서 적용할 수 있는 능력을 키우는 것이 중요함</a:t>
            </a:r>
          </a:p>
        </p:txBody>
      </p:sp>
    </p:spTree>
    <p:extLst>
      <p:ext uri="{BB962C8B-B14F-4D97-AF65-F5344CB8AC3E}">
        <p14:creationId xmlns:p14="http://schemas.microsoft.com/office/powerpoint/2010/main" val="2938038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메서드 형식의 플러그인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주로 화면 </a:t>
            </a:r>
            <a:r>
              <a:rPr lang="en-US" altLang="ko-KR" dirty="0"/>
              <a:t>UI</a:t>
            </a:r>
            <a:r>
              <a:rPr lang="ko-KR" altLang="en-US" dirty="0"/>
              <a:t>와 관계없는 유틸리티 성격의 함수인 경우가 많음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$.ajax(), $.extend()</a:t>
            </a:r>
          </a:p>
          <a:p>
            <a:pPr lvl="1"/>
            <a:r>
              <a:rPr lang="ko-KR" altLang="en-US" dirty="0"/>
              <a:t>작성법 단순함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2924944"/>
            <a:ext cx="6111373" cy="3629844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960" y="4841081"/>
            <a:ext cx="4341490" cy="1755518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7364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</a:t>
            </a:r>
            <a:r>
              <a:rPr lang="ko-KR" altLang="en-US" dirty="0"/>
              <a:t>객체 메서드 형식의 플러그인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 </a:t>
            </a:r>
            <a:r>
              <a:rPr lang="ko-KR" altLang="en-US" dirty="0"/>
              <a:t>함수의 </a:t>
            </a:r>
            <a:r>
              <a:rPr lang="en-US" altLang="ko-KR" dirty="0"/>
              <a:t>prototype</a:t>
            </a:r>
            <a:r>
              <a:rPr lang="ko-KR" altLang="en-US" dirty="0"/>
              <a:t>에 메서드를 추가</a:t>
            </a:r>
            <a:endParaRPr lang="en-US" altLang="ko-KR" dirty="0"/>
          </a:p>
          <a:p>
            <a:pPr lvl="1"/>
            <a:r>
              <a:rPr lang="en-US" altLang="ko-KR" dirty="0"/>
              <a:t>prototype</a:t>
            </a:r>
            <a:r>
              <a:rPr lang="ko-KR" altLang="en-US" dirty="0"/>
              <a:t>이라는 용어에 익숙하지 않은 사람을 위해  </a:t>
            </a:r>
            <a:r>
              <a:rPr lang="en-US" altLang="ko-KR" dirty="0" err="1"/>
              <a:t>fn</a:t>
            </a:r>
            <a:r>
              <a:rPr lang="en-US" altLang="ko-KR" dirty="0"/>
              <a:t> </a:t>
            </a:r>
            <a:r>
              <a:rPr lang="ko-KR" altLang="en-US" dirty="0"/>
              <a:t>이라는 별칭을 제공함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17-03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564904"/>
            <a:ext cx="2571750" cy="60960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751336"/>
            <a:ext cx="4095750" cy="139065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099" y="5352856"/>
            <a:ext cx="3705225" cy="70485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5468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</a:t>
            </a:r>
            <a:r>
              <a:rPr lang="ko-KR" altLang="en-US" dirty="0"/>
              <a:t>객체 메서드 형식의 플러그인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이 플러그인 작성시 주의할 점은 </a:t>
            </a:r>
            <a:r>
              <a:rPr lang="en-US" altLang="ko-KR" dirty="0"/>
              <a:t>this</a:t>
            </a:r>
            <a:r>
              <a:rPr lang="ko-KR" altLang="en-US" dirty="0"/>
              <a:t>의 처리</a:t>
            </a:r>
            <a:endParaRPr lang="en-US" altLang="ko-KR" dirty="0"/>
          </a:p>
          <a:p>
            <a:pPr lvl="2"/>
            <a:r>
              <a:rPr lang="ko-KR" altLang="en-US" dirty="0"/>
              <a:t>플러그인 메서드로 전달되는 </a:t>
            </a:r>
            <a:r>
              <a:rPr lang="en-US" altLang="ko-KR" dirty="0"/>
              <a:t>this</a:t>
            </a:r>
            <a:r>
              <a:rPr lang="ko-KR" altLang="en-US" dirty="0"/>
              <a:t>는 </a:t>
            </a:r>
            <a:r>
              <a:rPr lang="en-US" altLang="ko-KR" dirty="0"/>
              <a:t>jQuery </a:t>
            </a:r>
            <a:r>
              <a:rPr lang="ko-KR" altLang="en-US" dirty="0"/>
              <a:t>객체이다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13~14</a:t>
            </a:r>
            <a:r>
              <a:rPr lang="ko-KR" altLang="en-US" dirty="0"/>
              <a:t>행의 </a:t>
            </a:r>
            <a:r>
              <a:rPr lang="en-US" altLang="ko-KR" dirty="0"/>
              <a:t>this</a:t>
            </a:r>
            <a:r>
              <a:rPr lang="ko-KR" altLang="en-US" dirty="0"/>
              <a:t>는 바로 </a:t>
            </a:r>
            <a:r>
              <a:rPr lang="en-US" altLang="ko-KR" dirty="0"/>
              <a:t>20</a:t>
            </a:r>
            <a:r>
              <a:rPr lang="ko-KR" altLang="en-US" dirty="0"/>
              <a:t>행의 </a:t>
            </a:r>
            <a:r>
              <a:rPr lang="en-US" altLang="ko-KR" dirty="0"/>
              <a:t>$("</a:t>
            </a:r>
            <a:r>
              <a:rPr lang="en-US" altLang="ko-KR" dirty="0" err="1"/>
              <a:t>div.test</a:t>
            </a:r>
            <a:r>
              <a:rPr lang="en-US" altLang="ko-KR" dirty="0"/>
              <a:t>")</a:t>
            </a:r>
            <a:r>
              <a:rPr lang="ko-KR" altLang="en-US" dirty="0"/>
              <a:t>가 </a:t>
            </a:r>
            <a:r>
              <a:rPr lang="ko-KR" altLang="en-US" dirty="0" err="1"/>
              <a:t>리턴하는</a:t>
            </a:r>
            <a:r>
              <a:rPr lang="ko-KR" altLang="en-US" dirty="0"/>
              <a:t> </a:t>
            </a:r>
            <a:r>
              <a:rPr lang="en-US" altLang="ko-KR" dirty="0"/>
              <a:t>jQuery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17-03 </a:t>
            </a:r>
            <a:r>
              <a:rPr lang="ko-KR" altLang="en-US" dirty="0"/>
              <a:t>실행 결과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596" y="2852936"/>
            <a:ext cx="5312610" cy="325950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7881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복잡한 기능의 플러그인 작성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단순한 플러그인은 하나의 함수만으로 구성이 가능하지만</a:t>
            </a:r>
            <a:r>
              <a:rPr lang="en-US" altLang="ko-KR" dirty="0"/>
              <a:t>...</a:t>
            </a:r>
          </a:p>
          <a:p>
            <a:pPr lvl="1"/>
            <a:r>
              <a:rPr lang="ko-KR" altLang="en-US" dirty="0"/>
              <a:t>복잡한 플러그인은 하나의 함수로 개발이 </a:t>
            </a:r>
            <a:r>
              <a:rPr lang="ko-KR" altLang="en-US" dirty="0" err="1"/>
              <a:t>힘듬</a:t>
            </a:r>
            <a:r>
              <a:rPr lang="en-US" altLang="ko-KR" dirty="0"/>
              <a:t>. </a:t>
            </a:r>
            <a:r>
              <a:rPr lang="ko-KR" altLang="en-US" dirty="0" err="1"/>
              <a:t>여러개의</a:t>
            </a:r>
            <a:r>
              <a:rPr lang="ko-KR" altLang="en-US" dirty="0"/>
              <a:t> 함수를 결합해 만들게 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여러개의</a:t>
            </a:r>
            <a:r>
              <a:rPr lang="ko-KR" altLang="en-US" dirty="0"/>
              <a:t> 함수를 사용하는 경우 이름 충돌을 피하기 위해 즉시실행함수를 이용할 수 있음</a:t>
            </a:r>
            <a:endParaRPr lang="en-US" altLang="ko-KR" dirty="0"/>
          </a:p>
          <a:p>
            <a:pPr lvl="1"/>
            <a:r>
              <a:rPr lang="ko-KR" altLang="en-US" dirty="0"/>
              <a:t>전역에 </a:t>
            </a:r>
            <a:r>
              <a:rPr lang="en-US" altLang="ko-KR" dirty="0"/>
              <a:t>util1, util2 </a:t>
            </a:r>
            <a:r>
              <a:rPr lang="ko-KR" altLang="en-US" dirty="0"/>
              <a:t>함수가 만들어져 있다면 이름 충돌 발생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750469"/>
            <a:ext cx="3132348" cy="29608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553" y="4041068"/>
            <a:ext cx="2160240" cy="95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00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복잡한 기능의 플러그인 작성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739" y="1192213"/>
            <a:ext cx="4731093" cy="5116512"/>
          </a:xfrm>
        </p:spPr>
        <p:txBody>
          <a:bodyPr/>
          <a:lstStyle/>
          <a:p>
            <a:pPr lvl="1"/>
            <a:r>
              <a:rPr lang="ko-KR" altLang="en-US" dirty="0"/>
              <a:t>즉시 실행 함수를 사용하면</a:t>
            </a:r>
            <a:r>
              <a:rPr lang="en-US" altLang="ko-KR" dirty="0"/>
              <a:t>?</a:t>
            </a:r>
          </a:p>
          <a:p>
            <a:pPr lvl="2"/>
            <a:r>
              <a:rPr lang="en-US" altLang="ko-KR" dirty="0"/>
              <a:t>util1, util2 </a:t>
            </a:r>
            <a:r>
              <a:rPr lang="ko-KR" altLang="en-US" dirty="0"/>
              <a:t>함수는 즉시 실행 함수가 호출되어 만들어지는 호출 객체 내부에 생성됨</a:t>
            </a:r>
            <a:endParaRPr lang="en-US" altLang="ko-KR" dirty="0"/>
          </a:p>
          <a:p>
            <a:pPr lvl="2"/>
            <a:r>
              <a:rPr lang="ko-KR" altLang="en-US" dirty="0"/>
              <a:t>전역에 </a:t>
            </a:r>
            <a:r>
              <a:rPr lang="en-US" altLang="ko-KR" dirty="0"/>
              <a:t>util1, util2 </a:t>
            </a:r>
            <a:r>
              <a:rPr lang="ko-KR" altLang="en-US" dirty="0"/>
              <a:t>함수가 </a:t>
            </a:r>
            <a:r>
              <a:rPr lang="ko-KR" altLang="en-US" dirty="0" err="1"/>
              <a:t>존재한다하더라도</a:t>
            </a:r>
            <a:r>
              <a:rPr lang="ko-KR" altLang="en-US" dirty="0"/>
              <a:t> 이름 충돌은 발생하지 않음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대부분의 </a:t>
            </a:r>
            <a:r>
              <a:rPr lang="en-US" altLang="ko-KR" dirty="0"/>
              <a:t>jQuery </a:t>
            </a:r>
            <a:r>
              <a:rPr lang="ko-KR" altLang="en-US" dirty="0"/>
              <a:t>플러그인은 이와 같이 즉시실행함수를 이용해 </a:t>
            </a:r>
            <a:r>
              <a:rPr lang="ko-KR" altLang="en-US" dirty="0" err="1"/>
              <a:t>만듬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056" y="1603375"/>
            <a:ext cx="349567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195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어코디언</a:t>
            </a:r>
            <a:r>
              <a:rPr lang="ko-KR" altLang="en-US" dirty="0"/>
              <a:t> 플러그인 작성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 UI</a:t>
            </a:r>
            <a:r>
              <a:rPr lang="ko-KR" altLang="en-US" dirty="0"/>
              <a:t>의 </a:t>
            </a:r>
            <a:r>
              <a:rPr lang="ko-KR" altLang="en-US" dirty="0" err="1"/>
              <a:t>어코디언</a:t>
            </a:r>
            <a:r>
              <a:rPr lang="ko-KR" altLang="en-US" dirty="0"/>
              <a:t> 플러그인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비교적 간단한 </a:t>
            </a:r>
            <a:r>
              <a:rPr lang="ko-KR" altLang="en-US" dirty="0" err="1"/>
              <a:t>플러그인이어서</a:t>
            </a:r>
            <a:r>
              <a:rPr lang="ko-KR" altLang="en-US" dirty="0"/>
              <a:t> 플러그인의 작성형태를 이해하는데 도움이 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80" y="1736812"/>
            <a:ext cx="5076564" cy="336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96362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marL="355600" indent="-355600">
          <a:buFont typeface="Wingdings" pitchFamily="2" charset="2"/>
          <a:buChar char="§"/>
          <a:defRPr sz="1600" dirty="0" smtClean="0">
            <a:latin typeface="+mn-ea"/>
            <a:ea typeface="+mn-ea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21860</TotalTime>
  <Words>1200</Words>
  <Application>Microsoft Office PowerPoint</Application>
  <PresentationFormat>화면 슬라이드 쇼(4:3)</PresentationFormat>
  <Paragraphs>193</Paragraphs>
  <Slides>37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3" baseType="lpstr">
      <vt:lpstr>(환)돋움중둥근체</vt:lpstr>
      <vt:lpstr>굴림</vt:lpstr>
      <vt:lpstr>나눔고딕</vt:lpstr>
      <vt:lpstr>맑은 고딕</vt:lpstr>
      <vt:lpstr>Wingdings</vt:lpstr>
      <vt:lpstr>기본 디자인</vt:lpstr>
      <vt:lpstr>jQuery 플러그인 작성</vt:lpstr>
      <vt:lpstr>플러그인의 유형(1)</vt:lpstr>
      <vt:lpstr>플러그인의 유형(2)</vt:lpstr>
      <vt:lpstr>정적 메서드 형식의 플러그인</vt:lpstr>
      <vt:lpstr>jQuery 객체 메서드 형식의 플러그인(1)</vt:lpstr>
      <vt:lpstr>jQuery 객체 메서드 형식의 플러그인(2)</vt:lpstr>
      <vt:lpstr>복잡한 기능의 플러그인 작성(1)</vt:lpstr>
      <vt:lpstr>복잡한 기능의 플러그인 작성(2)</vt:lpstr>
      <vt:lpstr>어코디언 플러그인 작성(1)</vt:lpstr>
      <vt:lpstr>어코디언 플러그인 작성(2)</vt:lpstr>
      <vt:lpstr>어코디언 플러그인 작성(3)</vt:lpstr>
      <vt:lpstr>어코디언 플러그인 작성(4)</vt:lpstr>
      <vt:lpstr>어코디언 플러그인 작성(5)</vt:lpstr>
      <vt:lpstr>어코디언 플러그인 작성(6)</vt:lpstr>
      <vt:lpstr>어코디언 플러그인 작성(7)</vt:lpstr>
      <vt:lpstr>어코디언 플러그인 작성(8)</vt:lpstr>
      <vt:lpstr>어코디언 플러그인 작성(9)</vt:lpstr>
      <vt:lpstr>어코디언 플러그인 작성(10)</vt:lpstr>
      <vt:lpstr>어코디언 플러그인 작성(11)</vt:lpstr>
      <vt:lpstr>어코디언 플러그인 작성(12)</vt:lpstr>
      <vt:lpstr>어코디언 플러그인 작성(13)</vt:lpstr>
      <vt:lpstr>jQuery UI 플러그인(1)</vt:lpstr>
      <vt:lpstr>jQuery UI 플러그인(2)</vt:lpstr>
      <vt:lpstr>jQuery UI 플러그인(3)</vt:lpstr>
      <vt:lpstr>jQuery UI 플러그인(4)</vt:lpstr>
      <vt:lpstr>jQuery UI 플러그인(5)</vt:lpstr>
      <vt:lpstr>jQuery UI 플러그인(6)</vt:lpstr>
      <vt:lpstr>jQuery UI 플러그인(7)</vt:lpstr>
      <vt:lpstr>jQuery UI 플러그인 - 위젯(1)</vt:lpstr>
      <vt:lpstr>jQuery UI 플러그인 - 위젯(2)</vt:lpstr>
      <vt:lpstr>jQuery UI 플러그인 - 위젯(3)</vt:lpstr>
      <vt:lpstr>jQuery UI 플러그인 - 위젯(4)</vt:lpstr>
      <vt:lpstr>jQuery UI 플러그인 - 위젯(5)</vt:lpstr>
      <vt:lpstr>jQuery UI 플러그인 - 위젯(6)</vt:lpstr>
      <vt:lpstr>jQuery UI 플러그인 - 상호작용(1)</vt:lpstr>
      <vt:lpstr>jQuery UI 플러그인 - 상호작용(2)</vt:lpstr>
      <vt:lpstr>정리</vt:lpstr>
    </vt:vector>
  </TitlesOfParts>
  <Company>SDS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데이터 모델링</dc:title>
  <dc:subject>1. NOSQL</dc:subject>
  <dc:creator>Stephen Won</dc:creator>
  <cp:lastModifiedBy>Stephen Won</cp:lastModifiedBy>
  <cp:revision>2049</cp:revision>
  <dcterms:created xsi:type="dcterms:W3CDTF">2011-01-27T23:33:23Z</dcterms:created>
  <dcterms:modified xsi:type="dcterms:W3CDTF">2016-09-16T02:03:27Z</dcterms:modified>
</cp:coreProperties>
</file>