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85" autoAdjust="0"/>
  </p:normalViewPr>
  <p:slideViewPr>
    <p:cSldViewPr showGuides="1">
      <p:cViewPr>
        <p:scale>
          <a:sx n="160" d="100"/>
          <a:sy n="160" d="100"/>
        </p:scale>
        <p:origin x="-2076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3545-4BB8-4CB3-8D19-FCE8C107502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5614C-EF10-46F3-928A-66550B154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메타데이터 </a:t>
            </a:r>
            <a:r>
              <a:rPr lang="ko-KR" altLang="en-US" dirty="0" err="1" smtClean="0"/>
              <a:t>태깅</a:t>
            </a:r>
            <a:r>
              <a:rPr lang="ko-KR" altLang="en-US" dirty="0" smtClean="0"/>
              <a:t> 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인공지능팀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신형욱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261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시각정보 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30212"/>
              </p:ext>
            </p:extLst>
          </p:nvPr>
        </p:nvGraphicFramePr>
        <p:xfrm>
          <a:off x="5724128" y="1268760"/>
          <a:ext cx="338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289474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2 / </a:t>
            </a:r>
            <a:r>
              <a:rPr lang="ko-KR" altLang="en-US" sz="1000" dirty="0" smtClean="0"/>
              <a:t>인물</a:t>
            </a:r>
            <a:endParaRPr lang="ko-KR" altLang="en-US" sz="10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17684"/>
              </p:ext>
            </p:extLst>
          </p:nvPr>
        </p:nvGraphicFramePr>
        <p:xfrm>
          <a:off x="1017651" y="2127597"/>
          <a:ext cx="448564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14"/>
                <a:gridCol w="1495214"/>
                <a:gridCol w="149521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객체명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좌표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구분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cup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10,</a:t>
                      </a:r>
                      <a:r>
                        <a:rPr lang="en-US" altLang="ko-KR" sz="700" baseline="0" dirty="0" smtClean="0"/>
                        <a:t> 10, 234, 578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인물 관련 객체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table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34, 465, 234, 45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 객체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043608" y="1916832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1 /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06320"/>
              </p:ext>
            </p:extLst>
          </p:nvPr>
        </p:nvGraphicFramePr>
        <p:xfrm>
          <a:off x="1043608" y="5138896"/>
          <a:ext cx="4485642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14"/>
                <a:gridCol w="1495214"/>
                <a:gridCol w="149521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객체명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좌표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구분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cup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10,</a:t>
                      </a:r>
                      <a:r>
                        <a:rPr lang="en-US" altLang="ko-KR" sz="700" baseline="0" dirty="0" smtClean="0"/>
                        <a:t> 10, 234, 578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인물 관련 객체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table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34, 465, 234, 45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일반 객체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69565" y="4928131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 /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43608" y="5805264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3 / </a:t>
            </a:r>
            <a:r>
              <a:rPr lang="ko-KR" altLang="en-US" sz="1000" dirty="0" smtClean="0"/>
              <a:t>인물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043608" y="6135107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3 / </a:t>
            </a:r>
            <a:r>
              <a:rPr lang="ko-KR" altLang="en-US" sz="1000" dirty="0" smtClean="0"/>
              <a:t>객</a:t>
            </a:r>
            <a:r>
              <a:rPr lang="ko-KR" altLang="en-US" sz="1000" dirty="0"/>
              <a:t>체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86276"/>
              </p:ext>
            </p:extLst>
          </p:nvPr>
        </p:nvGraphicFramePr>
        <p:xfrm>
          <a:off x="1017651" y="3140968"/>
          <a:ext cx="448564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이름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얼굴좌표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전체좌표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행동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감정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서술어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객체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화자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청자</a:t>
                      </a:r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레이첼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피비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조이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로스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첸들러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모니카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5868144" y="551723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시나리오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1</a:t>
            </a:r>
            <a:r>
              <a:rPr lang="ko-KR" altLang="en-US" sz="800" dirty="0" smtClean="0"/>
              <a:t>번 프레임 작업과 마찬가지로 </a:t>
            </a:r>
            <a:r>
              <a:rPr lang="en-US" altLang="ko-KR" sz="800" dirty="0" smtClean="0"/>
              <a:t>2, 3</a:t>
            </a:r>
            <a:r>
              <a:rPr lang="ko-KR" altLang="en-US" sz="800" dirty="0" smtClean="0"/>
              <a:t>번 프레임도 진행된다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6639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구간묘사 </a:t>
            </a:r>
            <a:r>
              <a:rPr lang="en-US" altLang="ko-KR" dirty="0"/>
              <a:t>/ QA / </a:t>
            </a:r>
            <a:r>
              <a:rPr lang="ko-KR" altLang="en-US" dirty="0"/>
              <a:t>인과 </a:t>
            </a:r>
            <a:r>
              <a:rPr lang="en-US" altLang="ko-KR" dirty="0"/>
              <a:t>/ </a:t>
            </a:r>
            <a:r>
              <a:rPr lang="ko-KR" altLang="en-US" dirty="0"/>
              <a:t>의도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82226"/>
              </p:ext>
            </p:extLst>
          </p:nvPr>
        </p:nvGraphicFramePr>
        <p:xfrm>
          <a:off x="5724128" y="1268760"/>
          <a:ext cx="3384376" cy="402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71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214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시작구간 설정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list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시간 구간 변호를 선택한다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종료구간 설정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list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시간 구간 번호를 선택한다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신규구간 생성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새로운 구간을 생성한다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551723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시나리오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기존 구간 정보를 누르면 해당 부분 동영상이 </a:t>
            </a:r>
            <a:r>
              <a:rPr lang="ko-KR" altLang="en-US" sz="800" dirty="0" err="1" smtClean="0"/>
              <a:t>플레이되고</a:t>
            </a:r>
            <a:r>
              <a:rPr lang="ko-KR" altLang="en-US" sz="800" dirty="0" smtClean="0"/>
              <a:t> 정지하기 전까지 자동으로 구간이 넘어간다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작업자는 영상을 보면서 시작구간과 종료 구간을 선택하고 신규 구간 생성을 선택한다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신규 구간 정보가 추가된다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939490" y="4437112"/>
            <a:ext cx="767579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시작구간 설정</a:t>
            </a:r>
            <a:endParaRPr lang="en-US" altLang="ko-KR" sz="6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939490" y="2020880"/>
            <a:ext cx="3352590" cy="227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71800" y="4437111"/>
            <a:ext cx="767579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종료구간 설정</a:t>
            </a:r>
            <a:endParaRPr lang="en-US" altLang="ko-KR" sz="6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615785" y="4437110"/>
            <a:ext cx="767579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신규 구간 생성</a:t>
            </a:r>
            <a:endParaRPr lang="en-US" altLang="ko-KR" sz="6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4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구간묘사 </a:t>
            </a:r>
            <a:r>
              <a:rPr lang="en-US" altLang="ko-KR" dirty="0" smtClean="0"/>
              <a:t>/ QA / </a:t>
            </a:r>
            <a:r>
              <a:rPr lang="ko-KR" altLang="en-US" dirty="0" smtClean="0"/>
              <a:t>인과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의도 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09009"/>
              </p:ext>
            </p:extLst>
          </p:nvPr>
        </p:nvGraphicFramePr>
        <p:xfrm>
          <a:off x="5724128" y="1268760"/>
          <a:ext cx="3384376" cy="413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71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214761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구간정보 삭제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button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정보를 삭제한다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구간묘사</a:t>
                      </a:r>
                      <a:r>
                        <a:rPr lang="en-US" altLang="ko-KR" sz="700" dirty="0" smtClean="0"/>
                        <a:t>1~3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입력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묘사 정보 입력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2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4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5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6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39490" y="2020880"/>
            <a:ext cx="3352590" cy="227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01:30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39490" y="4353474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 정보 삭제</a:t>
            </a:r>
            <a:endParaRPr lang="en-US" altLang="ko-KR" sz="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39490" y="4805536"/>
            <a:ext cx="33525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구간묘사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939490" y="5085184"/>
            <a:ext cx="33525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구간묘사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39490" y="5373216"/>
            <a:ext cx="335259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구간묘사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68144" y="551723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시나리오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신규 생성 구간을 누르면 구간묘사</a:t>
            </a:r>
            <a:r>
              <a:rPr lang="en-US" altLang="ko-KR" sz="800" dirty="0" smtClean="0"/>
              <a:t>/QA/</a:t>
            </a:r>
            <a:r>
              <a:rPr lang="ko-KR" altLang="en-US" sz="800" dirty="0" smtClean="0"/>
              <a:t>인과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의도를 입력할 수 있는 화면 출력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구간정보 종류 선택에서 구간묘사 </a:t>
            </a:r>
            <a:r>
              <a:rPr lang="en-US" altLang="ko-KR" sz="800" dirty="0" smtClean="0"/>
              <a:t>/ QA </a:t>
            </a:r>
            <a:r>
              <a:rPr lang="ko-KR" altLang="en-US" sz="800" dirty="0" smtClean="0"/>
              <a:t>항목을 선택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구간묘사 정보를 입력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QA </a:t>
            </a:r>
            <a:r>
              <a:rPr lang="ko-KR" altLang="en-US" sz="800" dirty="0" smtClean="0"/>
              <a:t>질문을 입력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5687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구간묘사 </a:t>
            </a:r>
            <a:r>
              <a:rPr lang="en-US" altLang="ko-KR" dirty="0"/>
              <a:t>/ QA / </a:t>
            </a:r>
            <a:r>
              <a:rPr lang="ko-KR" altLang="en-US" dirty="0"/>
              <a:t>인과 </a:t>
            </a:r>
            <a:r>
              <a:rPr lang="en-US" altLang="ko-KR" dirty="0"/>
              <a:t>/ </a:t>
            </a:r>
            <a:r>
              <a:rPr lang="ko-KR" altLang="en-US" dirty="0"/>
              <a:t>의도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93291"/>
              </p:ext>
            </p:extLst>
          </p:nvPr>
        </p:nvGraphicFramePr>
        <p:xfrm>
          <a:off x="5724128" y="1268760"/>
          <a:ext cx="3384376" cy="4131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71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214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질문 </a:t>
                      </a:r>
                      <a:r>
                        <a:rPr lang="en-US" altLang="ko-KR" sz="700" dirty="0" smtClean="0"/>
                        <a:t>1~3</a:t>
                      </a:r>
                      <a:r>
                        <a:rPr lang="ko-KR" altLang="en-US" sz="700" dirty="0" smtClean="0"/>
                        <a:t>입력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</a:t>
                      </a:r>
                      <a:r>
                        <a:rPr lang="en-US" altLang="ko-KR" sz="700" baseline="0" dirty="0" smtClean="0"/>
                        <a:t>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연속된 질문 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smtClean="0"/>
                        <a:t>개를 입력한다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오답</a:t>
                      </a:r>
                      <a:r>
                        <a:rPr lang="en-US" altLang="ko-KR" sz="700" dirty="0" smtClean="0"/>
                        <a:t>1~4 </a:t>
                      </a:r>
                      <a:r>
                        <a:rPr lang="ko-KR" altLang="en-US" sz="700" dirty="0" smtClean="0"/>
                        <a:t>입력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Input</a:t>
                      </a:r>
                      <a:r>
                        <a:rPr lang="en-US" altLang="ko-KR" sz="700" baseline="0" dirty="0" smtClean="0"/>
                        <a:t> label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질문에 대응하는 오답 </a:t>
                      </a:r>
                      <a:r>
                        <a:rPr lang="en-US" altLang="ko-KR" sz="700" dirty="0" smtClean="0"/>
                        <a:t>4</a:t>
                      </a:r>
                      <a:r>
                        <a:rPr lang="ko-KR" altLang="en-US" sz="700" dirty="0" smtClean="0"/>
                        <a:t>개씩 총 </a:t>
                      </a:r>
                      <a:r>
                        <a:rPr lang="en-US" altLang="ko-KR" sz="700" dirty="0" smtClean="0"/>
                        <a:t>12</a:t>
                      </a:r>
                      <a:r>
                        <a:rPr lang="ko-KR" altLang="en-US" sz="700" dirty="0" smtClean="0"/>
                        <a:t>개를 입력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2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4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5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6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01:30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39490" y="1988840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질문</a:t>
            </a:r>
            <a:r>
              <a:rPr lang="en-US" altLang="ko-KR" sz="600" dirty="0" smtClean="0"/>
              <a:t>1</a:t>
            </a:r>
            <a:r>
              <a:rPr lang="ko-KR" altLang="en-US" sz="600" dirty="0" smtClean="0"/>
              <a:t> 입력</a:t>
            </a:r>
            <a:endParaRPr lang="en-US" altLang="ko-KR" sz="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939490" y="2204864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오답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1939490" y="2420888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1939490" y="2636912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1939490" y="2852936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939490" y="3284984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질문</a:t>
            </a:r>
            <a:r>
              <a:rPr lang="en-US" altLang="ko-KR" sz="600" dirty="0" smtClean="0"/>
              <a:t>2</a:t>
            </a:r>
            <a:r>
              <a:rPr lang="ko-KR" altLang="en-US" sz="600" dirty="0" smtClean="0"/>
              <a:t> 입력</a:t>
            </a:r>
            <a:endParaRPr lang="en-US" altLang="ko-KR" sz="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939490" y="3501008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오답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939490" y="3717032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39490" y="3933056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939490" y="4149080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939490" y="4581128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질문</a:t>
            </a:r>
            <a:r>
              <a:rPr lang="en-US" altLang="ko-KR" sz="600" dirty="0" smtClean="0"/>
              <a:t>3</a:t>
            </a:r>
            <a:r>
              <a:rPr lang="ko-KR" altLang="en-US" sz="600" dirty="0" smtClean="0"/>
              <a:t> 입력</a:t>
            </a:r>
            <a:endParaRPr lang="en-US" altLang="ko-KR" sz="6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939490" y="4797152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오답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939490" y="5013176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1939490" y="5229200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1939490" y="5445224"/>
            <a:ext cx="3352590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오</a:t>
            </a:r>
            <a:r>
              <a:rPr lang="ko-KR" altLang="en-US" sz="600" dirty="0"/>
              <a:t>답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입력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378349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구간묘사 </a:t>
            </a:r>
            <a:r>
              <a:rPr lang="en-US" altLang="ko-KR" dirty="0"/>
              <a:t>/ QA / </a:t>
            </a:r>
            <a:r>
              <a:rPr lang="ko-KR" altLang="en-US" dirty="0"/>
              <a:t>인과 </a:t>
            </a:r>
            <a:r>
              <a:rPr lang="en-US" altLang="ko-KR" dirty="0"/>
              <a:t>/ </a:t>
            </a:r>
            <a:r>
              <a:rPr lang="ko-KR" altLang="en-US" dirty="0"/>
              <a:t>의도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50251"/>
              </p:ext>
            </p:extLst>
          </p:nvPr>
        </p:nvGraphicFramePr>
        <p:xfrm>
          <a:off x="5724128" y="1268760"/>
          <a:ext cx="3384376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71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구간선택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list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정보를 선택한다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의도 선택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list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 혹은 의도를 선택한다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추가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 혹의 의도 관계를 추가한다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2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3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4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5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6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03:30)</a:t>
            </a:r>
            <a:endParaRPr lang="ko-KR" altLang="en-US" sz="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8144" y="551723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시나리오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구간정보 종류 선택에서 인과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의도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항목을 선택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구간을 선택하고 인과 혹은 의도를 선택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연결되는 구간에 표기되는 항목은 인과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의도 항목만 출력되어야 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1935777" y="1988840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구간 선택</a:t>
            </a:r>
            <a:endParaRPr lang="en-US" altLang="ko-KR" sz="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163626" y="1988840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인과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의도 선택</a:t>
            </a:r>
            <a:endParaRPr lang="en-US" altLang="ko-KR" sz="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355976" y="1988840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939490" y="227687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구간 선택</a:t>
            </a:r>
            <a:endParaRPr lang="en-US" altLang="ko-KR" sz="6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939490" y="2564904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구간 선택</a:t>
            </a:r>
            <a:endParaRPr lang="en-US" altLang="ko-KR" sz="600" dirty="0" smtClean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92"/>
              </p:ext>
            </p:extLst>
          </p:nvPr>
        </p:nvGraphicFramePr>
        <p:xfrm>
          <a:off x="1939490" y="2863892"/>
          <a:ext cx="364062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56"/>
                <a:gridCol w="910156"/>
                <a:gridCol w="910156"/>
                <a:gridCol w="910156"/>
              </a:tblGrid>
              <a:tr h="117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</a:t>
                      </a:r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</a:t>
                      </a:r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</a:t>
                      </a:r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 </a:t>
                      </a:r>
                      <a:r>
                        <a:rPr lang="en-US" altLang="ko-KR" sz="700" dirty="0" smtClean="0"/>
                        <a:t>/ </a:t>
                      </a:r>
                      <a:r>
                        <a:rPr lang="ko-KR" altLang="en-US" sz="700" dirty="0" smtClean="0"/>
                        <a:t>의도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인과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8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의도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99592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01:30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0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23632"/>
              </p:ext>
            </p:extLst>
          </p:nvPr>
        </p:nvGraphicFramePr>
        <p:xfrm>
          <a:off x="5724128" y="1268760"/>
          <a:ext cx="3384376" cy="402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71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214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소리 시작 시간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플레이어를 보면서 시작시간을 입력한다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소리 끝 시간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끝 시간을 입력한다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소리 타입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list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소리 타입을 선택한다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추가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선택한 정보를 추가한다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51520" y="2020880"/>
            <a:ext cx="5040560" cy="227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75656" y="443711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소리 끝 시간</a:t>
            </a:r>
            <a:endParaRPr lang="en-US" altLang="ko-KR" sz="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251520" y="4410285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소리 시작 시간 </a:t>
            </a:r>
            <a:endParaRPr lang="en-US" altLang="ko-KR" sz="6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699792" y="443711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소리 타입</a:t>
            </a:r>
            <a:endParaRPr lang="en-US" altLang="ko-KR" sz="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851920" y="4437112"/>
            <a:ext cx="104833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84681"/>
              </p:ext>
            </p:extLst>
          </p:nvPr>
        </p:nvGraphicFramePr>
        <p:xfrm>
          <a:off x="211296" y="4797152"/>
          <a:ext cx="508078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196"/>
                <a:gridCol w="1270196"/>
                <a:gridCol w="1270196"/>
                <a:gridCol w="1270196"/>
              </a:tblGrid>
              <a:tr h="117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순번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시작시간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끝시간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소리타입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웃음소리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00:34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대화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...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9719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355642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5696" y="42210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login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342"/>
              </p:ext>
            </p:extLst>
          </p:nvPr>
        </p:nvGraphicFramePr>
        <p:xfrm>
          <a:off x="5724128" y="1268760"/>
          <a:ext cx="3384376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KonanMetadata</a:t>
                      </a:r>
                      <a:r>
                        <a:rPr lang="en-US" altLang="ko-KR" sz="70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Archive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Image, link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로그인 상태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err="1" smtClean="0"/>
                        <a:t>메인으로</a:t>
                      </a:r>
                      <a:endParaRPr lang="en-US" altLang="ko-KR" sz="700" baseline="0" dirty="0" smtClean="0"/>
                    </a:p>
                    <a:p>
                      <a:pPr latinLnBrk="1"/>
                      <a:r>
                        <a:rPr lang="ko-KR" altLang="en-US" sz="700" baseline="0" dirty="0" smtClean="0"/>
                        <a:t>로그인 안된 상태 </a:t>
                      </a:r>
                      <a:r>
                        <a:rPr lang="en-US" altLang="ko-KR" sz="700" baseline="0" dirty="0" smtClean="0"/>
                        <a:t>: </a:t>
                      </a:r>
                      <a:r>
                        <a:rPr lang="ko-KR" altLang="en-US" sz="700" baseline="0" dirty="0" smtClean="0"/>
                        <a:t>로그인 화면으로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Admin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관리자 페이지로 이동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logout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로그인을</a:t>
                      </a:r>
                      <a:r>
                        <a:rPr lang="ko-KR" altLang="en-US" sz="700" dirty="0" smtClean="0"/>
                        <a:t> 끊고 로그인 화면으로 이동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</a:t>
                      </a:r>
                      <a:r>
                        <a:rPr lang="en-US" altLang="ko-KR" sz="700" baseline="0" dirty="0" smtClean="0"/>
                        <a:t>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Id </a:t>
                      </a:r>
                      <a:r>
                        <a:rPr lang="ko-KR" altLang="en-US" sz="700" dirty="0" smtClean="0"/>
                        <a:t>입력 라벨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password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Password </a:t>
                      </a:r>
                      <a:r>
                        <a:rPr lang="ko-KR" altLang="en-US" sz="700" dirty="0" smtClean="0"/>
                        <a:t>입력 라벨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login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가입정보 확인 후 메인 페이지 이동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en-US" altLang="ko-KR" sz="700" dirty="0" smtClean="0"/>
                        <a:t>Id, password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필드가 비어 있으면 활성화 되지 않는다</a:t>
                      </a:r>
                      <a:r>
                        <a:rPr lang="en-US" altLang="ko-KR" sz="700" baseline="0" dirty="0" smtClean="0"/>
                        <a:t>.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ko-KR" altLang="en-US" sz="700" baseline="0" dirty="0" err="1" smtClean="0"/>
                        <a:t>경고창</a:t>
                      </a:r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Id</a:t>
                      </a:r>
                      <a:r>
                        <a:rPr lang="ko-KR" altLang="en-US" sz="700" baseline="0" dirty="0" smtClean="0"/>
                        <a:t> 또는 </a:t>
                      </a:r>
                      <a:r>
                        <a:rPr lang="en-US" altLang="ko-KR" sz="700" baseline="0" dirty="0" smtClean="0"/>
                        <a:t>password</a:t>
                      </a:r>
                      <a:r>
                        <a:rPr lang="ko-KR" altLang="en-US" sz="700" baseline="0" dirty="0" smtClean="0"/>
                        <a:t>가 틀립니다</a:t>
                      </a:r>
                      <a:r>
                        <a:rPr lang="en-US" altLang="ko-KR" sz="7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관리자 계정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work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최초 관리자 계정 수동 생성 필요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en-US" altLang="ko-KR" sz="700" dirty="0" smtClean="0"/>
                        <a:t>admin / konan415!@#</a:t>
                      </a:r>
                    </a:p>
                    <a:p>
                      <a:pPr latinLnBrk="1"/>
                      <a:r>
                        <a:rPr lang="ko-KR" altLang="en-US" sz="700" dirty="0" smtClean="0"/>
                        <a:t>계정타입</a:t>
                      </a:r>
                      <a:endParaRPr lang="en-US" altLang="ko-KR" sz="700" baseline="0" dirty="0" smtClean="0"/>
                    </a:p>
                    <a:p>
                      <a:pPr latinLnBrk="1"/>
                      <a:r>
                        <a:rPr lang="ko-KR" altLang="en-US" sz="700" baseline="0" dirty="0" smtClean="0"/>
                        <a:t>관리자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뭐든지 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0</a:t>
                      </a:r>
                    </a:p>
                    <a:p>
                      <a:pPr latinLnBrk="1"/>
                      <a:r>
                        <a:rPr lang="ko-KR" altLang="en-US" sz="700" baseline="0" dirty="0" smtClean="0"/>
                        <a:t>메타데이터 작업자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내용 수정 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1</a:t>
                      </a:r>
                    </a:p>
                    <a:p>
                      <a:pPr latinLnBrk="1"/>
                      <a:r>
                        <a:rPr lang="ko-KR" altLang="en-US" sz="700" baseline="0" dirty="0" smtClean="0"/>
                        <a:t>일반 사용자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내용 수정 불가능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2</a:t>
                      </a:r>
                    </a:p>
                    <a:p>
                      <a:pPr latinLnBrk="1"/>
                      <a:r>
                        <a:rPr lang="ko-KR" altLang="en-US" sz="700" baseline="0" dirty="0" smtClean="0"/>
                        <a:t>삭제된 사용자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뭐든지 불가능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4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7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9719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355642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35696" y="42210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Password confirm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8507"/>
              </p:ext>
            </p:extLst>
          </p:nvPr>
        </p:nvGraphicFramePr>
        <p:xfrm>
          <a:off x="5724128" y="1268760"/>
          <a:ext cx="3384376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</a:t>
                      </a:r>
                      <a:r>
                        <a:rPr lang="en-US" altLang="ko-KR" sz="700" baseline="0" dirty="0" smtClean="0"/>
                        <a:t>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Id </a:t>
                      </a:r>
                      <a:r>
                        <a:rPr lang="ko-KR" altLang="en-US" sz="700" dirty="0" smtClean="0"/>
                        <a:t>입력 라벨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password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Password </a:t>
                      </a:r>
                      <a:r>
                        <a:rPr lang="ko-KR" altLang="en-US" sz="700" dirty="0" smtClean="0"/>
                        <a:t>입력 라벨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Password</a:t>
                      </a:r>
                      <a:r>
                        <a:rPr lang="en-US" altLang="ko-KR" sz="700" baseline="0" dirty="0" smtClean="0"/>
                        <a:t> confirm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Password </a:t>
                      </a:r>
                      <a:r>
                        <a:rPr lang="ko-KR" altLang="en-US" sz="700" dirty="0" smtClean="0"/>
                        <a:t>입력 확인 라벨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계정타입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Radio 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계정 타입 결정</a:t>
                      </a:r>
                      <a:endParaRPr lang="en-US" altLang="ko-KR" sz="700" dirty="0" smtClean="0"/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관리자 화면은 아래로만 접근 가능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en-US" altLang="ko-KR" sz="700" dirty="0" smtClean="0"/>
                        <a:t>admin / konan415!@#</a:t>
                      </a:r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계정타입</a:t>
                      </a:r>
                      <a:endParaRPr lang="en-US" altLang="ko-KR" sz="700" baseline="0" dirty="0" smtClean="0"/>
                    </a:p>
                    <a:p>
                      <a:pPr latinLnBrk="1"/>
                      <a:r>
                        <a:rPr lang="ko-KR" altLang="en-US" sz="700" baseline="0" dirty="0" smtClean="0"/>
                        <a:t>관리자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뭐든지 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0</a:t>
                      </a:r>
                    </a:p>
                    <a:p>
                      <a:pPr latinLnBrk="1"/>
                      <a:r>
                        <a:rPr lang="ko-KR" altLang="en-US" sz="700" baseline="0" dirty="0" smtClean="0"/>
                        <a:t>메타데이터 작업자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내용 수정 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1</a:t>
                      </a:r>
                    </a:p>
                    <a:p>
                      <a:pPr latinLnBrk="1"/>
                      <a:r>
                        <a:rPr lang="ko-KR" altLang="en-US" sz="700" baseline="0" dirty="0" smtClean="0"/>
                        <a:t>일반 사용자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내용 수정 불가능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2</a:t>
                      </a:r>
                    </a:p>
                    <a:p>
                      <a:pPr latinLnBrk="1"/>
                      <a:r>
                        <a:rPr lang="ko-KR" altLang="en-US" sz="700" baseline="0" dirty="0" smtClean="0"/>
                        <a:t>삭제된 사용자</a:t>
                      </a:r>
                      <a:r>
                        <a:rPr lang="en-US" altLang="ko-KR" sz="700" baseline="0" dirty="0" smtClean="0"/>
                        <a:t>(</a:t>
                      </a:r>
                      <a:r>
                        <a:rPr lang="ko-KR" altLang="en-US" sz="700" baseline="0" dirty="0" smtClean="0"/>
                        <a:t>뭐든지 불가능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en-US" altLang="ko-KR" sz="700" baseline="0" dirty="0" smtClean="0"/>
                        <a:t>: 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추가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계정 추가 버튼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smtClean="0"/>
                        <a:t>모든 항목이 입력되지 않으면 활성화 되지 않는다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700" dirty="0" err="1" smtClean="0"/>
                        <a:t>경고창</a:t>
                      </a:r>
                      <a:endParaRPr lang="en-US" altLang="ko-KR" sz="700" dirty="0" smtClean="0"/>
                    </a:p>
                    <a:p>
                      <a:pPr latinLnBrk="1"/>
                      <a:r>
                        <a:rPr lang="en-US" altLang="ko-KR" sz="700" dirty="0" smtClean="0"/>
                        <a:t>1. </a:t>
                      </a:r>
                      <a:r>
                        <a:rPr lang="ko-KR" altLang="en-US" sz="700" dirty="0" smtClean="0"/>
                        <a:t>이미 있는 </a:t>
                      </a:r>
                      <a:r>
                        <a:rPr lang="en-US" altLang="ko-KR" sz="700" dirty="0" smtClean="0"/>
                        <a:t>id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2. </a:t>
                      </a:r>
                      <a:r>
                        <a:rPr lang="ko-KR" altLang="en-US" sz="700" dirty="0" smtClean="0"/>
                        <a:t>비밀번호가 서로 다릅니다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486916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계정타</a:t>
            </a:r>
            <a:r>
              <a:rPr lang="ko-KR" altLang="en-US" sz="1200" dirty="0"/>
              <a:t>입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1835696" y="551723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504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35696" y="29719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list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35696" y="3556420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registration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61049"/>
              </p:ext>
            </p:extLst>
          </p:nvPr>
        </p:nvGraphicFramePr>
        <p:xfrm>
          <a:off x="5724128" y="1268760"/>
          <a:ext cx="338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list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 영상 리스트로 이동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registration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영상 등록 화면으로 이동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등록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20026" y="350100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browser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08733"/>
              </p:ext>
            </p:extLst>
          </p:nvPr>
        </p:nvGraphicFramePr>
        <p:xfrm>
          <a:off x="5724128" y="1268760"/>
          <a:ext cx="3384376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영상파일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선택된 파일명이 보여진다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File browser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파일 선택할 수 있는 브라우저 출력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자막파일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선택된 파일명이 보여진다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File browser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파일 선택할 수 있는 브라우저 출력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대본파일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선택된 파일명이 보여진다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File browser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파일 선택할 수 있는 브라우저 출력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Input 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등록할 이름을 입력한다</a:t>
                      </a:r>
                      <a:r>
                        <a:rPr lang="en-US" altLang="ko-KR" sz="700" dirty="0" smtClean="0"/>
                        <a:t>.</a:t>
                      </a:r>
                      <a:r>
                        <a:rPr lang="ko-KR" altLang="en-US" sz="700" dirty="0" smtClean="0"/>
                        <a:t> 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확인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1. </a:t>
                      </a:r>
                      <a:r>
                        <a:rPr lang="ko-KR" altLang="en-US" sz="700" dirty="0" smtClean="0"/>
                        <a:t>선택한 파일이 서버로 올라간다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2. </a:t>
                      </a:r>
                      <a:r>
                        <a:rPr lang="ko-KR" altLang="en-US" sz="700" dirty="0" smtClean="0"/>
                        <a:t>서버로 올라간 파일은 즉시 분석된다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3. </a:t>
                      </a:r>
                      <a:r>
                        <a:rPr lang="ko-KR" altLang="en-US" sz="700" dirty="0" smtClean="0"/>
                        <a:t>자동으로 구간이 나뉘고 인물과 객체가 분석된다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4. </a:t>
                      </a:r>
                      <a:r>
                        <a:rPr lang="ko-KR" altLang="en-US" sz="700" dirty="0" smtClean="0"/>
                        <a:t>등록이름과 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smtClean="0"/>
                        <a:t>개의 파일이 선택되지 않으면 활성화 되지 않는다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5. </a:t>
                      </a:r>
                      <a:r>
                        <a:rPr lang="ko-KR" altLang="en-US" sz="700" dirty="0" smtClean="0"/>
                        <a:t>영상파일은 </a:t>
                      </a:r>
                      <a:r>
                        <a:rPr lang="en-US" altLang="ko-KR" sz="700" dirty="0" smtClean="0"/>
                        <a:t>mp4 </a:t>
                      </a:r>
                      <a:r>
                        <a:rPr lang="ko-KR" altLang="en-US" sz="700" dirty="0" smtClean="0"/>
                        <a:t>파일 외에는 등록되지 않는다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6.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자막파일과 대본 파일은 분석 가능 한 파일 형태로 등록</a:t>
                      </a:r>
                      <a:r>
                        <a:rPr lang="en-US" altLang="ko-KR" sz="700" baseline="0" dirty="0" smtClean="0"/>
                        <a:t>(ex: .txt) </a:t>
                      </a:r>
                      <a:endParaRPr lang="en-US" altLang="ko-KR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267744" y="458112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 이름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20929" y="3032282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영상파일</a:t>
            </a:r>
            <a:endParaRPr lang="en-US" altLang="ko-KR" sz="12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267744" y="5085184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확인</a:t>
            </a:r>
            <a:endParaRPr lang="en-US" altLang="ko-KR" sz="1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339752" y="350100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browser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39752" y="2996952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자막파일</a:t>
            </a:r>
            <a:endParaRPr lang="en-US" altLang="ko-KR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851920" y="3501008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 browser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51920" y="2996952"/>
            <a:ext cx="120720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</a:t>
            </a:r>
            <a:r>
              <a:rPr lang="ko-KR" altLang="en-US" sz="1200" dirty="0"/>
              <a:t>본</a:t>
            </a:r>
            <a:r>
              <a:rPr lang="ko-KR" altLang="en-US" sz="1200" dirty="0" smtClean="0"/>
              <a:t>파일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8855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13180"/>
              </p:ext>
            </p:extLst>
          </p:nvPr>
        </p:nvGraphicFramePr>
        <p:xfrm>
          <a:off x="5724128" y="1268760"/>
          <a:ext cx="3384376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Text, link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세부 화면으로 이동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Text, link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세부 화면으로 이동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</a:t>
                      </a:r>
                      <a:r>
                        <a:rPr lang="en-US" altLang="ko-KR" sz="700" dirty="0" smtClean="0"/>
                        <a:t>, </a:t>
                      </a:r>
                      <a:r>
                        <a:rPr lang="ko-KR" altLang="en-US" sz="700" dirty="0" smtClean="0"/>
                        <a:t>목록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List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작업자가 있는 경우 작업자 이름이 보이고 누르면 리스트 형태로 펼쳐져 다른 작업자로 변경할 수 있다</a:t>
                      </a:r>
                      <a:r>
                        <a:rPr lang="en-US" altLang="ko-KR" sz="70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</a:t>
                      </a:r>
                      <a:r>
                        <a:rPr lang="en-US" altLang="ko-KR" sz="700" dirty="0" smtClean="0"/>
                        <a:t>,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추가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작업자를 변경한다</a:t>
                      </a:r>
                      <a:r>
                        <a:rPr lang="en-US" altLang="ko-KR" sz="700" dirty="0" smtClean="0"/>
                        <a:t>. </a:t>
                      </a:r>
                      <a:r>
                        <a:rPr lang="ko-KR" altLang="en-US" sz="700" dirty="0" smtClean="0"/>
                        <a:t>복수의 작업자를 선택할 수 있어야 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export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작업된 내용을 </a:t>
                      </a:r>
                      <a:r>
                        <a:rPr lang="en-US" altLang="ko-KR" sz="700" dirty="0" err="1" smtClean="0"/>
                        <a:t>json</a:t>
                      </a:r>
                      <a:r>
                        <a:rPr lang="ko-KR" altLang="en-US" sz="700" dirty="0" smtClean="0"/>
                        <a:t>형태로 카테고리 별로 각각 파일을 다운 받는다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Page navigator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aseline="0" dirty="0" smtClean="0"/>
                        <a:t>페이지 이동</a:t>
                      </a:r>
                      <a:endParaRPr lang="en-US" altLang="ko-KR" sz="7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71683"/>
              </p:ext>
            </p:extLst>
          </p:nvPr>
        </p:nvGraphicFramePr>
        <p:xfrm>
          <a:off x="251520" y="2348880"/>
          <a:ext cx="504056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265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최종 수정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작업자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metaData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err="1" smtClean="0"/>
                        <a:t>내려받기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1-1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1-2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Friends_s1_e2.mp4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1-3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Friends_s1_e3.mp4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1-4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Friends_s1_e4.mp4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1-5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Friends_s1_e5.mp4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1-6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Friends_s1_e6.mp4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1-7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Friends_s1_e7.mp4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1-8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Friends_s1_e8.mp4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1-9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Friends_s1_e9.mp4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29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1-10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Friends_s1_e10.mp4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2018. 05. 21:18:03:44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2018. 05. 21:18:08:56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851920" y="328145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211960" y="328145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851920" y="2973716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211960" y="2973716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3851920" y="356948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211960" y="356948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851920" y="3861048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211960" y="3861048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3851920" y="4217557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211960" y="4217557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851920" y="4505589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211960" y="4505589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851920" y="4793621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211960" y="4793621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851920" y="5085184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211960" y="5085184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851920" y="544169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211960" y="5441693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3851920" y="572972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목</a:t>
            </a:r>
            <a:r>
              <a:rPr lang="ko-KR" altLang="en-US" sz="600"/>
              <a:t>록</a:t>
            </a:r>
            <a:endParaRPr lang="en-US" altLang="ko-KR" sz="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4211960" y="5729725"/>
            <a:ext cx="360040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719957" y="2981188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16016" y="3281453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16016" y="3569485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716016" y="3857517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16016" y="4149080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16016" y="4505589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716016" y="4793621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16016" y="5081653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6016" y="5373216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716016" y="5729725"/>
            <a:ext cx="500115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75656" y="6029672"/>
            <a:ext cx="2808312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Page navigator</a:t>
            </a:r>
          </a:p>
        </p:txBody>
      </p:sp>
    </p:spTree>
    <p:extLst>
      <p:ext uri="{BB962C8B-B14F-4D97-AF65-F5344CB8AC3E}">
        <p14:creationId xmlns:p14="http://schemas.microsoft.com/office/powerpoint/2010/main" val="331185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09251"/>
              </p:ext>
            </p:extLst>
          </p:nvPr>
        </p:nvGraphicFramePr>
        <p:xfrm>
          <a:off x="5724128" y="1268760"/>
          <a:ext cx="3384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player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???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동영상 플레이어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등록된 이름 출력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파일명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label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등록된 파일명 출력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 할당된 작업자를 보여준다</a:t>
                      </a:r>
                      <a:r>
                        <a:rPr lang="en-US" altLang="ko-KR" sz="700" dirty="0" smtClean="0"/>
                        <a:t>. </a:t>
                      </a:r>
                      <a:r>
                        <a:rPr lang="ko-KR" altLang="en-US" sz="700" dirty="0" smtClean="0"/>
                        <a:t>복수 허용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시각정보 내용을 수정할 수 있는 페이지로 진입한다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export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button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시각정보 파일을 </a:t>
                      </a:r>
                      <a:r>
                        <a:rPr lang="en-US" altLang="ko-KR" sz="700" dirty="0" err="1" smtClean="0"/>
                        <a:t>json</a:t>
                      </a:r>
                      <a:r>
                        <a:rPr lang="ko-KR" altLang="en-US" sz="700" dirty="0" smtClean="0"/>
                        <a:t>형태로 내보낸다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05910" y="1988840"/>
            <a:ext cx="5086170" cy="19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player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98485"/>
              </p:ext>
            </p:extLst>
          </p:nvPr>
        </p:nvGraphicFramePr>
        <p:xfrm>
          <a:off x="205910" y="3947369"/>
          <a:ext cx="508617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97"/>
                <a:gridCol w="3787573"/>
              </a:tblGrid>
              <a:tr h="180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정보</a:t>
                      </a:r>
                      <a:endParaRPr lang="ko-KR" altLang="en-US" sz="1000" dirty="0"/>
                    </a:p>
                  </a:txBody>
                  <a:tcPr/>
                </a:tc>
              </a:tr>
              <a:tr h="14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등록이름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프렌즈</a:t>
                      </a:r>
                      <a:r>
                        <a:rPr lang="ko-KR" altLang="en-US" sz="700" dirty="0" smtClean="0"/>
                        <a:t> 시즌</a:t>
                      </a:r>
                      <a:r>
                        <a:rPr lang="en-US" altLang="ko-KR" sz="700" dirty="0" smtClean="0"/>
                        <a:t>1-1</a:t>
                      </a:r>
                      <a:r>
                        <a:rPr lang="ko-KR" altLang="en-US" sz="700" dirty="0" smtClean="0"/>
                        <a:t>편</a:t>
                      </a:r>
                      <a:endParaRPr lang="ko-KR" altLang="en-US" sz="700" dirty="0"/>
                    </a:p>
                  </a:txBody>
                  <a:tcPr/>
                </a:tc>
              </a:tr>
              <a:tr h="14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파일명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Friends_s1_e1.mp4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146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작업자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user01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44094"/>
              </p:ext>
            </p:extLst>
          </p:nvPr>
        </p:nvGraphicFramePr>
        <p:xfrm>
          <a:off x="205908" y="5066496"/>
          <a:ext cx="508617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95"/>
                <a:gridCol w="847695"/>
                <a:gridCol w="847695"/>
                <a:gridCol w="847695"/>
                <a:gridCol w="847695"/>
                <a:gridCol w="847695"/>
              </a:tblGrid>
              <a:tr h="141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</a:t>
                      </a:r>
                      <a:r>
                        <a:rPr lang="en-US" altLang="ko-KR" sz="700" baseline="0" dirty="0" smtClean="0"/>
                        <a:t>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frame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 frame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1767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134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1768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00:52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135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234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48389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시각정보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901563" y="4888299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edit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5618" y="4869160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273931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55144"/>
              </p:ext>
            </p:extLst>
          </p:nvPr>
        </p:nvGraphicFramePr>
        <p:xfrm>
          <a:off x="5724128" y="1268760"/>
          <a:ext cx="3384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edit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button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해당하는 항목의 수정 페이지로 이동한다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export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button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해당하는 항목을 </a:t>
                      </a:r>
                      <a:r>
                        <a:rPr lang="en-US" altLang="ko-KR" sz="700" dirty="0" err="1" smtClean="0"/>
                        <a:t>json</a:t>
                      </a:r>
                      <a:r>
                        <a:rPr lang="ko-KR" altLang="en-US" sz="700" dirty="0" smtClean="0"/>
                        <a:t>파일로 다운로드 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Sound type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label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해당 구간에 적용된 사운드 타입을 모두 출력한다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4055"/>
              </p:ext>
            </p:extLst>
          </p:nvPr>
        </p:nvGraphicFramePr>
        <p:xfrm>
          <a:off x="205908" y="2144365"/>
          <a:ext cx="508617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95"/>
                <a:gridCol w="847695"/>
                <a:gridCol w="847695"/>
                <a:gridCol w="847695"/>
                <a:gridCol w="847695"/>
                <a:gridCol w="847695"/>
              </a:tblGrid>
              <a:tr h="141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</a:t>
                      </a:r>
                      <a:r>
                        <a:rPr lang="en-US" altLang="ko-KR" sz="700" baseline="0" dirty="0" smtClean="0"/>
                        <a:t>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frame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 frame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567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03:33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08:52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568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984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3936" y="1916832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구간묘사</a:t>
            </a:r>
            <a:r>
              <a:rPr lang="en-US" altLang="ko-KR" sz="1000" dirty="0" smtClean="0"/>
              <a:t>/QA/</a:t>
            </a:r>
            <a:r>
              <a:rPr lang="ko-KR" altLang="en-US" sz="1000" dirty="0" smtClean="0"/>
              <a:t>인과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의도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765659" y="1966168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edit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69714" y="1947029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50264"/>
              </p:ext>
            </p:extLst>
          </p:nvPr>
        </p:nvGraphicFramePr>
        <p:xfrm>
          <a:off x="205910" y="3410312"/>
          <a:ext cx="5086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34"/>
                <a:gridCol w="1017234"/>
                <a:gridCol w="1017234"/>
                <a:gridCol w="1017234"/>
                <a:gridCol w="1017234"/>
              </a:tblGrid>
              <a:tr h="141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PK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구간 번호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End</a:t>
                      </a:r>
                      <a:r>
                        <a:rPr lang="en-US" altLang="ko-KR" sz="700" baseline="0" dirty="0" smtClean="0"/>
                        <a:t> time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Sound type</a:t>
                      </a:r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1779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00:21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Speak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1780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00:34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00:45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Closing</a:t>
                      </a:r>
                      <a:r>
                        <a:rPr lang="en-US" altLang="ko-KR" sz="700" baseline="0" dirty="0" smtClean="0"/>
                        <a:t> door, shouting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…</a:t>
                      </a: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3938" y="3182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소</a:t>
            </a:r>
            <a:r>
              <a:rPr lang="ko-KR" altLang="en-US" sz="1000" dirty="0"/>
              <a:t>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11560" y="3232115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edit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615" y="3212976"/>
            <a:ext cx="43007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export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3938" y="465313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전체 소리 파일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187624" y="4683333"/>
            <a:ext cx="57606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download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35696" y="465313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화자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자막 파일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843808" y="4683333"/>
            <a:ext cx="57606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5849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5496" y="1268760"/>
            <a:ext cx="5616624" cy="52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시각정보 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7677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KonanMetadata</a:t>
            </a:r>
            <a:r>
              <a:rPr lang="en-US" altLang="ko-KR" sz="1200" dirty="0" smtClean="0"/>
              <a:t> Archive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3808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376772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logout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50272"/>
              </p:ext>
            </p:extLst>
          </p:nvPr>
        </p:nvGraphicFramePr>
        <p:xfrm>
          <a:off x="5724128" y="1268760"/>
          <a:ext cx="3384376" cy="3384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648072"/>
                <a:gridCol w="1872208"/>
              </a:tblGrid>
              <a:tr h="171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214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Frame</a:t>
                      </a:r>
                      <a:r>
                        <a:rPr lang="en-US" altLang="ko-KR" sz="600" baseline="0" dirty="0" smtClean="0"/>
                        <a:t> viewer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???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프레임 별 이미지와 </a:t>
                      </a:r>
                      <a:r>
                        <a:rPr lang="en-US" altLang="ko-KR" sz="600" dirty="0" smtClean="0"/>
                        <a:t>bound</a:t>
                      </a:r>
                      <a:r>
                        <a:rPr lang="en-US" altLang="ko-KR" sz="600" baseline="0" dirty="0" smtClean="0"/>
                        <a:t> box</a:t>
                      </a:r>
                      <a:r>
                        <a:rPr lang="ko-KR" altLang="en-US" sz="600" baseline="0" dirty="0" smtClean="0"/>
                        <a:t>를 보여준다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대표프레임 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button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선택된 프레임이 대표 프레임이 된다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등장인물 중 </a:t>
                      </a:r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명을 선택할 수 있다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얼굴좌표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얼굴 좌표가 표기된다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전체좌표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전체 좌표가 표기된다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행동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aseline="0" dirty="0" smtClean="0"/>
                        <a:t>인물의 행동을 선택할 수 있다</a:t>
                      </a:r>
                      <a:endParaRPr lang="en-US" altLang="ko-KR" sz="600" baseline="0" dirty="0" smtClean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감정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인물의 감정을 선택할 수 있다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서술어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인물에 관련된 서술어를 선택할 수 있다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관련객체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관련 객체를 선택할 수 있다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관련객체</a:t>
                      </a:r>
                      <a:r>
                        <a:rPr lang="ko-KR" altLang="en-US" sz="600" baseline="0" dirty="0" smtClean="0"/>
                        <a:t> 좌표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관련 객체의 좌표가 표기된다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상</a:t>
                      </a:r>
                      <a:r>
                        <a:rPr lang="en-US" altLang="ko-KR" sz="600" dirty="0" smtClean="0"/>
                        <a:t>/</a:t>
                      </a:r>
                      <a:r>
                        <a:rPr lang="ko-KR" altLang="en-US" sz="600" dirty="0" smtClean="0"/>
                        <a:t>하의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상의</a:t>
                      </a:r>
                      <a:r>
                        <a:rPr lang="en-US" altLang="ko-KR" sz="600" dirty="0" smtClean="0"/>
                        <a:t>/</a:t>
                      </a:r>
                      <a:r>
                        <a:rPr lang="ko-KR" altLang="en-US" sz="600" dirty="0" smtClean="0"/>
                        <a:t>하의를 선택할 수 있다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좌표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좌표가 표기된다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색상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list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색상을 선택할 수 있다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객체좌표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객체 좌표가 표기된다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button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객체 정보가 프레임 번호에 맞춰 저장된다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객체간의 관계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Input 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객체들의 관계를 서술한다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/>
                </a:tc>
              </a:tr>
              <a:tr h="1395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감정에 따른 행동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Input label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감정 상태에 따른 행동을 서술한다</a:t>
                      </a:r>
                      <a:r>
                        <a:rPr lang="en-US" altLang="ko-KR" sz="600" dirty="0" smtClean="0"/>
                        <a:t>.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504" y="1988840"/>
            <a:ext cx="792088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0000"/>
                </a:solidFill>
              </a:rPr>
              <a:t>1</a:t>
            </a:r>
            <a:r>
              <a:rPr lang="ko-KR" altLang="en-US" sz="500" dirty="0" smtClean="0">
                <a:solidFill>
                  <a:srgbClr val="FF0000"/>
                </a:solidFill>
              </a:rPr>
              <a:t>구간</a:t>
            </a:r>
            <a:r>
              <a:rPr lang="en-US" altLang="ko-KR" sz="500" dirty="0" smtClean="0">
                <a:solidFill>
                  <a:srgbClr val="FF0000"/>
                </a:solidFill>
              </a:rPr>
              <a:t>(00:00~ 03:30</a:t>
            </a:r>
            <a:r>
              <a:rPr lang="en-US" altLang="ko-KR" sz="5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18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19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</a:t>
            </a:r>
            <a:r>
              <a:rPr lang="ko-KR" altLang="en-US" sz="500" dirty="0" smtClean="0">
                <a:solidFill>
                  <a:schemeClr val="tx1"/>
                </a:solidFill>
              </a:rPr>
              <a:t>구간</a:t>
            </a:r>
            <a:r>
              <a:rPr lang="en-US" altLang="ko-KR" sz="500" dirty="0" smtClean="0">
                <a:solidFill>
                  <a:schemeClr val="tx1"/>
                </a:solidFill>
              </a:rPr>
              <a:t>(00:00~ 03:30)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…</a:t>
            </a:r>
            <a:endParaRPr lang="ko-KR" altLang="en-US" sz="500" dirty="0" smtClean="0">
              <a:solidFill>
                <a:schemeClr val="tx1"/>
              </a:solidFill>
            </a:endParaRP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7652" y="2005046"/>
            <a:ext cx="184581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Frame viewer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187624" y="3212976"/>
            <a:ext cx="151216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331640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835696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483768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22446" y="3429000"/>
            <a:ext cx="1821361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대표프레임선</a:t>
            </a:r>
            <a:r>
              <a:rPr lang="ko-KR" altLang="en-US" sz="600"/>
              <a:t>택</a:t>
            </a:r>
            <a:endParaRPr lang="en-US" altLang="ko-KR" sz="6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987825" y="2060848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이</a:t>
            </a:r>
            <a:r>
              <a:rPr lang="ko-KR" altLang="en-US" sz="600" dirty="0"/>
              <a:t>름</a:t>
            </a:r>
            <a:endParaRPr lang="en-US" altLang="ko-KR" sz="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283968" y="2060848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얼굴 좌표</a:t>
            </a:r>
            <a:endParaRPr lang="en-US" altLang="ko-KR" sz="6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999649" y="2287021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전체 좌표</a:t>
            </a:r>
            <a:endParaRPr lang="en-US" altLang="ko-KR" sz="6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283968" y="2291874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행동</a:t>
            </a:r>
            <a:endParaRPr lang="en-US" altLang="ko-KR" sz="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997303" y="2528144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감정</a:t>
            </a:r>
            <a:endParaRPr lang="en-US" altLang="ko-KR" sz="6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339752" y="3749505"/>
            <a:ext cx="1224136" cy="2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장소</a:t>
            </a:r>
            <a:endParaRPr lang="en-US" altLang="ko-KR" sz="6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635896" y="3749504"/>
            <a:ext cx="1224136" cy="2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세부 장소</a:t>
            </a:r>
            <a:endParaRPr lang="en-US" altLang="ko-KR" sz="6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1017652" y="3749505"/>
            <a:ext cx="1224136" cy="25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관련인물</a:t>
            </a:r>
            <a:endParaRPr lang="en-US" altLang="ko-KR" sz="6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279157" y="2528144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서술어</a:t>
            </a:r>
            <a:endParaRPr lang="en-US" altLang="ko-KR" sz="6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2987824" y="2777396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관련 객체</a:t>
            </a:r>
            <a:endParaRPr lang="en-US" altLang="ko-KR" sz="6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2987824" y="3212976"/>
            <a:ext cx="621547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일반객체</a:t>
            </a:r>
            <a:endParaRPr lang="en-US" altLang="ko-KR" sz="6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707904" y="3216507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객체 좌표</a:t>
            </a:r>
            <a:endParaRPr lang="en-US" altLang="ko-KR" sz="6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987824" y="2986359"/>
            <a:ext cx="50405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상</a:t>
            </a:r>
            <a:r>
              <a:rPr lang="en-US" altLang="ko-KR" sz="600" dirty="0" smtClean="0"/>
              <a:t>/</a:t>
            </a:r>
            <a:r>
              <a:rPr lang="ko-KR" altLang="en-US" sz="600" dirty="0" smtClean="0"/>
              <a:t>하의</a:t>
            </a:r>
            <a:endParaRPr lang="en-US" altLang="ko-KR" sz="600" dirty="0" smtClean="0"/>
          </a:p>
        </p:txBody>
      </p:sp>
      <p:sp>
        <p:nvSpPr>
          <p:cNvPr id="50" name="직사각형 49"/>
          <p:cNvSpPr/>
          <p:nvPr/>
        </p:nvSpPr>
        <p:spPr>
          <a:xfrm>
            <a:off x="3563888" y="2989890"/>
            <a:ext cx="439684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좌표</a:t>
            </a:r>
            <a:endParaRPr lang="en-US" altLang="ko-KR" sz="6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4067944" y="2993421"/>
            <a:ext cx="612068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색상</a:t>
            </a:r>
            <a:endParaRPr lang="en-US" altLang="ko-KR" sz="6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4427984" y="3216507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66830"/>
              </p:ext>
            </p:extLst>
          </p:nvPr>
        </p:nvGraphicFramePr>
        <p:xfrm>
          <a:off x="1017651" y="4791893"/>
          <a:ext cx="448564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  <a:gridCol w="29904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이름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얼굴좌표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전체좌표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행동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감정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서술어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객체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상의좌표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상의종류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상의색상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화자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smtClean="0"/>
                        <a:t>청자</a:t>
                      </a:r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레이첼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피비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10,</a:t>
                      </a:r>
                      <a:r>
                        <a:rPr lang="en-US" altLang="ko-KR" sz="400" baseline="0" dirty="0" smtClean="0"/>
                        <a:t> 10, 234, 578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Sitting</a:t>
                      </a:r>
                      <a:r>
                        <a:rPr lang="en-US" altLang="ko-KR" sz="400" baseline="0" dirty="0" smtClean="0"/>
                        <a:t> down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happy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Have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Cup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8,</a:t>
                      </a:r>
                      <a:r>
                        <a:rPr lang="en-US" altLang="ko-KR" sz="400" baseline="0" dirty="0" smtClean="0"/>
                        <a:t> 8, 345, 890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" dirty="0" smtClean="0"/>
                        <a:t>T</a:t>
                      </a:r>
                      <a:r>
                        <a:rPr lang="en-US" altLang="ko-KR" sz="400" baseline="0" dirty="0" smtClean="0"/>
                        <a:t>-shirts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Red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N</a:t>
                      </a:r>
                      <a:endParaRPr lang="ko-KR" altLang="en-US" sz="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smtClean="0"/>
                        <a:t>Y</a:t>
                      </a:r>
                      <a:endParaRPr lang="ko-KR" altLang="en-US" sz="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조이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로스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첸들러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" dirty="0" err="1" smtClean="0"/>
                        <a:t>모니카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043608" y="4581128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대표프레임</a:t>
            </a:r>
            <a:r>
              <a:rPr lang="en-US" altLang="ko-KR" sz="1000" dirty="0" smtClean="0"/>
              <a:t>1 / </a:t>
            </a:r>
            <a:r>
              <a:rPr lang="ko-KR" altLang="en-US" sz="1000" dirty="0" smtClean="0"/>
              <a:t>인물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4283968" y="2780928"/>
            <a:ext cx="12241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관련객체좌표</a:t>
            </a:r>
            <a:endParaRPr lang="en-US" altLang="ko-KR" sz="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5517232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시나리오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프레임 </a:t>
            </a:r>
            <a:r>
              <a:rPr lang="ko-KR" altLang="en-US" sz="800" dirty="0" err="1" smtClean="0"/>
              <a:t>뷰어에서</a:t>
            </a:r>
            <a:r>
              <a:rPr lang="ko-KR" altLang="en-US" sz="800" dirty="0" smtClean="0"/>
              <a:t> 한 개의 프레임을 선택 후 대표 프레임 선택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해당 프레임에서 자동 인식된 객체들이 </a:t>
            </a:r>
            <a:r>
              <a:rPr lang="en-US" altLang="ko-KR" sz="800" dirty="0" smtClean="0"/>
              <a:t>frame viewer</a:t>
            </a:r>
            <a:r>
              <a:rPr lang="ko-KR" altLang="en-US" sz="800" dirty="0" smtClean="0"/>
              <a:t>에 뿌려진다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박스를 클릭하고 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관련객체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객체명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일반객체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상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하의 를 누르면 해당 정보로 불려진다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정보를 작업자가 수정하고 추가를 누른다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대표프레임 번호에 내용이 들어간다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dirty="0" smtClean="0"/>
              <a:t>객체도 마찬가지 작업으로 진행된다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1022446" y="4077072"/>
            <a:ext cx="38375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객체간의 관계</a:t>
            </a:r>
            <a:endParaRPr lang="en-US" altLang="ko-KR" sz="600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4924404" y="4111310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1014810" y="4365104"/>
            <a:ext cx="38375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감정에 따른 행동</a:t>
            </a:r>
            <a:endParaRPr lang="en-US" altLang="ko-KR" sz="6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4916768" y="4399342"/>
            <a:ext cx="591336" cy="14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추가</a:t>
            </a:r>
            <a:endParaRPr lang="en-US" altLang="ko-KR" sz="600" dirty="0" smtClean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8" y="2005046"/>
            <a:ext cx="1930884" cy="11288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2" y="2434568"/>
            <a:ext cx="72008" cy="5832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907704" y="2420888"/>
            <a:ext cx="72008" cy="1072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18587" y="2138070"/>
            <a:ext cx="72008" cy="5832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15616" y="2434567"/>
            <a:ext cx="360040" cy="42013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85030" y="2599749"/>
            <a:ext cx="72008" cy="5832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4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3060</Words>
  <Application>Microsoft Office PowerPoint</Application>
  <PresentationFormat>화면 슬라이드 쇼(4:3)</PresentationFormat>
  <Paragraphs>1288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메타데이터 태깅 툴 명세서</vt:lpstr>
      <vt:lpstr>로그인</vt:lpstr>
      <vt:lpstr>관리자 페이지</vt:lpstr>
      <vt:lpstr>메인</vt:lpstr>
      <vt:lpstr>동영상 등록</vt:lpstr>
      <vt:lpstr>동영상 리스트</vt:lpstr>
      <vt:lpstr>동영상 리스트</vt:lpstr>
      <vt:lpstr>동영상 리스트</vt:lpstr>
      <vt:lpstr> 시각정보 수정</vt:lpstr>
      <vt:lpstr> 시각정보 수정</vt:lpstr>
      <vt:lpstr> 구간묘사 / QA / 인과 / 의도 수정</vt:lpstr>
      <vt:lpstr> 구간묘사 / QA / 인과 / 의도 수정</vt:lpstr>
      <vt:lpstr> 구간묘사 / QA / 인과 / 의도 수정</vt:lpstr>
      <vt:lpstr>구간묘사 / QA / 인과 / 의도 수정</vt:lpstr>
      <vt:lpstr>소리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메타데이터 태깅 툴 명세서</dc:title>
  <dc:creator>Windows 사용자</dc:creator>
  <cp:lastModifiedBy>Windows 사용자</cp:lastModifiedBy>
  <cp:revision>41</cp:revision>
  <dcterms:created xsi:type="dcterms:W3CDTF">2018-05-21T06:07:50Z</dcterms:created>
  <dcterms:modified xsi:type="dcterms:W3CDTF">2018-05-29T01:57:58Z</dcterms:modified>
</cp:coreProperties>
</file>