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85" autoAdjust="0"/>
  </p:normalViewPr>
  <p:slideViewPr>
    <p:cSldViewPr showGuides="1">
      <p:cViewPr>
        <p:scale>
          <a:sx n="150" d="100"/>
          <a:sy n="150" d="100"/>
        </p:scale>
        <p:origin x="-2356" y="-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0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5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50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0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4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4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2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4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wshin@konantech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hwshin@konantech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메타데이터 </a:t>
            </a:r>
            <a:r>
              <a:rPr lang="ko-KR" altLang="en-US" dirty="0" err="1" smtClean="0"/>
              <a:t>태깅</a:t>
            </a:r>
            <a:r>
              <a:rPr lang="ko-KR" altLang="en-US" dirty="0" smtClean="0"/>
              <a:t> 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페이지 </a:t>
            </a:r>
            <a:r>
              <a:rPr lang="ko-KR" altLang="en-US" smtClean="0"/>
              <a:t>별 </a:t>
            </a:r>
            <a:r>
              <a:rPr lang="en-US" altLang="ko-KR" smtClean="0"/>
              <a:t>DB</a:t>
            </a:r>
            <a:r>
              <a:rPr lang="ko-KR" altLang="en-US" smtClean="0"/>
              <a:t>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인공지능팀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신형욱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261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시각정보 수정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07504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3608" y="2894747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대표프레임</a:t>
            </a:r>
            <a:r>
              <a:rPr lang="en-US" altLang="ko-KR" sz="1000" dirty="0" smtClean="0"/>
              <a:t>2 / </a:t>
            </a:r>
            <a:r>
              <a:rPr lang="ko-KR" altLang="en-US" sz="1000" dirty="0" smtClean="0"/>
              <a:t>인물</a:t>
            </a:r>
            <a:endParaRPr lang="ko-KR" altLang="en-US" sz="10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17684"/>
              </p:ext>
            </p:extLst>
          </p:nvPr>
        </p:nvGraphicFramePr>
        <p:xfrm>
          <a:off x="1017651" y="2127597"/>
          <a:ext cx="4485642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214"/>
                <a:gridCol w="1495214"/>
                <a:gridCol w="149521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객체명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좌표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구분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cup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10,</a:t>
                      </a:r>
                      <a:r>
                        <a:rPr lang="en-US" altLang="ko-KR" sz="700" baseline="0" dirty="0" smtClean="0"/>
                        <a:t> 10, 234, 578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인물 관련 객체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table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34, 465, 234, 45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 객체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1043608" y="1916832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대표프레임</a:t>
            </a:r>
            <a:r>
              <a:rPr lang="en-US" altLang="ko-KR" sz="1000" dirty="0" smtClean="0"/>
              <a:t>1 /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06320"/>
              </p:ext>
            </p:extLst>
          </p:nvPr>
        </p:nvGraphicFramePr>
        <p:xfrm>
          <a:off x="1043608" y="5138896"/>
          <a:ext cx="4485642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214"/>
                <a:gridCol w="1495214"/>
                <a:gridCol w="149521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객체명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좌표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구분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cup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10,</a:t>
                      </a:r>
                      <a:r>
                        <a:rPr lang="en-US" altLang="ko-KR" sz="700" baseline="0" dirty="0" smtClean="0"/>
                        <a:t> 10, 234, 578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인물 관련 객체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table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34, 465, 234, 45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 객체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069565" y="4928131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대표프레임</a:t>
            </a:r>
            <a:r>
              <a:rPr lang="en-US" altLang="ko-KR" sz="1000" dirty="0"/>
              <a:t>2</a:t>
            </a:r>
            <a:r>
              <a:rPr lang="en-US" altLang="ko-KR" sz="1000" dirty="0" smtClean="0"/>
              <a:t> /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43608" y="5805264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대표프레임</a:t>
            </a:r>
            <a:r>
              <a:rPr lang="en-US" altLang="ko-KR" sz="1000" dirty="0" smtClean="0"/>
              <a:t>3 / </a:t>
            </a:r>
            <a:r>
              <a:rPr lang="ko-KR" altLang="en-US" sz="1000" dirty="0" smtClean="0"/>
              <a:t>인물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043608" y="6135107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대표프레임</a:t>
            </a:r>
            <a:r>
              <a:rPr lang="en-US" altLang="ko-KR" sz="1000" dirty="0" smtClean="0"/>
              <a:t>3 /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86276"/>
              </p:ext>
            </p:extLst>
          </p:nvPr>
        </p:nvGraphicFramePr>
        <p:xfrm>
          <a:off x="1017651" y="3140968"/>
          <a:ext cx="4485645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이름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얼굴좌표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전체좌표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행동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감정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서술어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객체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상의종류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상의색상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상의종류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상의색상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화자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청자</a:t>
                      </a:r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레이첼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10,</a:t>
                      </a:r>
                      <a:r>
                        <a:rPr lang="en-US" altLang="ko-KR" sz="400" baseline="0" dirty="0" smtClean="0"/>
                        <a:t> 10, 234, 578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Sitting</a:t>
                      </a:r>
                      <a:r>
                        <a:rPr lang="en-US" altLang="ko-KR" sz="400" baseline="0" dirty="0" smtClean="0"/>
                        <a:t> down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happy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have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Cup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Y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N</a:t>
                      </a:r>
                      <a:endParaRPr lang="ko-KR" altLang="en-US" sz="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피비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10,</a:t>
                      </a:r>
                      <a:r>
                        <a:rPr lang="en-US" altLang="ko-KR" sz="400" baseline="0" dirty="0" smtClean="0"/>
                        <a:t> 10, 234, 578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Sitting</a:t>
                      </a:r>
                      <a:r>
                        <a:rPr lang="en-US" altLang="ko-KR" sz="400" baseline="0" dirty="0" smtClean="0"/>
                        <a:t> down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happy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have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Cup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N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Y</a:t>
                      </a:r>
                      <a:endParaRPr lang="ko-KR" altLang="en-US" sz="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조이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로스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첸들러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모니카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07423"/>
              </p:ext>
            </p:extLst>
          </p:nvPr>
        </p:nvGraphicFramePr>
        <p:xfrm>
          <a:off x="5724128" y="1268760"/>
          <a:ext cx="3384376" cy="177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4951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smtClean="0"/>
                        <a:t>Visual 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DB </a:t>
                      </a:r>
                      <a:r>
                        <a:rPr lang="ko-KR" altLang="en-US" sz="700" dirty="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Visual</a:t>
                      </a:r>
                      <a:r>
                        <a:rPr lang="en-US" altLang="ko-KR" sz="700" baseline="0" dirty="0" err="1" smtClean="0"/>
                        <a:t>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Bigint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4354745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Period_idx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Bigint</a:t>
                      </a:r>
                      <a:r>
                        <a:rPr lang="en-US" altLang="ko-KR" sz="700" dirty="0" smtClean="0"/>
                        <a:t>, FK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3346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File_idx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Int</a:t>
                      </a:r>
                      <a:r>
                        <a:rPr lang="en-US" altLang="ko-KR" sz="700" dirty="0" smtClean="0"/>
                        <a:t>, FK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Image_file_name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Varchar(30)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3453.Jpg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Visual_data_info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Visual{common[locate:</a:t>
                      </a:r>
                      <a:r>
                        <a:rPr lang="ko-KR" altLang="en-US" sz="700" dirty="0" smtClean="0"/>
                        <a:t>장소</a:t>
                      </a:r>
                      <a:r>
                        <a:rPr lang="en-US" altLang="ko-KR" sz="700" dirty="0" smtClean="0"/>
                        <a:t>, spot:</a:t>
                      </a:r>
                      <a:r>
                        <a:rPr lang="ko-KR" altLang="en-US" sz="700" dirty="0" smtClean="0"/>
                        <a:t>세부장소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en-US" altLang="ko-KR" sz="700" dirty="0" err="1" smtClean="0"/>
                        <a:t>related_person</a:t>
                      </a:r>
                      <a:r>
                        <a:rPr lang="en-US" altLang="ko-KR" sz="700" dirty="0" smtClean="0"/>
                        <a:t>:</a:t>
                      </a:r>
                      <a:r>
                        <a:rPr lang="ko-KR" altLang="en-US" sz="700" dirty="0" smtClean="0"/>
                        <a:t>관련인물</a:t>
                      </a:r>
                      <a:r>
                        <a:rPr lang="en-US" altLang="ko-KR" sz="700" dirty="0" smtClean="0"/>
                        <a:t>], person1[</a:t>
                      </a:r>
                      <a:r>
                        <a:rPr lang="en-US" altLang="ko-KR" sz="700" dirty="0" err="1" smtClean="0"/>
                        <a:t>name:joey</a:t>
                      </a:r>
                      <a:r>
                        <a:rPr lang="en-US" altLang="ko-KR" sz="700" dirty="0" smtClean="0"/>
                        <a:t>, facerect:10.10.18.18, …]}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39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/>
              <a:t>구간묘사 </a:t>
            </a:r>
            <a:r>
              <a:rPr lang="en-US" altLang="ko-KR" dirty="0"/>
              <a:t>/ QA / </a:t>
            </a:r>
            <a:r>
              <a:rPr lang="ko-KR" altLang="en-US" dirty="0"/>
              <a:t>인과 </a:t>
            </a:r>
            <a:r>
              <a:rPr lang="en-US" altLang="ko-KR" dirty="0"/>
              <a:t>/ </a:t>
            </a:r>
            <a:r>
              <a:rPr lang="ko-KR" altLang="en-US" dirty="0"/>
              <a:t>의도 수정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07504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39490" y="4437112"/>
            <a:ext cx="767579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시작구간 설정</a:t>
            </a:r>
            <a:endParaRPr lang="en-US" altLang="ko-KR" sz="6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1939490" y="2020880"/>
            <a:ext cx="3352590" cy="227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player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71800" y="4437111"/>
            <a:ext cx="767579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종료구간 설정</a:t>
            </a:r>
            <a:endParaRPr lang="en-US" altLang="ko-KR" sz="600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3615785" y="4437110"/>
            <a:ext cx="767579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신규 구간 생성</a:t>
            </a:r>
            <a:endParaRPr lang="en-US" altLang="ko-KR" sz="600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899592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89921"/>
              </p:ext>
            </p:extLst>
          </p:nvPr>
        </p:nvGraphicFramePr>
        <p:xfrm>
          <a:off x="5724128" y="1268760"/>
          <a:ext cx="3384376" cy="143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4951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smtClean="0"/>
                        <a:t>Description 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DB </a:t>
                      </a:r>
                      <a:r>
                        <a:rPr lang="ko-KR" altLang="en-US" sz="700" dirty="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err="1" smtClean="0"/>
                        <a:t>Description_idx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Bigint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4354745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Desc_Start_time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03:31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Desc_End_time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03:50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desc_data_info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</a:t>
                      </a:r>
                      <a:r>
                        <a:rPr lang="en-US" altLang="ko-KR" sz="700" dirty="0" smtClean="0"/>
                        <a:t>{startTime:03:21,</a:t>
                      </a:r>
                      <a:r>
                        <a:rPr lang="en-US" altLang="ko-KR" sz="700" baseline="0" dirty="0" smtClean="0"/>
                        <a:t> endTime:04:54, </a:t>
                      </a:r>
                      <a:r>
                        <a:rPr lang="en-US" altLang="ko-KR" sz="700" dirty="0" smtClean="0"/>
                        <a:t>info[desc1:XXX. Desc2:XXXX,</a:t>
                      </a:r>
                      <a:r>
                        <a:rPr lang="en-US" altLang="ko-KR" sz="700" baseline="0" dirty="0" smtClean="0"/>
                        <a:t> desc3:XXX …</a:t>
                      </a:r>
                      <a:r>
                        <a:rPr lang="en-US" altLang="ko-KR" sz="700" dirty="0" smtClean="0"/>
                        <a:t>]}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24128" y="5817458"/>
            <a:ext cx="35237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lt"/>
              </a:rPr>
              <a:t>구간묘사</a:t>
            </a:r>
            <a:r>
              <a:rPr lang="en-US" altLang="ko-KR" sz="1000" dirty="0" smtClean="0">
                <a:latin typeface="+mj-lt"/>
              </a:rPr>
              <a:t>/QA/</a:t>
            </a:r>
            <a:r>
              <a:rPr lang="ko-KR" altLang="en-US" sz="1000" dirty="0" smtClean="0">
                <a:latin typeface="+mj-lt"/>
              </a:rPr>
              <a:t>인과</a:t>
            </a:r>
            <a:r>
              <a:rPr lang="en-US" altLang="ko-KR" sz="1000" dirty="0" smtClean="0">
                <a:latin typeface="+mj-lt"/>
              </a:rPr>
              <a:t>/</a:t>
            </a:r>
            <a:r>
              <a:rPr lang="ko-KR" altLang="en-US" sz="1000" dirty="0" smtClean="0">
                <a:latin typeface="+mj-lt"/>
              </a:rPr>
              <a:t>의도는 기존 구간들을 활용하여 새로운</a:t>
            </a:r>
            <a:endParaRPr lang="en-US" altLang="ko-KR" sz="1000" dirty="0" smtClean="0">
              <a:latin typeface="+mj-lt"/>
            </a:endParaRPr>
          </a:p>
          <a:p>
            <a:r>
              <a:rPr lang="ko-KR" altLang="en-US" sz="1000" dirty="0" smtClean="0">
                <a:latin typeface="+mj-lt"/>
              </a:rPr>
              <a:t>구간을 만들어 내기 때문에 구간 정보가 </a:t>
            </a:r>
            <a:r>
              <a:rPr lang="en-US" altLang="ko-KR" sz="1000" dirty="0" smtClean="0">
                <a:latin typeface="+mj-lt"/>
              </a:rPr>
              <a:t>JSON</a:t>
            </a:r>
            <a:r>
              <a:rPr lang="ko-KR" altLang="en-US" sz="1000" dirty="0" smtClean="0">
                <a:latin typeface="+mj-lt"/>
              </a:rPr>
              <a:t>에 포함되어</a:t>
            </a:r>
            <a:endParaRPr lang="en-US" altLang="ko-KR" sz="1000" dirty="0" smtClean="0">
              <a:latin typeface="+mj-lt"/>
            </a:endParaRPr>
          </a:p>
          <a:p>
            <a:r>
              <a:rPr lang="ko-KR" altLang="en-US" sz="1000" dirty="0" smtClean="0">
                <a:latin typeface="+mj-lt"/>
              </a:rPr>
              <a:t>있어야 한다</a:t>
            </a:r>
            <a:r>
              <a:rPr lang="en-US" altLang="ko-KR" sz="1000" dirty="0" smtClean="0">
                <a:latin typeface="+mj-lt"/>
              </a:rPr>
              <a:t>.</a:t>
            </a:r>
            <a:endParaRPr lang="ko-KR" alt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614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 구간묘사 </a:t>
            </a:r>
            <a:r>
              <a:rPr lang="en-US" altLang="ko-KR" dirty="0" smtClean="0"/>
              <a:t>/ QA / </a:t>
            </a:r>
            <a:r>
              <a:rPr lang="ko-KR" altLang="en-US" dirty="0" smtClean="0"/>
              <a:t>인과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의도 수정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07504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2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3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4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5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6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39490" y="2020880"/>
            <a:ext cx="3352590" cy="227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player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899592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01:30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39490" y="4353474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구간 정보 삭제</a:t>
            </a:r>
            <a:endParaRPr lang="en-US" altLang="ko-KR" sz="6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939490" y="4805536"/>
            <a:ext cx="335259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구간묘사</a:t>
            </a:r>
            <a:r>
              <a:rPr lang="en-US" altLang="ko-KR" sz="600" dirty="0" smtClean="0"/>
              <a:t>1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939490" y="5085184"/>
            <a:ext cx="335259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구간묘사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939490" y="5373216"/>
            <a:ext cx="335259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구간묘사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89921"/>
              </p:ext>
            </p:extLst>
          </p:nvPr>
        </p:nvGraphicFramePr>
        <p:xfrm>
          <a:off x="5724128" y="1268760"/>
          <a:ext cx="3384376" cy="143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4951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smtClean="0"/>
                        <a:t>Description 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DB </a:t>
                      </a:r>
                      <a:r>
                        <a:rPr lang="ko-KR" altLang="en-US" sz="700" dirty="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err="1" smtClean="0"/>
                        <a:t>Description_idx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Bigint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4354745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Desc_Start_time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03:31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Desc_End_time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03:50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desc_data_info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</a:t>
                      </a:r>
                      <a:r>
                        <a:rPr lang="en-US" altLang="ko-KR" sz="700" dirty="0" smtClean="0"/>
                        <a:t>{startTime:03:21,</a:t>
                      </a:r>
                      <a:r>
                        <a:rPr lang="en-US" altLang="ko-KR" sz="700" baseline="0" dirty="0" smtClean="0"/>
                        <a:t> endTime:04:54, </a:t>
                      </a:r>
                      <a:r>
                        <a:rPr lang="en-US" altLang="ko-KR" sz="700" dirty="0" smtClean="0"/>
                        <a:t>info[desc1:XXX. Desc2:XXXX,</a:t>
                      </a:r>
                      <a:r>
                        <a:rPr lang="en-US" altLang="ko-KR" sz="700" baseline="0" dirty="0" smtClean="0"/>
                        <a:t> desc3:XXX …</a:t>
                      </a:r>
                      <a:r>
                        <a:rPr lang="en-US" altLang="ko-KR" sz="700" dirty="0" smtClean="0"/>
                        <a:t>]}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7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/>
              <a:t>구간묘사 </a:t>
            </a:r>
            <a:r>
              <a:rPr lang="en-US" altLang="ko-KR" dirty="0"/>
              <a:t>/ QA / </a:t>
            </a:r>
            <a:r>
              <a:rPr lang="ko-KR" altLang="en-US" dirty="0"/>
              <a:t>인과 </a:t>
            </a:r>
            <a:r>
              <a:rPr lang="en-US" altLang="ko-KR" dirty="0"/>
              <a:t>/ </a:t>
            </a:r>
            <a:r>
              <a:rPr lang="ko-KR" altLang="en-US" dirty="0"/>
              <a:t>의도 수정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07504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2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3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4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5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6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99592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01:30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39490" y="1988840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질문</a:t>
            </a:r>
            <a:r>
              <a:rPr lang="en-US" altLang="ko-KR" sz="600" dirty="0" smtClean="0"/>
              <a:t>1</a:t>
            </a:r>
            <a:r>
              <a:rPr lang="ko-KR" altLang="en-US" sz="600" dirty="0" smtClean="0"/>
              <a:t> 입력</a:t>
            </a:r>
            <a:endParaRPr lang="en-US" altLang="ko-KR" sz="6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939490" y="2204864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오답</a:t>
            </a:r>
            <a:r>
              <a:rPr lang="en-US" altLang="ko-KR" sz="600" dirty="0" smtClean="0"/>
              <a:t>1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1939490" y="2420888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1939490" y="2636912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1939490" y="2852936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939490" y="3284984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질문</a:t>
            </a:r>
            <a:r>
              <a:rPr lang="en-US" altLang="ko-KR" sz="600" dirty="0" smtClean="0"/>
              <a:t>2</a:t>
            </a:r>
            <a:r>
              <a:rPr lang="ko-KR" altLang="en-US" sz="600" dirty="0" smtClean="0"/>
              <a:t> 입력</a:t>
            </a:r>
            <a:endParaRPr lang="en-US" altLang="ko-KR" sz="6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1939490" y="3501008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오답</a:t>
            </a:r>
            <a:r>
              <a:rPr lang="en-US" altLang="ko-KR" sz="600" dirty="0" smtClean="0"/>
              <a:t>1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1939490" y="3717032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939490" y="3933056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939490" y="4149080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1939490" y="4581128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질문</a:t>
            </a:r>
            <a:r>
              <a:rPr lang="en-US" altLang="ko-KR" sz="600" dirty="0" smtClean="0"/>
              <a:t>3</a:t>
            </a:r>
            <a:r>
              <a:rPr lang="ko-KR" altLang="en-US" sz="600" dirty="0" smtClean="0"/>
              <a:t> 입력</a:t>
            </a:r>
            <a:endParaRPr lang="en-US" altLang="ko-KR" sz="6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1939490" y="4797152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오답</a:t>
            </a:r>
            <a:r>
              <a:rPr lang="en-US" altLang="ko-KR" sz="600" dirty="0" smtClean="0"/>
              <a:t>1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939490" y="5013176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1939490" y="5229200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1939490" y="5445224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34047"/>
              </p:ext>
            </p:extLst>
          </p:nvPr>
        </p:nvGraphicFramePr>
        <p:xfrm>
          <a:off x="5724128" y="1268760"/>
          <a:ext cx="3384376" cy="143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4951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smtClean="0"/>
                        <a:t>Description 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DB </a:t>
                      </a:r>
                      <a:r>
                        <a:rPr lang="ko-KR" altLang="en-US" sz="700" dirty="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err="1" smtClean="0"/>
                        <a:t>Description_idx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Bigint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4354745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Desc_Start_time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03:31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Desc_End_time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03:50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desc_data_info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</a:t>
                      </a:r>
                      <a:r>
                        <a:rPr lang="en-US" altLang="ko-KR" sz="700" dirty="0" smtClean="0"/>
                        <a:t>{startTime:03:21,</a:t>
                      </a:r>
                      <a:r>
                        <a:rPr lang="en-US" altLang="ko-KR" sz="700" baseline="0" dirty="0" smtClean="0"/>
                        <a:t> endTime:04:54, </a:t>
                      </a:r>
                      <a:r>
                        <a:rPr lang="en-US" altLang="ko-KR" sz="700" dirty="0" smtClean="0"/>
                        <a:t>info[desc1:XXX. Desc2:XXXX,</a:t>
                      </a:r>
                      <a:r>
                        <a:rPr lang="en-US" altLang="ko-KR" sz="700" baseline="0" dirty="0" smtClean="0"/>
                        <a:t> desc3:XXX …</a:t>
                      </a:r>
                      <a:r>
                        <a:rPr lang="en-US" altLang="ko-KR" sz="700" dirty="0" smtClean="0"/>
                        <a:t>]}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49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구간묘사 </a:t>
            </a:r>
            <a:r>
              <a:rPr lang="en-US" altLang="ko-KR" dirty="0"/>
              <a:t>/ QA / </a:t>
            </a:r>
            <a:r>
              <a:rPr lang="ko-KR" altLang="en-US" dirty="0"/>
              <a:t>인과 </a:t>
            </a:r>
            <a:r>
              <a:rPr lang="en-US" altLang="ko-KR" dirty="0"/>
              <a:t>/ </a:t>
            </a:r>
            <a:r>
              <a:rPr lang="ko-KR" altLang="en-US" dirty="0"/>
              <a:t>의도 수정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07504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2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3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4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5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6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35777" y="1988840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구간 선택</a:t>
            </a:r>
            <a:endParaRPr lang="en-US" altLang="ko-KR" sz="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163626" y="1988840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인과 </a:t>
            </a:r>
            <a:r>
              <a:rPr lang="en-US" altLang="ko-KR" sz="600" dirty="0" smtClean="0"/>
              <a:t>/ </a:t>
            </a:r>
            <a:r>
              <a:rPr lang="ko-KR" altLang="en-US" sz="600" dirty="0" smtClean="0"/>
              <a:t>의도 선택</a:t>
            </a:r>
            <a:endParaRPr lang="en-US" altLang="ko-KR" sz="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355976" y="1988840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1939490" y="2276872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구간 선택</a:t>
            </a:r>
            <a:endParaRPr lang="en-US" altLang="ko-KR" sz="6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939490" y="2564904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구간 선택</a:t>
            </a:r>
            <a:endParaRPr lang="en-US" altLang="ko-KR" sz="600" dirty="0" smtClean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392"/>
              </p:ext>
            </p:extLst>
          </p:nvPr>
        </p:nvGraphicFramePr>
        <p:xfrm>
          <a:off x="1939490" y="2863892"/>
          <a:ext cx="3640624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156"/>
                <a:gridCol w="910156"/>
                <a:gridCol w="910156"/>
                <a:gridCol w="910156"/>
              </a:tblGrid>
              <a:tr h="117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</a:t>
                      </a:r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</a:t>
                      </a:r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</a:t>
                      </a:r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인과 </a:t>
                      </a:r>
                      <a:r>
                        <a:rPr lang="en-US" altLang="ko-KR" sz="700" dirty="0" smtClean="0"/>
                        <a:t>/ </a:t>
                      </a:r>
                      <a:r>
                        <a:rPr lang="ko-KR" altLang="en-US" sz="700" dirty="0" smtClean="0"/>
                        <a:t>의도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인과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8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의도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899592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01:30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34047"/>
              </p:ext>
            </p:extLst>
          </p:nvPr>
        </p:nvGraphicFramePr>
        <p:xfrm>
          <a:off x="5724128" y="1268760"/>
          <a:ext cx="3384376" cy="143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4951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smtClean="0"/>
                        <a:t>Description 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DB </a:t>
                      </a:r>
                      <a:r>
                        <a:rPr lang="ko-KR" altLang="en-US" sz="700" dirty="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err="1" smtClean="0"/>
                        <a:t>Description_idx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Bigint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4354745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Desc_Start_time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03:31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Desc_End_time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03:50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desc_data_info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</a:t>
                      </a:r>
                      <a:r>
                        <a:rPr lang="en-US" altLang="ko-KR" sz="700" dirty="0" smtClean="0"/>
                        <a:t>{startTime:03:21,</a:t>
                      </a:r>
                      <a:r>
                        <a:rPr lang="en-US" altLang="ko-KR" sz="700" baseline="0" dirty="0" smtClean="0"/>
                        <a:t> endTime:04:54, </a:t>
                      </a:r>
                      <a:r>
                        <a:rPr lang="en-US" altLang="ko-KR" sz="700" dirty="0" smtClean="0"/>
                        <a:t>info[desc1:XXX. Desc2:XXXX,</a:t>
                      </a:r>
                      <a:r>
                        <a:rPr lang="en-US" altLang="ko-KR" sz="700" baseline="0" dirty="0" smtClean="0"/>
                        <a:t> desc3:XXX …</a:t>
                      </a:r>
                      <a:r>
                        <a:rPr lang="en-US" altLang="ko-KR" sz="700" dirty="0" smtClean="0"/>
                        <a:t>]}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80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</a:t>
            </a:r>
            <a:r>
              <a:rPr lang="ko-KR" altLang="en-US" dirty="0"/>
              <a:t>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251520" y="2020880"/>
            <a:ext cx="5040560" cy="227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player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75656" y="4437112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소리 끝 시간</a:t>
            </a:r>
            <a:endParaRPr lang="en-US" altLang="ko-KR" sz="6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251520" y="4410285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소리 시작 시간 </a:t>
            </a:r>
            <a:endParaRPr lang="en-US" altLang="ko-KR" sz="6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2699792" y="4437112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소리 타입</a:t>
            </a:r>
            <a:endParaRPr lang="en-US" altLang="ko-KR" sz="6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3851920" y="4437112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84681"/>
              </p:ext>
            </p:extLst>
          </p:nvPr>
        </p:nvGraphicFramePr>
        <p:xfrm>
          <a:off x="211296" y="4797152"/>
          <a:ext cx="508078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196"/>
                <a:gridCol w="1270196"/>
                <a:gridCol w="1270196"/>
                <a:gridCol w="1270196"/>
              </a:tblGrid>
              <a:tr h="117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순번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시작시간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끝시간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소리타입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00:34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00:36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웃음소리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00:34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00:39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대화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...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82969"/>
              </p:ext>
            </p:extLst>
          </p:nvPr>
        </p:nvGraphicFramePr>
        <p:xfrm>
          <a:off x="5724128" y="1268760"/>
          <a:ext cx="3384376" cy="152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4951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smtClean="0"/>
                        <a:t>Sound 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DB </a:t>
                      </a:r>
                      <a:r>
                        <a:rPr lang="ko-KR" altLang="en-US" sz="700" dirty="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err="1" smtClean="0"/>
                        <a:t>Sound_idx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Bigint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2343456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File_idx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Int</a:t>
                      </a:r>
                      <a:r>
                        <a:rPr lang="en-US" altLang="ko-KR" sz="700" dirty="0" smtClean="0"/>
                        <a:t>, FK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Sound_Start_time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03:31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Sound_End_time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03:50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Sound_type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Varchar(20)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Close door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9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9719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3556420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password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835696" y="4221088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login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04628"/>
              </p:ext>
            </p:extLst>
          </p:nvPr>
        </p:nvGraphicFramePr>
        <p:xfrm>
          <a:off x="5724128" y="1268761"/>
          <a:ext cx="338437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4069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User</a:t>
                      </a:r>
                      <a:r>
                        <a:rPr lang="en-US" altLang="ko-KR" sz="700" baseline="0" dirty="0" smtClean="0"/>
                        <a:t> 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40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DB </a:t>
                      </a:r>
                      <a:r>
                        <a:rPr lang="ko-KR" altLang="en-US" sz="700" dirty="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163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User_idx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</a:tr>
              <a:tr h="140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user_id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Varchar(30)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2"/>
                        </a:rPr>
                        <a:t>hwshin@konantech.com</a:t>
                      </a:r>
                      <a:endParaRPr lang="ko-KR" altLang="en-US" sz="700" dirty="0"/>
                    </a:p>
                  </a:txBody>
                  <a:tcPr/>
                </a:tc>
              </a:tr>
              <a:tr h="216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User_password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1328956208501984589103475518945</a:t>
                      </a:r>
                    </a:p>
                    <a:p>
                      <a:pPr latinLnBrk="1"/>
                      <a:r>
                        <a:rPr lang="ko-KR" altLang="en-US" sz="700" dirty="0" smtClean="0"/>
                        <a:t>암호화된 문자열이 들어간다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140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User_type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Int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0(</a:t>
                      </a:r>
                      <a:r>
                        <a:rPr lang="ko-KR" altLang="en-US" sz="700" dirty="0" smtClean="0"/>
                        <a:t>관리자</a:t>
                      </a:r>
                      <a:r>
                        <a:rPr lang="en-US" altLang="ko-KR" sz="700" dirty="0" smtClean="0"/>
                        <a:t>)</a:t>
                      </a:r>
                    </a:p>
                  </a:txBody>
                  <a:tcPr/>
                </a:tc>
              </a:tr>
              <a:tr h="216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User_job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{job[1, 3, 4, 8]}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JSON</a:t>
                      </a:r>
                      <a:endParaRPr lang="ko-KR" altLang="en-US" sz="700" dirty="0"/>
                    </a:p>
                  </a:txBody>
                  <a:tcPr/>
                </a:tc>
              </a:tr>
              <a:tr h="14069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/>
                    </a:p>
                  </a:txBody>
                  <a:tcPr/>
                </a:tc>
              </a:tr>
              <a:tr h="14069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77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9719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3556420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password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835696" y="4221088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Password confirm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96764"/>
              </p:ext>
            </p:extLst>
          </p:nvPr>
        </p:nvGraphicFramePr>
        <p:xfrm>
          <a:off x="5724128" y="1268761"/>
          <a:ext cx="3384376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4927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User 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49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DB </a:t>
                      </a:r>
                      <a:r>
                        <a:rPr lang="ko-KR" altLang="en-US" sz="700" dirty="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157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User_idx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</a:tr>
              <a:tr h="149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user_id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Varchar(30)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hlinkClick r:id="rId2"/>
                        </a:rPr>
                        <a:t>hwshin@konantech.com</a:t>
                      </a:r>
                      <a:endParaRPr lang="ko-KR" altLang="en-US" sz="700" dirty="0"/>
                    </a:p>
                  </a:txBody>
                  <a:tcPr/>
                </a:tc>
              </a:tr>
              <a:tr h="229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User_password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1328956208501984589103475518945</a:t>
                      </a:r>
                    </a:p>
                    <a:p>
                      <a:pPr latinLnBrk="1"/>
                      <a:r>
                        <a:rPr lang="ko-KR" altLang="en-US" sz="700" dirty="0" smtClean="0"/>
                        <a:t>암호화된 문자열이 들어간다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149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User_type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Int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0(</a:t>
                      </a:r>
                      <a:r>
                        <a:rPr lang="ko-KR" altLang="en-US" sz="700" dirty="0" smtClean="0"/>
                        <a:t>관리자</a:t>
                      </a:r>
                      <a:r>
                        <a:rPr lang="en-US" altLang="ko-KR" sz="700" dirty="0" smtClean="0"/>
                        <a:t>)</a:t>
                      </a:r>
                    </a:p>
                  </a:txBody>
                  <a:tcPr/>
                </a:tc>
              </a:tr>
              <a:tr h="229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User_job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{job[1, 3, 4, 8]}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JSON</a:t>
                      </a:r>
                      <a:endParaRPr lang="ko-KR" altLang="en-US" sz="700" dirty="0"/>
                    </a:p>
                  </a:txBody>
                  <a:tcPr/>
                </a:tc>
              </a:tr>
              <a:tr h="14927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/>
                    </a:p>
                  </a:txBody>
                  <a:tcPr/>
                </a:tc>
              </a:tr>
              <a:tr h="14927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835696" y="4869160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계정타</a:t>
            </a:r>
            <a:r>
              <a:rPr lang="ko-KR" altLang="en-US" sz="1200" dirty="0"/>
              <a:t>입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835696" y="551723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추가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95045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</a:t>
            </a:r>
            <a:r>
              <a:rPr lang="ko-KR" altLang="en-US" dirty="0"/>
              <a:t>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9719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list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3556420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48825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등록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20026" y="3501008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 browser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52408"/>
              </p:ext>
            </p:extLst>
          </p:nvPr>
        </p:nvGraphicFramePr>
        <p:xfrm>
          <a:off x="5724128" y="1268760"/>
          <a:ext cx="338437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35239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File</a:t>
                      </a:r>
                      <a:r>
                        <a:rPr lang="en-US" altLang="ko-KR" sz="700" baseline="0" dirty="0" smtClean="0"/>
                        <a:t> 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35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DB </a:t>
                      </a:r>
                      <a:r>
                        <a:rPr lang="ko-KR" altLang="en-US" sz="700" dirty="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150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File_idx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</a:tr>
              <a:tr h="135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Registed_name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ko-KR" altLang="en-US" sz="700" baseline="0" dirty="0" smtClean="0"/>
                        <a:t> 에피소드</a:t>
                      </a:r>
                      <a:r>
                        <a:rPr lang="en-US" altLang="ko-KR" sz="700" baseline="0" dirty="0" smtClean="0"/>
                        <a:t>1</a:t>
                      </a:r>
                      <a:r>
                        <a:rPr lang="ko-KR" altLang="en-US" sz="700" baseline="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</a:tr>
              <a:tr h="135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Movie_file_name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Friends_s1_e1.mp4</a:t>
                      </a:r>
                      <a:endParaRPr lang="ko-KR" altLang="en-US" sz="700" dirty="0"/>
                    </a:p>
                  </a:txBody>
                  <a:tcPr/>
                </a:tc>
              </a:tr>
              <a:tr h="208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Subtitles_file_name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Friends_s1_e1.smi</a:t>
                      </a:r>
                      <a:endParaRPr lang="ko-KR" altLang="en-US" sz="700" dirty="0"/>
                    </a:p>
                  </a:txBody>
                  <a:tcPr/>
                </a:tc>
              </a:tr>
              <a:tr h="135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Script_file_name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Friends_s1_e1.txt</a:t>
                      </a:r>
                    </a:p>
                  </a:txBody>
                  <a:tcPr/>
                </a:tc>
              </a:tr>
              <a:tr h="135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Registed_date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2018-05-28</a:t>
                      </a:r>
                      <a:r>
                        <a:rPr lang="en-US" altLang="ko-KR" sz="700" baseline="0" dirty="0" smtClean="0"/>
                        <a:t> 18:36:23</a:t>
                      </a:r>
                      <a:endParaRPr lang="ko-KR" altLang="en-US" sz="700" dirty="0"/>
                    </a:p>
                  </a:txBody>
                  <a:tcPr/>
                </a:tc>
              </a:tr>
              <a:tr h="135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Updated_date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2018-05-28</a:t>
                      </a:r>
                      <a:r>
                        <a:rPr lang="en-US" altLang="ko-KR" sz="700" baseline="0" dirty="0" smtClean="0"/>
                        <a:t> 18:36:40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135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Merged_file_name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Friends_s1_e1_merged.txt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267744" y="4581128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등록 이름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20929" y="3032282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영상파일</a:t>
            </a:r>
            <a:endParaRPr lang="en-US" altLang="ko-KR" sz="12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267744" y="5085184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확인</a:t>
            </a:r>
            <a:endParaRPr lang="en-US" altLang="ko-KR" sz="12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339752" y="3501008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 browser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39752" y="2996952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자막파일</a:t>
            </a:r>
            <a:endParaRPr lang="en-US" altLang="ko-KR" sz="12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3851920" y="3501008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 browser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51920" y="2996952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대</a:t>
            </a:r>
            <a:r>
              <a:rPr lang="ko-KR" altLang="en-US" sz="1200" dirty="0"/>
              <a:t>본</a:t>
            </a:r>
            <a:r>
              <a:rPr lang="ko-KR" altLang="en-US" sz="1200" dirty="0" smtClean="0"/>
              <a:t>파일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08855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리스트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71683"/>
              </p:ext>
            </p:extLst>
          </p:nvPr>
        </p:nvGraphicFramePr>
        <p:xfrm>
          <a:off x="251520" y="2348880"/>
          <a:ext cx="504056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265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등록이름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파일명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최종 수정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작업자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metaData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err="1" smtClean="0"/>
                        <a:t>내려받기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1-1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Friends_s1_e1.mp4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1-2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Friends_s1_e2.mp4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1-3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Friends_s1_e3.mp4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1-4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Friends_s1_e4.mp4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1-5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Friends_s1_e5.mp4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1-6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Friends_s1_e6.mp4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1-7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Friends_s1_e7.mp4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1-8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Friends_s1_e8.mp4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1-9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Friends_s1_e9.mp4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1-10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Friends_s1_e10.mp4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851920" y="3281453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211960" y="3281453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851920" y="2973716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211960" y="2973716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851920" y="3569485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211960" y="3569485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3851920" y="3861048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211960" y="3861048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3851920" y="4217557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4211960" y="4217557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851920" y="4505589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211960" y="4505589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3851920" y="4793621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211960" y="4793621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3851920" y="5085184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4211960" y="5085184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851920" y="5441693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4211960" y="5441693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3851920" y="5729725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4211960" y="5729725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4719957" y="2981188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16016" y="3281453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16016" y="3569485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16016" y="3857517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716016" y="4149080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716016" y="4505589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716016" y="4793621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716016" y="5081653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716016" y="5373216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16016" y="5729725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75656" y="6029672"/>
            <a:ext cx="2808312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Page navigator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00121"/>
              </p:ext>
            </p:extLst>
          </p:nvPr>
        </p:nvGraphicFramePr>
        <p:xfrm>
          <a:off x="5724128" y="1268760"/>
          <a:ext cx="338437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5479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File</a:t>
                      </a:r>
                      <a:r>
                        <a:rPr lang="en-US" altLang="ko-KR" sz="700" baseline="0" dirty="0" smtClean="0"/>
                        <a:t> 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54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DB </a:t>
                      </a:r>
                      <a:r>
                        <a:rPr lang="ko-KR" altLang="en-US" sz="700" dirty="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179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File_idx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</a:tr>
              <a:tr h="154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Registed_name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ko-KR" altLang="en-US" sz="700" baseline="0" dirty="0" smtClean="0"/>
                        <a:t> 에피소드</a:t>
                      </a:r>
                      <a:r>
                        <a:rPr lang="en-US" altLang="ko-KR" sz="700" baseline="0" dirty="0" smtClean="0"/>
                        <a:t>1</a:t>
                      </a:r>
                      <a:r>
                        <a:rPr lang="ko-KR" altLang="en-US" sz="700" baseline="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</a:tr>
              <a:tr h="154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Movie_file_name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Friends_s1_e1.mp4</a:t>
                      </a:r>
                      <a:endParaRPr lang="ko-KR" altLang="en-US" sz="700" dirty="0"/>
                    </a:p>
                  </a:txBody>
                  <a:tcPr/>
                </a:tc>
              </a:tr>
              <a:tr h="238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Subtitles_file_name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Friends_s1_e1.smi</a:t>
                      </a:r>
                      <a:endParaRPr lang="ko-KR" altLang="en-US" sz="700" dirty="0"/>
                    </a:p>
                  </a:txBody>
                  <a:tcPr/>
                </a:tc>
              </a:tr>
              <a:tr h="154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Script_file_name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Friends_s1_e1.txt</a:t>
                      </a:r>
                    </a:p>
                  </a:txBody>
                  <a:tcPr/>
                </a:tc>
              </a:tr>
              <a:tr h="154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Registed_date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2018-05-28</a:t>
                      </a:r>
                      <a:r>
                        <a:rPr lang="en-US" altLang="ko-KR" sz="700" baseline="0" dirty="0" smtClean="0"/>
                        <a:t> 18:36:23</a:t>
                      </a:r>
                      <a:endParaRPr lang="ko-KR" altLang="en-US" sz="700" dirty="0"/>
                    </a:p>
                  </a:txBody>
                  <a:tcPr/>
                </a:tc>
              </a:tr>
              <a:tr h="154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Updated_date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2018-05-28</a:t>
                      </a:r>
                      <a:r>
                        <a:rPr lang="en-US" altLang="ko-KR" sz="700" baseline="0" dirty="0" smtClean="0"/>
                        <a:t> 18:36:40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154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Merged_file_name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Friends_s1_e1_merged.txt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24128" y="5817458"/>
            <a:ext cx="2893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lt"/>
              </a:rPr>
              <a:t>작업자에서 </a:t>
            </a:r>
            <a:r>
              <a:rPr lang="en-US" altLang="ko-KR" sz="1000" dirty="0" smtClean="0">
                <a:latin typeface="+mj-lt"/>
              </a:rPr>
              <a:t>User table </a:t>
            </a:r>
            <a:r>
              <a:rPr lang="ko-KR" altLang="en-US" sz="1000" dirty="0" smtClean="0">
                <a:latin typeface="+mj-lt"/>
              </a:rPr>
              <a:t>참조</a:t>
            </a:r>
            <a:endParaRPr lang="en-US" altLang="ko-KR" sz="1000" dirty="0" smtClean="0">
              <a:latin typeface="+mj-lt"/>
            </a:endParaRPr>
          </a:p>
          <a:p>
            <a:r>
              <a:rPr lang="en-US" altLang="ko-KR" sz="1000" dirty="0" smtClean="0">
                <a:latin typeface="+mj-lt"/>
              </a:rPr>
              <a:t>Metadata </a:t>
            </a:r>
            <a:r>
              <a:rPr lang="ko-KR" altLang="en-US" sz="1000" dirty="0" err="1" smtClean="0">
                <a:latin typeface="+mj-lt"/>
              </a:rPr>
              <a:t>내려받기에서</a:t>
            </a:r>
            <a:r>
              <a:rPr lang="ko-KR" altLang="en-US" sz="1000" dirty="0" smtClean="0">
                <a:latin typeface="+mj-lt"/>
              </a:rPr>
              <a:t> </a:t>
            </a:r>
            <a:r>
              <a:rPr lang="en-US" altLang="ko-KR" sz="1000" dirty="0" smtClean="0">
                <a:latin typeface="+mj-lt"/>
              </a:rPr>
              <a:t>Visual table </a:t>
            </a:r>
            <a:r>
              <a:rPr lang="ko-KR" altLang="en-US" sz="1000" dirty="0" smtClean="0">
                <a:latin typeface="+mj-lt"/>
              </a:rPr>
              <a:t>참조</a:t>
            </a:r>
            <a:endParaRPr lang="en-US" altLang="ko-KR" sz="1000" dirty="0" smtClean="0">
              <a:latin typeface="+mj-lt"/>
            </a:endParaRPr>
          </a:p>
          <a:p>
            <a:r>
              <a:rPr lang="en-US" altLang="ko-KR" sz="1000" dirty="0"/>
              <a:t>Metadata </a:t>
            </a:r>
            <a:r>
              <a:rPr lang="ko-KR" altLang="en-US" sz="1000" dirty="0" err="1"/>
              <a:t>내려받기에서</a:t>
            </a:r>
            <a:r>
              <a:rPr lang="ko-KR" altLang="en-US" sz="1000" dirty="0"/>
              <a:t> </a:t>
            </a:r>
            <a:r>
              <a:rPr lang="en-US" altLang="ko-KR" sz="1000" dirty="0" smtClean="0">
                <a:latin typeface="+mj-lt"/>
              </a:rPr>
              <a:t>Description table </a:t>
            </a:r>
            <a:r>
              <a:rPr lang="ko-KR" altLang="en-US" sz="1000" dirty="0" smtClean="0">
                <a:latin typeface="+mj-lt"/>
              </a:rPr>
              <a:t>참조</a:t>
            </a:r>
            <a:endParaRPr lang="en-US" altLang="ko-KR" sz="1000" dirty="0" smtClean="0">
              <a:latin typeface="+mj-lt"/>
            </a:endParaRPr>
          </a:p>
          <a:p>
            <a:r>
              <a:rPr lang="en-US" altLang="ko-KR" sz="1000" dirty="0"/>
              <a:t>Metadata </a:t>
            </a:r>
            <a:r>
              <a:rPr lang="ko-KR" altLang="en-US" sz="1000" dirty="0" err="1"/>
              <a:t>내려받기에서</a:t>
            </a:r>
            <a:r>
              <a:rPr lang="ko-KR" altLang="en-US" sz="1000" dirty="0"/>
              <a:t> </a:t>
            </a:r>
            <a:r>
              <a:rPr lang="en-US" altLang="ko-KR" sz="1000" dirty="0" smtClean="0">
                <a:latin typeface="+mj-lt"/>
              </a:rPr>
              <a:t>Sound table </a:t>
            </a:r>
            <a:r>
              <a:rPr lang="ko-KR" altLang="en-US" sz="1000" dirty="0" smtClean="0">
                <a:latin typeface="+mj-lt"/>
              </a:rPr>
              <a:t>참조</a:t>
            </a:r>
            <a:endParaRPr lang="ko-KR" alt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85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리스트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05910" y="1988840"/>
            <a:ext cx="5086170" cy="190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player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98485"/>
              </p:ext>
            </p:extLst>
          </p:nvPr>
        </p:nvGraphicFramePr>
        <p:xfrm>
          <a:off x="205910" y="3947369"/>
          <a:ext cx="508617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597"/>
                <a:gridCol w="3787573"/>
              </a:tblGrid>
              <a:tr h="180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정보</a:t>
                      </a:r>
                      <a:endParaRPr lang="ko-KR" altLang="en-US" sz="1000" dirty="0"/>
                    </a:p>
                  </a:txBody>
                  <a:tcPr/>
                </a:tc>
              </a:tr>
              <a:tr h="146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등록이름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1-1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</a:tr>
              <a:tr h="146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파일명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Friends_s1_e1.mp4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146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작업자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user01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44094"/>
              </p:ext>
            </p:extLst>
          </p:nvPr>
        </p:nvGraphicFramePr>
        <p:xfrm>
          <a:off x="205908" y="5066496"/>
          <a:ext cx="508617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695"/>
                <a:gridCol w="847695"/>
                <a:gridCol w="847695"/>
                <a:gridCol w="847695"/>
                <a:gridCol w="847695"/>
                <a:gridCol w="847695"/>
              </a:tblGrid>
              <a:tr h="141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 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End</a:t>
                      </a:r>
                      <a:r>
                        <a:rPr lang="en-US" altLang="ko-KR" sz="700" baseline="0" dirty="0" smtClean="0"/>
                        <a:t> 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frame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End frame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1767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134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1768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00:52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135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234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1770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1771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483896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시각정보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901563" y="4888299"/>
            <a:ext cx="430078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edit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5618" y="4869160"/>
            <a:ext cx="430078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66901"/>
              </p:ext>
            </p:extLst>
          </p:nvPr>
        </p:nvGraphicFramePr>
        <p:xfrm>
          <a:off x="5724128" y="1268760"/>
          <a:ext cx="3384376" cy="222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4951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File</a:t>
                      </a:r>
                      <a:r>
                        <a:rPr lang="en-US" altLang="ko-KR" sz="700" baseline="0" dirty="0" smtClean="0"/>
                        <a:t> 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DB </a:t>
                      </a:r>
                      <a:r>
                        <a:rPr lang="ko-KR" altLang="en-US" sz="70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File_idx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Registed_name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프렌즈 시즌</a:t>
                      </a:r>
                      <a:r>
                        <a:rPr lang="en-US" altLang="ko-KR" sz="700" smtClean="0"/>
                        <a:t>1</a:t>
                      </a:r>
                      <a:r>
                        <a:rPr lang="ko-KR" altLang="en-US" sz="700" baseline="0" smtClean="0"/>
                        <a:t> 에피소드</a:t>
                      </a:r>
                      <a:r>
                        <a:rPr lang="en-US" altLang="ko-KR" sz="700" baseline="0" smtClean="0"/>
                        <a:t>1</a:t>
                      </a:r>
                      <a:r>
                        <a:rPr lang="ko-KR" altLang="en-US" sz="700" baseline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Movie_file_name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Friends_s1_e1.mp4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Subtitles_file_name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Friends_s1_e1.smi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Script_file_name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Friends_s1_e1.txt</a:t>
                      </a:r>
                      <a:endParaRPr lang="en-US" altLang="ko-KR" sz="700" dirty="0" smtClean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Registed_date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2018-05-28</a:t>
                      </a:r>
                      <a:r>
                        <a:rPr lang="en-US" altLang="ko-KR" sz="700" baseline="0" smtClean="0"/>
                        <a:t> 18:36:23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Updated_date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2018-05-28</a:t>
                      </a:r>
                      <a:r>
                        <a:rPr lang="en-US" altLang="ko-KR" sz="700" baseline="0" dirty="0" smtClean="0"/>
                        <a:t> 18:36:40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Merged_file_name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Friends_s1_e1_merged.txt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1163"/>
              </p:ext>
            </p:extLst>
          </p:nvPr>
        </p:nvGraphicFramePr>
        <p:xfrm>
          <a:off x="5724128" y="5114692"/>
          <a:ext cx="3384376" cy="177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4951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smtClean="0"/>
                        <a:t>Visual 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DB </a:t>
                      </a:r>
                      <a:r>
                        <a:rPr lang="ko-KR" altLang="en-US" sz="700" dirty="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Visual</a:t>
                      </a:r>
                      <a:r>
                        <a:rPr lang="en-US" altLang="ko-KR" sz="700" baseline="0" dirty="0" err="1" smtClean="0"/>
                        <a:t>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Bigint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4354745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Period_idx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Bigint</a:t>
                      </a:r>
                      <a:r>
                        <a:rPr lang="en-US" altLang="ko-KR" sz="700" dirty="0" smtClean="0"/>
                        <a:t>, FK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3346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File_idx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Int</a:t>
                      </a:r>
                      <a:r>
                        <a:rPr lang="en-US" altLang="ko-KR" sz="700" dirty="0" smtClean="0"/>
                        <a:t>, FK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Image_file_name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Varchar(30)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3453.Jpg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Visual_data_info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Visual{common[locate:</a:t>
                      </a:r>
                      <a:r>
                        <a:rPr lang="ko-KR" altLang="en-US" sz="700" dirty="0" smtClean="0"/>
                        <a:t>장소</a:t>
                      </a:r>
                      <a:r>
                        <a:rPr lang="en-US" altLang="ko-KR" sz="700" dirty="0" smtClean="0"/>
                        <a:t>, spot:</a:t>
                      </a:r>
                      <a:r>
                        <a:rPr lang="ko-KR" altLang="en-US" sz="700" dirty="0" smtClean="0"/>
                        <a:t>세부장소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en-US" altLang="ko-KR" sz="700" dirty="0" err="1" smtClean="0"/>
                        <a:t>related_person</a:t>
                      </a:r>
                      <a:r>
                        <a:rPr lang="en-US" altLang="ko-KR" sz="700" dirty="0" smtClean="0"/>
                        <a:t>:</a:t>
                      </a:r>
                      <a:r>
                        <a:rPr lang="ko-KR" altLang="en-US" sz="700" dirty="0" smtClean="0"/>
                        <a:t>관련인물</a:t>
                      </a:r>
                      <a:r>
                        <a:rPr lang="en-US" altLang="ko-KR" sz="700" dirty="0" smtClean="0"/>
                        <a:t>], person1[</a:t>
                      </a:r>
                      <a:r>
                        <a:rPr lang="en-US" altLang="ko-KR" sz="700" dirty="0" err="1" smtClean="0"/>
                        <a:t>name:joey</a:t>
                      </a:r>
                      <a:r>
                        <a:rPr lang="en-US" altLang="ko-KR" sz="700" dirty="0" smtClean="0"/>
                        <a:t>, facerect:10.10.18.18, …]}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89015"/>
              </p:ext>
            </p:extLst>
          </p:nvPr>
        </p:nvGraphicFramePr>
        <p:xfrm>
          <a:off x="5724128" y="3501008"/>
          <a:ext cx="3384376" cy="158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4951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Period </a:t>
                      </a:r>
                      <a:r>
                        <a:rPr lang="en-US" altLang="ko-KR" sz="700" baseline="0" dirty="0" smtClean="0"/>
                        <a:t>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DB </a:t>
                      </a:r>
                      <a:r>
                        <a:rPr lang="ko-KR" altLang="en-US" sz="70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Period_idx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3346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File_idx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Int</a:t>
                      </a:r>
                      <a:r>
                        <a:rPr lang="en-US" altLang="ko-KR" sz="700" dirty="0" smtClean="0"/>
                        <a:t>, FK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Image_folder_locate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C:\friends\s1\e1\shot\3346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Start_time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03:31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End_time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03:35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31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리스트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24055"/>
              </p:ext>
            </p:extLst>
          </p:nvPr>
        </p:nvGraphicFramePr>
        <p:xfrm>
          <a:off x="205908" y="2144365"/>
          <a:ext cx="508617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695"/>
                <a:gridCol w="847695"/>
                <a:gridCol w="847695"/>
                <a:gridCol w="847695"/>
                <a:gridCol w="847695"/>
                <a:gridCol w="847695"/>
              </a:tblGrid>
              <a:tr h="141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 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End</a:t>
                      </a:r>
                      <a:r>
                        <a:rPr lang="en-US" altLang="ko-KR" sz="700" baseline="0" dirty="0" smtClean="0"/>
                        <a:t> 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frame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End frame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1773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567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1774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08:52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568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984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03936" y="1916832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구간묘사</a:t>
            </a:r>
            <a:r>
              <a:rPr lang="en-US" altLang="ko-KR" sz="1000" dirty="0" smtClean="0"/>
              <a:t>/QA/</a:t>
            </a:r>
            <a:r>
              <a:rPr lang="ko-KR" altLang="en-US" sz="1000" dirty="0" smtClean="0"/>
              <a:t>인과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의도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1765659" y="1966168"/>
            <a:ext cx="430078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edit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269714" y="1947029"/>
            <a:ext cx="430078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56326"/>
              </p:ext>
            </p:extLst>
          </p:nvPr>
        </p:nvGraphicFramePr>
        <p:xfrm>
          <a:off x="205910" y="3410312"/>
          <a:ext cx="5086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34"/>
                <a:gridCol w="1017234"/>
                <a:gridCol w="1017234"/>
                <a:gridCol w="1017234"/>
                <a:gridCol w="1017234"/>
              </a:tblGrid>
              <a:tr h="141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 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End</a:t>
                      </a:r>
                      <a:r>
                        <a:rPr lang="en-US" altLang="ko-KR" sz="700" baseline="0" dirty="0" smtClean="0"/>
                        <a:t> 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Sound type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1779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00:21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Speak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1780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00:34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00:45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Closing</a:t>
                      </a:r>
                      <a:r>
                        <a:rPr lang="en-US" altLang="ko-KR" sz="700" baseline="0" dirty="0" smtClean="0"/>
                        <a:t> door, shouting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03938" y="3182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소</a:t>
            </a:r>
            <a:r>
              <a:rPr lang="ko-KR" altLang="en-US" sz="1000" dirty="0"/>
              <a:t>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11560" y="3232115"/>
            <a:ext cx="430078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edit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615" y="3212976"/>
            <a:ext cx="430078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3938" y="465313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전체 소리 파일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624" y="4683333"/>
            <a:ext cx="576064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download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35696" y="465313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자막파</a:t>
            </a:r>
            <a:r>
              <a:rPr lang="ko-KR" altLang="en-US" sz="1000" dirty="0"/>
              <a:t>일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555776" y="4683333"/>
            <a:ext cx="576064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download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3848" y="465313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</a:t>
            </a:r>
            <a:r>
              <a:rPr lang="ko-KR" altLang="en-US" sz="1000" dirty="0"/>
              <a:t>본</a:t>
            </a:r>
            <a:r>
              <a:rPr lang="ko-KR" altLang="en-US" sz="1000" dirty="0" smtClean="0"/>
              <a:t>파일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3923928" y="4683333"/>
            <a:ext cx="576064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download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36486"/>
              </p:ext>
            </p:extLst>
          </p:nvPr>
        </p:nvGraphicFramePr>
        <p:xfrm>
          <a:off x="5724128" y="1268760"/>
          <a:ext cx="3384376" cy="143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4951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smtClean="0"/>
                        <a:t>Description 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DB </a:t>
                      </a:r>
                      <a:r>
                        <a:rPr lang="ko-KR" altLang="en-US" sz="700" dirty="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err="1" smtClean="0"/>
                        <a:t>Description_idx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Bigint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4354745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Desc_Start_time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03:31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Desc_End_time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03:50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desc_data_info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desc</a:t>
                      </a:r>
                      <a:r>
                        <a:rPr lang="en-US" altLang="ko-KR" sz="700" dirty="0" smtClean="0"/>
                        <a:t>{startTime:03:21,</a:t>
                      </a:r>
                      <a:r>
                        <a:rPr lang="en-US" altLang="ko-KR" sz="700" baseline="0" dirty="0" smtClean="0"/>
                        <a:t> endTime:04:54, </a:t>
                      </a:r>
                      <a:r>
                        <a:rPr lang="en-US" altLang="ko-KR" sz="700" dirty="0" smtClean="0"/>
                        <a:t>info[desc1:XXX</a:t>
                      </a:r>
                      <a:r>
                        <a:rPr lang="en-US" altLang="ko-KR" sz="700" dirty="0" smtClean="0"/>
                        <a:t>. Desc2:XXXX,</a:t>
                      </a:r>
                      <a:r>
                        <a:rPr lang="en-US" altLang="ko-KR" sz="700" baseline="0" dirty="0" smtClean="0"/>
                        <a:t> desc3:XXX …</a:t>
                      </a:r>
                      <a:r>
                        <a:rPr lang="en-US" altLang="ko-KR" sz="700" dirty="0" smtClean="0"/>
                        <a:t>]}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24128" y="5817458"/>
            <a:ext cx="35237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lt"/>
              </a:rPr>
              <a:t>구간묘사</a:t>
            </a:r>
            <a:r>
              <a:rPr lang="en-US" altLang="ko-KR" sz="1000" dirty="0" smtClean="0">
                <a:latin typeface="+mj-lt"/>
              </a:rPr>
              <a:t>/QA/</a:t>
            </a:r>
            <a:r>
              <a:rPr lang="ko-KR" altLang="en-US" sz="1000" dirty="0" smtClean="0">
                <a:latin typeface="+mj-lt"/>
              </a:rPr>
              <a:t>인과</a:t>
            </a:r>
            <a:r>
              <a:rPr lang="en-US" altLang="ko-KR" sz="1000" dirty="0" smtClean="0">
                <a:latin typeface="+mj-lt"/>
              </a:rPr>
              <a:t>/</a:t>
            </a:r>
            <a:r>
              <a:rPr lang="ko-KR" altLang="en-US" sz="1000" dirty="0" smtClean="0">
                <a:latin typeface="+mj-lt"/>
              </a:rPr>
              <a:t>의도는 기존 구간들을 활용하여 새로운</a:t>
            </a:r>
            <a:endParaRPr lang="en-US" altLang="ko-KR" sz="1000" dirty="0" smtClean="0">
              <a:latin typeface="+mj-lt"/>
            </a:endParaRPr>
          </a:p>
          <a:p>
            <a:r>
              <a:rPr lang="ko-KR" altLang="en-US" sz="1000" dirty="0" smtClean="0">
                <a:latin typeface="+mj-lt"/>
              </a:rPr>
              <a:t>구간을 만들어 내기 때문에 구간 정보가 </a:t>
            </a:r>
            <a:r>
              <a:rPr lang="en-US" altLang="ko-KR" sz="1000" dirty="0" smtClean="0">
                <a:latin typeface="+mj-lt"/>
              </a:rPr>
              <a:t>JSON</a:t>
            </a:r>
            <a:r>
              <a:rPr lang="ko-KR" altLang="en-US" sz="1000" dirty="0" smtClean="0">
                <a:latin typeface="+mj-lt"/>
              </a:rPr>
              <a:t>에 포함되어</a:t>
            </a:r>
            <a:endParaRPr lang="en-US" altLang="ko-KR" sz="1000" dirty="0" smtClean="0">
              <a:latin typeface="+mj-lt"/>
            </a:endParaRPr>
          </a:p>
          <a:p>
            <a:r>
              <a:rPr lang="ko-KR" altLang="en-US" sz="1000" dirty="0" smtClean="0">
                <a:latin typeface="+mj-lt"/>
              </a:rPr>
              <a:t>있어야 한다</a:t>
            </a:r>
            <a:r>
              <a:rPr lang="en-US" altLang="ko-KR" sz="1000" dirty="0" smtClean="0">
                <a:latin typeface="+mj-lt"/>
              </a:rPr>
              <a:t>.</a:t>
            </a:r>
            <a:endParaRPr lang="ko-KR" altLang="en-US" sz="1000" dirty="0">
              <a:latin typeface="+mj-lt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34528"/>
              </p:ext>
            </p:extLst>
          </p:nvPr>
        </p:nvGraphicFramePr>
        <p:xfrm>
          <a:off x="5724128" y="2787102"/>
          <a:ext cx="3384376" cy="152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4951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smtClean="0"/>
                        <a:t>Sound 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DB </a:t>
                      </a:r>
                      <a:r>
                        <a:rPr lang="ko-KR" altLang="en-US" sz="700" dirty="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err="1" smtClean="0"/>
                        <a:t>Sound_idx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Bigint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2343456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File_idx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Int</a:t>
                      </a:r>
                      <a:r>
                        <a:rPr lang="en-US" altLang="ko-KR" sz="700" dirty="0" smtClean="0"/>
                        <a:t>, FK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Sound_Start_time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03:31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Sound_End_time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03:50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Sound_type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Varchar(20)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Close door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97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시각정보 수정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07504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17652" y="2005046"/>
            <a:ext cx="184581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Frame viewer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187624" y="3212976"/>
            <a:ext cx="151216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331640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835696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483768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22446" y="3429000"/>
            <a:ext cx="1821361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대표프레임선</a:t>
            </a:r>
            <a:r>
              <a:rPr lang="ko-KR" altLang="en-US" sz="600"/>
              <a:t>택</a:t>
            </a:r>
            <a:endParaRPr lang="en-US" altLang="ko-KR" sz="6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987825" y="2060848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이</a:t>
            </a:r>
            <a:r>
              <a:rPr lang="ko-KR" altLang="en-US" sz="600" dirty="0"/>
              <a:t>름</a:t>
            </a:r>
            <a:endParaRPr lang="en-US" altLang="ko-KR" sz="6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4283968" y="2060848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얼굴 좌표</a:t>
            </a:r>
            <a:endParaRPr lang="en-US" altLang="ko-KR" sz="6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2999649" y="2287021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전체 좌표</a:t>
            </a:r>
            <a:endParaRPr lang="en-US" altLang="ko-KR" sz="6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283968" y="2291874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행동</a:t>
            </a:r>
            <a:endParaRPr lang="en-US" altLang="ko-KR" sz="6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997303" y="2528144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감정</a:t>
            </a:r>
            <a:endParaRPr lang="en-US" altLang="ko-KR" sz="6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339752" y="3749505"/>
            <a:ext cx="1224136" cy="25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장소</a:t>
            </a:r>
            <a:endParaRPr lang="en-US" altLang="ko-KR" sz="6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3635896" y="3749504"/>
            <a:ext cx="1224136" cy="25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세부 장소</a:t>
            </a:r>
            <a:endParaRPr lang="en-US" altLang="ko-KR" sz="6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1017652" y="3749505"/>
            <a:ext cx="1224136" cy="25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관련인물</a:t>
            </a:r>
            <a:endParaRPr lang="en-US" altLang="ko-KR" sz="6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4279157" y="2528144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서술어</a:t>
            </a:r>
            <a:endParaRPr lang="en-US" altLang="ko-KR" sz="6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2987824" y="2777396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관련 객체</a:t>
            </a:r>
            <a:endParaRPr lang="en-US" altLang="ko-KR" sz="600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2987824" y="3212976"/>
            <a:ext cx="621547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일반객체</a:t>
            </a:r>
            <a:endParaRPr lang="en-US" altLang="ko-KR" sz="6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3707904" y="3216507"/>
            <a:ext cx="5913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객체 좌표</a:t>
            </a:r>
            <a:endParaRPr lang="en-US" altLang="ko-KR" sz="6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2987824" y="2986359"/>
            <a:ext cx="50405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상</a:t>
            </a:r>
            <a:r>
              <a:rPr lang="en-US" altLang="ko-KR" sz="600" dirty="0" smtClean="0"/>
              <a:t>/</a:t>
            </a:r>
            <a:r>
              <a:rPr lang="ko-KR" altLang="en-US" sz="600" dirty="0" smtClean="0"/>
              <a:t>하의</a:t>
            </a:r>
            <a:endParaRPr lang="en-US" altLang="ko-KR" sz="6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3563888" y="2989890"/>
            <a:ext cx="439684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좌표</a:t>
            </a:r>
            <a:endParaRPr lang="en-US" altLang="ko-KR" sz="6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4067944" y="2993421"/>
            <a:ext cx="612068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색상</a:t>
            </a:r>
            <a:endParaRPr lang="en-US" altLang="ko-KR" sz="6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4427984" y="3216507"/>
            <a:ext cx="5913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66830"/>
              </p:ext>
            </p:extLst>
          </p:nvPr>
        </p:nvGraphicFramePr>
        <p:xfrm>
          <a:off x="1017651" y="4791893"/>
          <a:ext cx="4485645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이름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얼굴좌표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전체좌표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행동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감정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서술어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객체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상의종류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상의색상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상의종류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상의색상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화자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청자</a:t>
                      </a:r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레이첼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10,</a:t>
                      </a:r>
                      <a:r>
                        <a:rPr lang="en-US" altLang="ko-KR" sz="400" baseline="0" dirty="0" smtClean="0"/>
                        <a:t> 10, 234, 578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Sitting</a:t>
                      </a:r>
                      <a:r>
                        <a:rPr lang="en-US" altLang="ko-KR" sz="400" baseline="0" dirty="0" smtClean="0"/>
                        <a:t> down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happy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have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Cup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Y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N</a:t>
                      </a:r>
                      <a:endParaRPr lang="ko-KR" altLang="en-US" sz="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피비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10,</a:t>
                      </a:r>
                      <a:r>
                        <a:rPr lang="en-US" altLang="ko-KR" sz="400" baseline="0" dirty="0" smtClean="0"/>
                        <a:t> 10, 234, 578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Sitting</a:t>
                      </a:r>
                      <a:r>
                        <a:rPr lang="en-US" altLang="ko-KR" sz="400" baseline="0" dirty="0" smtClean="0"/>
                        <a:t> down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happy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Have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Cup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N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Y</a:t>
                      </a:r>
                      <a:endParaRPr lang="ko-KR" altLang="en-US" sz="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조이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로스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첸들러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모니카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043608" y="4581128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대표프레임</a:t>
            </a:r>
            <a:r>
              <a:rPr lang="en-US" altLang="ko-KR" sz="1000" dirty="0" smtClean="0"/>
              <a:t>1 / </a:t>
            </a:r>
            <a:r>
              <a:rPr lang="ko-KR" altLang="en-US" sz="1000" dirty="0" smtClean="0"/>
              <a:t>인물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4283968" y="2780928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관련객체좌표</a:t>
            </a:r>
            <a:endParaRPr lang="en-US" altLang="ko-KR" sz="6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1022446" y="4077072"/>
            <a:ext cx="383758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객체간의 관계</a:t>
            </a:r>
            <a:endParaRPr lang="en-US" altLang="ko-KR" sz="600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4924404" y="4111310"/>
            <a:ext cx="5913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1014810" y="4365104"/>
            <a:ext cx="383758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감정에 따른 행동</a:t>
            </a:r>
            <a:endParaRPr lang="en-US" altLang="ko-KR" sz="6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4916768" y="4399342"/>
            <a:ext cx="5913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78" y="2005046"/>
            <a:ext cx="1930884" cy="11288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9632" y="2434568"/>
            <a:ext cx="72008" cy="5832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907704" y="2420888"/>
            <a:ext cx="72008" cy="1072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318587" y="2138070"/>
            <a:ext cx="72008" cy="5832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15616" y="2434567"/>
            <a:ext cx="360040" cy="42013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285030" y="2599749"/>
            <a:ext cx="72008" cy="5832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76134"/>
              </p:ext>
            </p:extLst>
          </p:nvPr>
        </p:nvGraphicFramePr>
        <p:xfrm>
          <a:off x="5724128" y="1268760"/>
          <a:ext cx="3384376" cy="177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4951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baseline="0" dirty="0" smtClean="0"/>
                        <a:t>Visual table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Colum</a:t>
                      </a:r>
                      <a:r>
                        <a:rPr lang="en-US" altLang="ko-KR" sz="700" baseline="0" dirty="0" smtClean="0"/>
                        <a:t> 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DB </a:t>
                      </a:r>
                      <a:r>
                        <a:rPr lang="ko-KR" altLang="en-US" sz="700" dirty="0" smtClean="0"/>
                        <a:t>입력 예시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Visual</a:t>
                      </a:r>
                      <a:r>
                        <a:rPr lang="en-US" altLang="ko-KR" sz="700" baseline="0" dirty="0" err="1" smtClean="0"/>
                        <a:t>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Bigint</a:t>
                      </a:r>
                      <a:r>
                        <a:rPr lang="en-US" altLang="ko-KR" sz="700" dirty="0" smtClean="0"/>
                        <a:t>, 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4354745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Period_idx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Bigint</a:t>
                      </a:r>
                      <a:r>
                        <a:rPr lang="en-US" altLang="ko-KR" sz="700" dirty="0" smtClean="0"/>
                        <a:t>, FK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3346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File_idx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Int</a:t>
                      </a:r>
                      <a:r>
                        <a:rPr lang="en-US" altLang="ko-KR" sz="700" dirty="0" smtClean="0"/>
                        <a:t>, FK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</a:tr>
              <a:tr h="230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Image_file_name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Varchar(30)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3453.Jpg</a:t>
                      </a:r>
                      <a:endParaRPr lang="ko-KR" altLang="en-US" sz="700" dirty="0"/>
                    </a:p>
                  </a:txBody>
                  <a:tcPr/>
                </a:tc>
              </a:tr>
              <a:tr h="14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Visual_data_info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Longtext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Visual{common[locate:</a:t>
                      </a:r>
                      <a:r>
                        <a:rPr lang="ko-KR" altLang="en-US" sz="700" dirty="0" smtClean="0"/>
                        <a:t>장소</a:t>
                      </a:r>
                      <a:r>
                        <a:rPr lang="en-US" altLang="ko-KR" sz="700" dirty="0" smtClean="0"/>
                        <a:t>, spot:</a:t>
                      </a:r>
                      <a:r>
                        <a:rPr lang="ko-KR" altLang="en-US" sz="700" dirty="0" smtClean="0"/>
                        <a:t>세부장소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en-US" altLang="ko-KR" sz="700" dirty="0" err="1" smtClean="0"/>
                        <a:t>related_person</a:t>
                      </a:r>
                      <a:r>
                        <a:rPr lang="en-US" altLang="ko-KR" sz="700" dirty="0" smtClean="0"/>
                        <a:t>:</a:t>
                      </a:r>
                      <a:r>
                        <a:rPr lang="ko-KR" altLang="en-US" sz="700" dirty="0" smtClean="0"/>
                        <a:t>관련인물</a:t>
                      </a:r>
                      <a:r>
                        <a:rPr lang="en-US" altLang="ko-KR" sz="700" dirty="0" smtClean="0"/>
                        <a:t>], person1[</a:t>
                      </a:r>
                      <a:r>
                        <a:rPr lang="en-US" altLang="ko-KR" sz="700" dirty="0" err="1" smtClean="0"/>
                        <a:t>name:joey</a:t>
                      </a:r>
                      <a:r>
                        <a:rPr lang="en-US" altLang="ko-KR" sz="700" dirty="0" smtClean="0"/>
                        <a:t>, facerect:10.10.18.18, …]}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44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2802</Words>
  <Application>Microsoft Office PowerPoint</Application>
  <PresentationFormat>화면 슬라이드 쇼(4:3)</PresentationFormat>
  <Paragraphs>1321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메타데이터 태깅 툴 페이지 별 DB구조</vt:lpstr>
      <vt:lpstr>로그인</vt:lpstr>
      <vt:lpstr>관리자 페이지</vt:lpstr>
      <vt:lpstr>메인</vt:lpstr>
      <vt:lpstr>동영상 등록</vt:lpstr>
      <vt:lpstr>동영상 리스트</vt:lpstr>
      <vt:lpstr>동영상 리스트</vt:lpstr>
      <vt:lpstr>동영상 리스트</vt:lpstr>
      <vt:lpstr> 시각정보 수정</vt:lpstr>
      <vt:lpstr> 시각정보 수정</vt:lpstr>
      <vt:lpstr> 구간묘사 / QA / 인과 / 의도 수정</vt:lpstr>
      <vt:lpstr> 구간묘사 / QA / 인과 / 의도 수정</vt:lpstr>
      <vt:lpstr> 구간묘사 / QA / 인과 / 의도 수정</vt:lpstr>
      <vt:lpstr>구간묘사 / QA / 인과 / 의도 수정</vt:lpstr>
      <vt:lpstr>소리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메타데이터 태깅 툴 명세서</dc:title>
  <dc:creator>Windows 사용자</dc:creator>
  <cp:lastModifiedBy>Windows 사용자</cp:lastModifiedBy>
  <cp:revision>47</cp:revision>
  <dcterms:created xsi:type="dcterms:W3CDTF">2018-05-21T06:07:50Z</dcterms:created>
  <dcterms:modified xsi:type="dcterms:W3CDTF">2018-05-29T01:56:45Z</dcterms:modified>
</cp:coreProperties>
</file>