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7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356" y="-1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4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6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1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7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9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1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5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0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0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D5EC-E093-491E-8F97-3EFA2BACE34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107D-720C-407C-95DB-71B6F8467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3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소싱</a:t>
            </a:r>
            <a:r>
              <a:rPr lang="ko-KR" altLang="en-US" dirty="0"/>
              <a:t> </a:t>
            </a:r>
            <a:r>
              <a:rPr lang="ko-KR" altLang="en-US" dirty="0" smtClean="0"/>
              <a:t>기술 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인공지능팀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신형욱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5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시 필요한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기존 메타데이터 편집도구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확률값</a:t>
            </a:r>
            <a:r>
              <a:rPr lang="ko-KR" altLang="en-US" dirty="0" smtClean="0"/>
              <a:t> 저장하도록 수정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문정학 대리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소싱</a:t>
            </a:r>
            <a:r>
              <a:rPr lang="ko-KR" altLang="en-US" dirty="0" smtClean="0"/>
              <a:t> 메타데이터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수정된 값이 넘어 올 경우 값을 갱신할 수 있는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추가 필요</a:t>
            </a:r>
            <a:r>
              <a:rPr lang="en-US" altLang="ko-KR" dirty="0"/>
              <a:t> (</a:t>
            </a:r>
            <a:r>
              <a:rPr lang="ko-KR" altLang="en-US" dirty="0"/>
              <a:t>문정학 대리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메타데이터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도구에서 자동추출 된 항목이 아닌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작업자가 직접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항목에 대해서는 정확도를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변경하는 작업 필요</a:t>
            </a:r>
            <a:r>
              <a:rPr lang="en-US" altLang="ko-KR" dirty="0"/>
              <a:t> (</a:t>
            </a:r>
            <a:r>
              <a:rPr lang="ko-KR" altLang="en-US" dirty="0"/>
              <a:t>문정학 대리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소싱</a:t>
            </a:r>
            <a:r>
              <a:rPr lang="ko-KR" altLang="en-US" dirty="0" smtClean="0"/>
              <a:t> 메타데이터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에는 기존 메타데이터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인덱스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문제로 출제된 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의도된 정답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입력된 정답 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정보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신뢰도 필드로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문정학 대리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그래너리에서</a:t>
            </a:r>
            <a:r>
              <a:rPr lang="ko-KR" altLang="en-US" dirty="0" smtClean="0"/>
              <a:t> 사용자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신뢰도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문제의 정답을 얼마나 잘 맞추는지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항목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신뢰도 갱신을 할 수 있는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추가 필요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이강용 선임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에는 정답개수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오답개수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필드가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이강용 선임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문정학 대리가 만든 </a:t>
            </a:r>
            <a:r>
              <a:rPr lang="en-US" altLang="ko-KR" dirty="0" smtClean="0"/>
              <a:t>JS+CSS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그래너리에</a:t>
            </a:r>
            <a:r>
              <a:rPr lang="ko-KR" altLang="en-US" dirty="0" smtClean="0"/>
              <a:t> 반영하는 작업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이강용 선임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사용자 신뢰도는 사용자 </a:t>
            </a:r>
            <a:r>
              <a:rPr lang="en-US" altLang="ko-KR" dirty="0"/>
              <a:t>DB</a:t>
            </a:r>
            <a:r>
              <a:rPr lang="ko-KR" altLang="en-US" dirty="0"/>
              <a:t>에 확실한 객체들의 정답 개수</a:t>
            </a:r>
            <a:r>
              <a:rPr lang="en-US" altLang="ko-KR" dirty="0"/>
              <a:t>, </a:t>
            </a:r>
            <a:r>
              <a:rPr lang="ko-KR" altLang="en-US" dirty="0"/>
              <a:t>오답 개수를 업데이트 하고</a:t>
            </a:r>
            <a:r>
              <a:rPr lang="en-US" altLang="ko-KR" dirty="0"/>
              <a:t>, </a:t>
            </a:r>
            <a:r>
              <a:rPr lang="ko-KR" altLang="en-US" dirty="0"/>
              <a:t>신뢰도를 업데이트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신형욱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메타데이터는 의도된 정답 비율을 측정하고</a:t>
            </a:r>
            <a:r>
              <a:rPr lang="en-US" altLang="ko-KR" dirty="0"/>
              <a:t>, </a:t>
            </a:r>
            <a:r>
              <a:rPr lang="ko-KR" altLang="en-US" dirty="0"/>
              <a:t>사용자 신뢰도를 고려하여 측정한다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신형욱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71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27784" y="1700808"/>
            <a:ext cx="4032448" cy="3960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1224136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1"/>
            <a:r>
              <a:rPr lang="ko-KR" altLang="en-US" sz="1400" dirty="0"/>
              <a:t>확실한 동일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1(</a:t>
            </a:r>
            <a:r>
              <a:rPr lang="ko-KR" altLang="en-US" sz="1400" dirty="0" smtClean="0"/>
              <a:t>파랑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6</a:t>
            </a:r>
            <a:r>
              <a:rPr lang="ko-KR" altLang="en-US" sz="1400" dirty="0"/>
              <a:t>개와 </a:t>
            </a:r>
            <a:r>
              <a:rPr lang="ko-KR" altLang="en-US" sz="1400" dirty="0">
                <a:solidFill>
                  <a:srgbClr val="FF0000"/>
                </a:solidFill>
              </a:rPr>
              <a:t>불확실한 다른 </a:t>
            </a:r>
            <a:r>
              <a:rPr lang="ko-KR" altLang="en-US" sz="1400" dirty="0" smtClean="0">
                <a:solidFill>
                  <a:srgbClr val="FF0000"/>
                </a:solidFill>
              </a:rPr>
              <a:t>객체</a:t>
            </a:r>
            <a:r>
              <a:rPr lang="en-US" altLang="ko-KR" sz="1400" dirty="0" smtClean="0">
                <a:solidFill>
                  <a:srgbClr val="FF0000"/>
                </a:solidFill>
              </a:rPr>
              <a:t>2(</a:t>
            </a:r>
            <a:r>
              <a:rPr lang="ko-KR" altLang="en-US" sz="1400" dirty="0" smtClean="0">
                <a:solidFill>
                  <a:srgbClr val="FF0000"/>
                </a:solidFill>
              </a:rPr>
              <a:t>빨강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개</a:t>
            </a:r>
            <a:r>
              <a:rPr lang="en-US" altLang="ko-KR" sz="1400" dirty="0"/>
              <a:t>, </a:t>
            </a:r>
            <a:r>
              <a:rPr lang="ko-KR" altLang="en-US" sz="1400" dirty="0"/>
              <a:t>확실한 다른 객체</a:t>
            </a:r>
            <a:r>
              <a:rPr lang="en-US" altLang="ko-KR" sz="1400" dirty="0" smtClean="0"/>
              <a:t>3(</a:t>
            </a:r>
            <a:r>
              <a:rPr lang="ko-KR" altLang="en-US" sz="1400" dirty="0" smtClean="0"/>
              <a:t>주황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개를 보여주며 객체</a:t>
            </a:r>
            <a:r>
              <a:rPr lang="en-US" altLang="ko-KR" sz="1400" dirty="0"/>
              <a:t>2, 3</a:t>
            </a:r>
            <a:r>
              <a:rPr lang="ko-KR" altLang="en-US" sz="1400" dirty="0"/>
              <a:t>인 것을 고르게 하기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코난</a:t>
            </a:r>
            <a:r>
              <a:rPr lang="en-US" altLang="ko-KR" sz="1400" dirty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53651" y="1916832"/>
            <a:ext cx="792088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09556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81843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01360" y="2708920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02552" y="2708920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양파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53651" y="2708920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81843" y="3501008"/>
            <a:ext cx="792088" cy="72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02552" y="3501008"/>
            <a:ext cx="792088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당근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53651" y="3501008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4365104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중 당근을 골라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067944" y="47971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1152128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pPr lvl="1"/>
            <a:r>
              <a:rPr lang="ko-KR" altLang="en-US" sz="1400" dirty="0" smtClean="0"/>
              <a:t>확실한 </a:t>
            </a:r>
            <a:r>
              <a:rPr lang="ko-KR" altLang="en-US" sz="1400" dirty="0"/>
              <a:t>동일 배경</a:t>
            </a:r>
            <a:r>
              <a:rPr lang="en-US" altLang="ko-KR" sz="1400" dirty="0" smtClean="0"/>
              <a:t>1(</a:t>
            </a:r>
            <a:r>
              <a:rPr lang="ko-KR" altLang="en-US" sz="1400" dirty="0" smtClean="0"/>
              <a:t>파랑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2</a:t>
            </a:r>
            <a:r>
              <a:rPr lang="ko-KR" altLang="en-US" sz="1400" dirty="0"/>
              <a:t>개와 </a:t>
            </a:r>
            <a:r>
              <a:rPr lang="ko-KR" altLang="en-US" sz="1400" dirty="0">
                <a:solidFill>
                  <a:srgbClr val="FF0000"/>
                </a:solidFill>
              </a:rPr>
              <a:t>불확실한 다른 배경</a:t>
            </a:r>
            <a:r>
              <a:rPr lang="en-US" altLang="ko-KR" sz="1400" dirty="0" smtClean="0">
                <a:solidFill>
                  <a:srgbClr val="FF0000"/>
                </a:solidFill>
              </a:rPr>
              <a:t>2(</a:t>
            </a:r>
            <a:r>
              <a:rPr lang="ko-KR" altLang="en-US" sz="1400" dirty="0" smtClean="0">
                <a:solidFill>
                  <a:srgbClr val="FF0000"/>
                </a:solidFill>
              </a:rPr>
              <a:t>빨강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/>
              <a:t>확실한 다른 배경</a:t>
            </a:r>
            <a:r>
              <a:rPr lang="en-US" altLang="ko-KR" sz="1400" dirty="0"/>
              <a:t>3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개를 보여주며 배경 </a:t>
            </a:r>
            <a:r>
              <a:rPr lang="en-US" altLang="ko-KR" sz="1400" dirty="0"/>
              <a:t>2, 3</a:t>
            </a:r>
            <a:r>
              <a:rPr lang="ko-KR" altLang="en-US" sz="1400" dirty="0"/>
              <a:t>인 것을 고르게 하기</a:t>
            </a:r>
            <a:r>
              <a:rPr lang="en-US" altLang="ko-KR" sz="1400" dirty="0"/>
              <a:t>(OGQ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1700808"/>
            <a:ext cx="4032448" cy="3960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1802" y="3284984"/>
            <a:ext cx="179441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3808" y="1846600"/>
            <a:ext cx="179441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1802" y="1844824"/>
            <a:ext cx="1794414" cy="1368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폭포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842008" y="3293136"/>
            <a:ext cx="1794414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폭포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479715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폭포가 나온 사진을 골라주세요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52292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91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ko-KR" altLang="en-US" dirty="0"/>
              <a:t>문제 유형</a:t>
            </a:r>
            <a:endParaRPr lang="en-US" altLang="ko-KR" dirty="0"/>
          </a:p>
          <a:p>
            <a:pPr lvl="1"/>
            <a:r>
              <a:rPr lang="ko-KR" altLang="en-US" sz="1400" dirty="0" smtClean="0"/>
              <a:t>확실한 객체</a:t>
            </a:r>
            <a:r>
              <a:rPr lang="en-US" altLang="ko-KR" sz="1400" dirty="0" smtClean="0"/>
              <a:t>1 3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불확실한 객체</a:t>
            </a:r>
            <a:r>
              <a:rPr lang="en-US" altLang="ko-KR" sz="1400" dirty="0" smtClean="0"/>
              <a:t>2 3</a:t>
            </a:r>
            <a:r>
              <a:rPr lang="ko-KR" altLang="en-US" sz="1400" dirty="0" smtClean="0"/>
              <a:t>개 를 보여주고 해당하는 영역으로 이동시키기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1700808"/>
            <a:ext cx="4032448" cy="3960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20232" y="3573016"/>
            <a:ext cx="1440000" cy="108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54986" y="1700808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</a:t>
            </a:r>
            <a:r>
              <a:rPr lang="ko-KR" altLang="en-US" dirty="0"/>
              <a:t>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20232" y="1700808"/>
            <a:ext cx="1440000" cy="108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54986" y="3573016"/>
            <a:ext cx="1440000" cy="10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1842" y="4808185"/>
            <a:ext cx="387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가운데 이미지를 해당하는 영역으로 이동시켜 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52292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74005" y="3140968"/>
            <a:ext cx="316070" cy="199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확실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19643" y="3140968"/>
            <a:ext cx="316070" cy="199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확실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83968" y="3140968"/>
            <a:ext cx="316070" cy="199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불확실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88113" y="3140968"/>
            <a:ext cx="316070" cy="199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불확실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9628" y="3140968"/>
            <a:ext cx="316070" cy="199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확실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68098" y="3140968"/>
            <a:ext cx="316070" cy="199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불확실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9767" y="116632"/>
            <a:ext cx="1218809" cy="343701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사용자 서비스 접속</a:t>
            </a:r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2076" y="4184818"/>
            <a:ext cx="1218812" cy="1374302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정답 확인 모듈</a:t>
            </a:r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ko-KR" sz="800" dirty="0">
              <a:solidFill>
                <a:schemeClr val="tx1"/>
              </a:solidFill>
            </a:endParaRPr>
          </a:p>
          <a:p>
            <a:pPr algn="ctr"/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r"/>
            <a:endParaRPr kumimoji="1" lang="en-US" altLang="ko-KR" sz="800" dirty="0">
              <a:solidFill>
                <a:schemeClr val="tx1"/>
              </a:solidFill>
            </a:endParaRPr>
          </a:p>
          <a:p>
            <a:pPr algn="r"/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r"/>
            <a:endParaRPr kumimoji="1" lang="en-US" altLang="ko-KR" sz="800" dirty="0">
              <a:solidFill>
                <a:schemeClr val="tx1"/>
              </a:solidFill>
            </a:endParaRPr>
          </a:p>
          <a:p>
            <a:pPr algn="r"/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r"/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72077" y="676357"/>
            <a:ext cx="1218809" cy="334191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서버에 문제</a:t>
            </a:r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요청</a:t>
            </a:r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72077" y="2816666"/>
            <a:ext cx="1218810" cy="360040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서비스 사용자에게 </a:t>
            </a:r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문제 출력</a:t>
            </a:r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7317" y="4451478"/>
            <a:ext cx="1041561" cy="309404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사용자 신뢰도</a:t>
            </a:r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분석</a:t>
            </a:r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7316" y="4823881"/>
            <a:ext cx="1041562" cy="309404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사용자 입력 분석</a:t>
            </a:r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6479" y="1232490"/>
            <a:ext cx="1214407" cy="1322522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문제 출제 모듈</a:t>
            </a:r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ko-KR" sz="800" dirty="0">
              <a:solidFill>
                <a:schemeClr val="tx1"/>
              </a:solidFill>
            </a:endParaRPr>
          </a:p>
          <a:p>
            <a:pPr algn="ctr"/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ko-KR" sz="800" dirty="0">
              <a:solidFill>
                <a:schemeClr val="tx1"/>
              </a:solidFill>
            </a:endParaRPr>
          </a:p>
          <a:p>
            <a:pPr algn="r"/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r"/>
            <a:endParaRPr kumimoji="1" lang="en-US" altLang="ko-KR" sz="800" dirty="0">
              <a:solidFill>
                <a:schemeClr val="tx1"/>
              </a:solidFill>
            </a:endParaRPr>
          </a:p>
          <a:p>
            <a:pPr algn="r"/>
            <a:endParaRPr kumimoji="1" lang="en-US" altLang="ko-KR" sz="800" dirty="0" smtClean="0">
              <a:solidFill>
                <a:schemeClr val="tx1"/>
              </a:solidFill>
            </a:endParaRPr>
          </a:p>
          <a:p>
            <a:pPr algn="r"/>
            <a:endParaRPr kumimoji="1" lang="en-US" altLang="ko-KR" sz="800" dirty="0">
              <a:solidFill>
                <a:schemeClr val="tx1"/>
              </a:solidFill>
            </a:endParaRPr>
          </a:p>
          <a:p>
            <a:pPr algn="r"/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10767" y="1520522"/>
            <a:ext cx="925685" cy="244685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문제 유형 결정</a:t>
            </a:r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10766" y="1808554"/>
            <a:ext cx="925685" cy="265088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문제 작성</a:t>
            </a:r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8" name="수동 입력 40"/>
          <p:cNvSpPr/>
          <p:nvPr/>
        </p:nvSpPr>
        <p:spPr>
          <a:xfrm>
            <a:off x="1372076" y="3422990"/>
            <a:ext cx="1218811" cy="473796"/>
          </a:xfrm>
          <a:prstGeom prst="flowChartManualInpu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사용자 정답 입력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47070" y="2840573"/>
            <a:ext cx="1051246" cy="525428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신뢰도 높은 메타데이터 추출</a:t>
            </a:r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6096" y="116632"/>
            <a:ext cx="344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script +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패키징</a:t>
            </a:r>
            <a:endParaRPr lang="en-US" altLang="ko-KR" dirty="0" smtClean="0"/>
          </a:p>
        </p:txBody>
      </p:sp>
      <p:sp>
        <p:nvSpPr>
          <p:cNvPr id="25" name="자기 디스크 44"/>
          <p:cNvSpPr/>
          <p:nvPr/>
        </p:nvSpPr>
        <p:spPr>
          <a:xfrm>
            <a:off x="4247070" y="5720893"/>
            <a:ext cx="1051246" cy="732443"/>
          </a:xfrm>
          <a:prstGeom prst="flowChartMagneticDisk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사용자 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DB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2894" y="6156221"/>
            <a:ext cx="1321196" cy="215444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사용자 신뢰도 점수 갱신</a:t>
            </a:r>
            <a:endParaRPr lang="ko-KR" altLang="en-US" sz="800" dirty="0"/>
          </a:p>
        </p:txBody>
      </p:sp>
      <p:cxnSp>
        <p:nvCxnSpPr>
          <p:cNvPr id="39" name="직선 화살표 연결선 38"/>
          <p:cNvCxnSpPr>
            <a:stCxn id="18" idx="2"/>
            <a:endCxn id="5" idx="0"/>
          </p:cNvCxnSpPr>
          <p:nvPr/>
        </p:nvCxnSpPr>
        <p:spPr>
          <a:xfrm>
            <a:off x="1981482" y="3896786"/>
            <a:ext cx="0" cy="288032"/>
          </a:xfrm>
          <a:prstGeom prst="straightConnector1">
            <a:avLst/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" idx="2"/>
            <a:endCxn id="13" idx="0"/>
          </p:cNvCxnSpPr>
          <p:nvPr/>
        </p:nvCxnSpPr>
        <p:spPr>
          <a:xfrm>
            <a:off x="1981482" y="1010548"/>
            <a:ext cx="2201" cy="221942"/>
          </a:xfrm>
          <a:prstGeom prst="straightConnector1">
            <a:avLst/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3" idx="2"/>
            <a:endCxn id="7" idx="0"/>
          </p:cNvCxnSpPr>
          <p:nvPr/>
        </p:nvCxnSpPr>
        <p:spPr>
          <a:xfrm flipH="1">
            <a:off x="1981482" y="2555012"/>
            <a:ext cx="2201" cy="261654"/>
          </a:xfrm>
          <a:prstGeom prst="straightConnector1">
            <a:avLst/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/>
          <p:cNvSpPr/>
          <p:nvPr/>
        </p:nvSpPr>
        <p:spPr>
          <a:xfrm>
            <a:off x="1259634" y="5781294"/>
            <a:ext cx="1440160" cy="612334"/>
          </a:xfrm>
          <a:prstGeom prst="flowChartDecision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Is correct?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5" idx="2"/>
            <a:endCxn id="64" idx="0"/>
          </p:cNvCxnSpPr>
          <p:nvPr/>
        </p:nvCxnSpPr>
        <p:spPr>
          <a:xfrm flipH="1">
            <a:off x="1979714" y="5559120"/>
            <a:ext cx="1768" cy="222174"/>
          </a:xfrm>
          <a:prstGeom prst="straightConnector1">
            <a:avLst/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1"/>
            <a:endCxn id="13" idx="1"/>
          </p:cNvCxnSpPr>
          <p:nvPr/>
        </p:nvCxnSpPr>
        <p:spPr>
          <a:xfrm rot="10800000" flipH="1">
            <a:off x="1259633" y="1893751"/>
            <a:ext cx="116845" cy="4193710"/>
          </a:xfrm>
          <a:prstGeom prst="bentConnector3">
            <a:avLst>
              <a:gd name="adj1" fmla="val -195644"/>
            </a:avLst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기 디스크 44"/>
          <p:cNvSpPr/>
          <p:nvPr/>
        </p:nvSpPr>
        <p:spPr>
          <a:xfrm>
            <a:off x="4247070" y="3692306"/>
            <a:ext cx="1051246" cy="732443"/>
          </a:xfrm>
          <a:prstGeom prst="flowChartMagneticDisk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err="1" smtClean="0">
                <a:solidFill>
                  <a:schemeClr val="tx1"/>
                </a:solidFill>
              </a:rPr>
              <a:t>크라우드</a:t>
            </a:r>
            <a:r>
              <a:rPr kumimoji="1" lang="ko-KR" altLang="en-US" sz="800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800" dirty="0" err="1" smtClean="0">
                <a:solidFill>
                  <a:schemeClr val="tx1"/>
                </a:solidFill>
              </a:rPr>
              <a:t>소싱</a:t>
            </a:r>
            <a:r>
              <a:rPr kumimoji="1" lang="ko-KR" altLang="en-US" sz="8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DB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자기 디스크 44"/>
          <p:cNvSpPr/>
          <p:nvPr/>
        </p:nvSpPr>
        <p:spPr>
          <a:xfrm>
            <a:off x="4247070" y="1529884"/>
            <a:ext cx="1051246" cy="732443"/>
          </a:xfrm>
          <a:prstGeom prst="flowChartMagneticDisk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메타데이터 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DB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/>
          <p:cNvCxnSpPr>
            <a:stCxn id="74" idx="2"/>
            <a:endCxn id="13" idx="3"/>
          </p:cNvCxnSpPr>
          <p:nvPr/>
        </p:nvCxnSpPr>
        <p:spPr>
          <a:xfrm flipH="1" flipV="1">
            <a:off x="2590886" y="1893751"/>
            <a:ext cx="1656184" cy="2355"/>
          </a:xfrm>
          <a:prstGeom prst="straightConnector1">
            <a:avLst/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4" idx="3"/>
            <a:endCxn id="25" idx="2"/>
          </p:cNvCxnSpPr>
          <p:nvPr/>
        </p:nvCxnSpPr>
        <p:spPr>
          <a:xfrm flipV="1">
            <a:off x="2699794" y="6087115"/>
            <a:ext cx="1547276" cy="346"/>
          </a:xfrm>
          <a:prstGeom prst="straightConnector1">
            <a:avLst/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4" idx="3"/>
            <a:endCxn id="73" idx="2"/>
          </p:cNvCxnSpPr>
          <p:nvPr/>
        </p:nvCxnSpPr>
        <p:spPr>
          <a:xfrm flipV="1">
            <a:off x="2699794" y="4058528"/>
            <a:ext cx="1547276" cy="2028933"/>
          </a:xfrm>
          <a:prstGeom prst="bentConnector3">
            <a:avLst/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08096" y="4640773"/>
            <a:ext cx="873957" cy="215444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문제 정답 갱신</a:t>
            </a:r>
            <a:endParaRPr lang="ko-KR" altLang="en-US" sz="800" dirty="0"/>
          </a:p>
        </p:txBody>
      </p:sp>
      <p:cxnSp>
        <p:nvCxnSpPr>
          <p:cNvPr id="84" name="직선 화살표 연결선 83"/>
          <p:cNvCxnSpPr>
            <a:stCxn id="73" idx="1"/>
            <a:endCxn id="27" idx="2"/>
          </p:cNvCxnSpPr>
          <p:nvPr/>
        </p:nvCxnSpPr>
        <p:spPr>
          <a:xfrm flipV="1">
            <a:off x="4772693" y="3366001"/>
            <a:ext cx="0" cy="326305"/>
          </a:xfrm>
          <a:prstGeom prst="straightConnector1">
            <a:avLst/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27" idx="0"/>
            <a:endCxn id="74" idx="3"/>
          </p:cNvCxnSpPr>
          <p:nvPr/>
        </p:nvCxnSpPr>
        <p:spPr>
          <a:xfrm flipV="1">
            <a:off x="4772693" y="2262327"/>
            <a:ext cx="0" cy="578246"/>
          </a:xfrm>
          <a:prstGeom prst="straightConnector1">
            <a:avLst/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4197" y="2420888"/>
            <a:ext cx="1109599" cy="215444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메타데이터 </a:t>
            </a:r>
            <a:r>
              <a:rPr lang="en-US" altLang="ko-KR" sz="800" dirty="0" smtClean="0"/>
              <a:t>DB </a:t>
            </a:r>
            <a:r>
              <a:rPr lang="ko-KR" altLang="en-US" sz="800" dirty="0" smtClean="0"/>
              <a:t>반영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1513635" y="2119530"/>
            <a:ext cx="925685" cy="265088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err="1" smtClean="0">
                <a:solidFill>
                  <a:schemeClr val="tx1"/>
                </a:solidFill>
              </a:rPr>
              <a:t>정답셑</a:t>
            </a:r>
            <a:r>
              <a:rPr kumimoji="1" lang="ko-KR" altLang="en-US" sz="800" dirty="0" smtClean="0">
                <a:solidFill>
                  <a:schemeClr val="tx1"/>
                </a:solidFill>
              </a:rPr>
              <a:t> 작성</a:t>
            </a:r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4691" y="6156221"/>
            <a:ext cx="343364" cy="215444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NO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843808" y="5867138"/>
            <a:ext cx="351378" cy="215444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YES</a:t>
            </a:r>
            <a:endParaRPr lang="ko-KR" altLang="en-US" sz="800" dirty="0"/>
          </a:p>
        </p:txBody>
      </p:sp>
      <p:cxnSp>
        <p:nvCxnSpPr>
          <p:cNvPr id="41" name="직선 화살표 연결선 40"/>
          <p:cNvCxnSpPr>
            <a:stCxn id="7" idx="2"/>
            <a:endCxn id="18" idx="0"/>
          </p:cNvCxnSpPr>
          <p:nvPr/>
        </p:nvCxnSpPr>
        <p:spPr>
          <a:xfrm>
            <a:off x="1981482" y="3176706"/>
            <a:ext cx="0" cy="293664"/>
          </a:xfrm>
          <a:prstGeom prst="straightConnector1">
            <a:avLst/>
          </a:prstGeom>
          <a:ln w="63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2"/>
            <a:endCxn id="6" idx="0"/>
          </p:cNvCxnSpPr>
          <p:nvPr/>
        </p:nvCxnSpPr>
        <p:spPr>
          <a:xfrm>
            <a:off x="1979172" y="460333"/>
            <a:ext cx="231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475656" y="5207828"/>
            <a:ext cx="1041562" cy="309404"/>
          </a:xfrm>
          <a:prstGeom prst="rect">
            <a:avLst/>
          </a:prstGeom>
          <a:noFill/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데이터베이스 관리</a:t>
            </a:r>
            <a:endParaRPr kumimoji="1"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5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화이트투명사각판">
            <a:extLst>
              <a:ext uri="{FF2B5EF4-FFF2-40B4-BE49-F238E27FC236}">
                <a16:creationId xmlns:a16="http://schemas.microsoft.com/office/drawing/2014/main" xmlns="" id="{30E8A0D5-706C-4CE1-8595-AA44A3B9C407}"/>
              </a:ext>
            </a:extLst>
          </p:cNvPr>
          <p:cNvSpPr/>
          <p:nvPr/>
        </p:nvSpPr>
        <p:spPr bwMode="auto">
          <a:xfrm>
            <a:off x="5455673" y="4775000"/>
            <a:ext cx="2845547" cy="15601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382725" y="4574276"/>
            <a:ext cx="2933691" cy="2385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-63500" algn="ctr" defTabSz="104305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학습모델 최적화 시스템</a:t>
            </a:r>
            <a:endParaRPr kumimoji="1"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1" name="화이트투명사각판">
            <a:extLst>
              <a:ext uri="{FF2B5EF4-FFF2-40B4-BE49-F238E27FC236}">
                <a16:creationId xmlns:a16="http://schemas.microsoft.com/office/drawing/2014/main" xmlns="" id="{30E8A0D5-706C-4CE1-8595-AA44A3B9C407}"/>
              </a:ext>
            </a:extLst>
          </p:cNvPr>
          <p:cNvSpPr/>
          <p:nvPr/>
        </p:nvSpPr>
        <p:spPr bwMode="auto">
          <a:xfrm>
            <a:off x="1044548" y="2540192"/>
            <a:ext cx="2845547" cy="38669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971600" y="2339469"/>
            <a:ext cx="2933691" cy="2385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-63500" algn="ctr" defTabSz="1043056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크라우드소싱</a:t>
            </a:r>
            <a:r>
              <a:rPr kumimoji="1"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시스템</a:t>
            </a:r>
            <a:endParaRPr kumimoji="1"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6069735" y="5024015"/>
            <a:ext cx="1569746" cy="108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6697765" y="4895006"/>
            <a:ext cx="830898" cy="262726"/>
          </a:xfrm>
          <a:prstGeom prst="roundRect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학습모델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최적화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376478" y="5032178"/>
            <a:ext cx="2251017" cy="115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179223" y="2821055"/>
            <a:ext cx="2559020" cy="1447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2619383" y="5327054"/>
            <a:ext cx="649012" cy="698972"/>
            <a:chOff x="2563750" y="5911031"/>
            <a:chExt cx="362938" cy="439434"/>
          </a:xfrm>
        </p:grpSpPr>
        <p:pic>
          <p:nvPicPr>
            <p:cNvPr id="180" name="Picture 25" descr="C:\Users\kbh\Desktop\03간장소스\아이콘_다운\심플PNG\64\185097 - database streamlin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563750" y="5911031"/>
              <a:ext cx="362938" cy="352596"/>
            </a:xfrm>
            <a:prstGeom prst="rect">
              <a:avLst/>
            </a:prstGeom>
            <a:noFill/>
          </p:spPr>
        </p:pic>
        <p:sp>
          <p:nvSpPr>
            <p:cNvPr id="181" name="직사각형 180"/>
            <p:cNvSpPr/>
            <p:nvPr/>
          </p:nvSpPr>
          <p:spPr>
            <a:xfrm>
              <a:off x="2619721" y="6282742"/>
              <a:ext cx="251000" cy="6772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75" algn="ctr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kumimoji="1" lang="ko-KR" altLang="en-US" sz="700" dirty="0" smtClean="0">
                  <a:ln>
                    <a:solidFill>
                      <a:srgbClr val="0098F6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메타데이</a:t>
              </a:r>
              <a:r>
                <a:rPr kumimoji="1" lang="ko-KR" altLang="en-US" sz="700" dirty="0">
                  <a:ln>
                    <a:solidFill>
                      <a:srgbClr val="0098F6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터</a:t>
              </a:r>
            </a:p>
          </p:txBody>
        </p:sp>
      </p:grpSp>
      <p:sp>
        <p:nvSpPr>
          <p:cNvPr id="194" name="모서리가 둥근 직사각형 193"/>
          <p:cNvSpPr/>
          <p:nvPr/>
        </p:nvSpPr>
        <p:spPr>
          <a:xfrm>
            <a:off x="2312185" y="4903169"/>
            <a:ext cx="1118930" cy="295662"/>
          </a:xfrm>
          <a:prstGeom prst="roundRect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크라우드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소싱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2456202" y="2662758"/>
            <a:ext cx="1118930" cy="295662"/>
          </a:xfrm>
          <a:prstGeom prst="roundRect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크라우드소싱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서버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1683279" y="5327054"/>
            <a:ext cx="649010" cy="698972"/>
            <a:chOff x="2563750" y="5911031"/>
            <a:chExt cx="362938" cy="439434"/>
          </a:xfrm>
        </p:grpSpPr>
        <p:pic>
          <p:nvPicPr>
            <p:cNvPr id="215" name="Picture 25" descr="C:\Users\kbh\Desktop\03간장소스\아이콘_다운\심플PNG\64\185097 - database streamlin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563750" y="5911031"/>
              <a:ext cx="362938" cy="352596"/>
            </a:xfrm>
            <a:prstGeom prst="rect">
              <a:avLst/>
            </a:prstGeom>
            <a:noFill/>
          </p:spPr>
        </p:pic>
        <p:sp>
          <p:nvSpPr>
            <p:cNvPr id="216" name="직사각형 215"/>
            <p:cNvSpPr/>
            <p:nvPr/>
          </p:nvSpPr>
          <p:spPr>
            <a:xfrm>
              <a:off x="2669924" y="6282742"/>
              <a:ext cx="150601" cy="6772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75" algn="ctr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kumimoji="1" lang="ko-KR" altLang="en-US" sz="700" dirty="0" smtClean="0">
                  <a:ln>
                    <a:solidFill>
                      <a:srgbClr val="0098F6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</a:t>
              </a:r>
              <a:r>
                <a:rPr kumimoji="1" lang="ko-KR" altLang="en-US" sz="700" dirty="0">
                  <a:ln>
                    <a:solidFill>
                      <a:srgbClr val="0098F6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자</a:t>
              </a:r>
            </a:p>
          </p:txBody>
        </p:sp>
      </p:grpSp>
      <p:sp>
        <p:nvSpPr>
          <p:cNvPr id="217" name="Rectangle 603"/>
          <p:cNvSpPr>
            <a:spLocks noChangeArrowheads="1"/>
          </p:cNvSpPr>
          <p:nvPr/>
        </p:nvSpPr>
        <p:spPr bwMode="auto">
          <a:xfrm flipH="1">
            <a:off x="1419378" y="3087175"/>
            <a:ext cx="860281" cy="96063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100" dirty="0">
              <a:latin typeface="+mn-ea"/>
            </a:endParaRPr>
          </a:p>
        </p:txBody>
      </p:sp>
      <p:sp>
        <p:nvSpPr>
          <p:cNvPr id="218" name="Rectangle 603"/>
          <p:cNvSpPr>
            <a:spLocks noChangeArrowheads="1"/>
          </p:cNvSpPr>
          <p:nvPr/>
        </p:nvSpPr>
        <p:spPr bwMode="auto">
          <a:xfrm rot="16200000" flipH="1">
            <a:off x="1761642" y="2720042"/>
            <a:ext cx="179522" cy="8580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문제 출제 모듈</a:t>
            </a:r>
            <a:endParaRPr lang="ko-KR" altLang="en-US" sz="6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9" name="Rectangle 603"/>
          <p:cNvSpPr>
            <a:spLocks noChangeArrowheads="1"/>
          </p:cNvSpPr>
          <p:nvPr/>
        </p:nvSpPr>
        <p:spPr bwMode="auto">
          <a:xfrm rot="16200000" flipH="1">
            <a:off x="1762161" y="3067798"/>
            <a:ext cx="179522" cy="7600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문제 유형 결정</a:t>
            </a:r>
            <a:endParaRPr lang="ko-KR" altLang="en-US" sz="6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20" name="Rectangle 603"/>
          <p:cNvSpPr>
            <a:spLocks noChangeArrowheads="1"/>
          </p:cNvSpPr>
          <p:nvPr/>
        </p:nvSpPr>
        <p:spPr bwMode="auto">
          <a:xfrm flipH="1">
            <a:off x="2805954" y="3087179"/>
            <a:ext cx="860281" cy="96129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1" name="Rectangle 603"/>
          <p:cNvSpPr>
            <a:spLocks noChangeArrowheads="1"/>
          </p:cNvSpPr>
          <p:nvPr/>
        </p:nvSpPr>
        <p:spPr bwMode="auto">
          <a:xfrm rot="16200000" flipH="1">
            <a:off x="3145192" y="2720043"/>
            <a:ext cx="179522" cy="8580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정답 확인 모듈</a:t>
            </a:r>
            <a:endParaRPr lang="ko-KR" altLang="en-US" sz="6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2" name="Rectangle 603"/>
          <p:cNvSpPr>
            <a:spLocks noChangeArrowheads="1"/>
          </p:cNvSpPr>
          <p:nvPr/>
        </p:nvSpPr>
        <p:spPr bwMode="auto">
          <a:xfrm rot="16200000" flipH="1">
            <a:off x="1762162" y="3290659"/>
            <a:ext cx="179522" cy="7600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문제 작성</a:t>
            </a:r>
            <a:endParaRPr lang="ko-KR" altLang="en-US" sz="6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24" name="Rectangle 603"/>
          <p:cNvSpPr>
            <a:spLocks noChangeArrowheads="1"/>
          </p:cNvSpPr>
          <p:nvPr/>
        </p:nvSpPr>
        <p:spPr bwMode="auto">
          <a:xfrm rot="16200000" flipH="1">
            <a:off x="3143094" y="3047322"/>
            <a:ext cx="179522" cy="7600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사용자 신뢰도 분석</a:t>
            </a:r>
            <a:endParaRPr lang="ko-KR" altLang="en-US" sz="6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25" name="Rectangle 603"/>
          <p:cNvSpPr>
            <a:spLocks noChangeArrowheads="1"/>
          </p:cNvSpPr>
          <p:nvPr/>
        </p:nvSpPr>
        <p:spPr bwMode="auto">
          <a:xfrm rot="16200000" flipH="1">
            <a:off x="3143094" y="3270182"/>
            <a:ext cx="179522" cy="7600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사용자 입력 분석</a:t>
            </a:r>
            <a:endParaRPr lang="ko-KR" altLang="en-US" sz="6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26" name="Rectangle 603"/>
          <p:cNvSpPr>
            <a:spLocks noChangeArrowheads="1"/>
          </p:cNvSpPr>
          <p:nvPr/>
        </p:nvSpPr>
        <p:spPr bwMode="auto">
          <a:xfrm rot="16200000" flipH="1">
            <a:off x="3143095" y="3506683"/>
            <a:ext cx="179522" cy="7600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en-US" altLang="ko-KR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업데이트</a:t>
            </a:r>
            <a:endParaRPr lang="ko-KR" altLang="en-US" sz="6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27" name="Rectangle 603"/>
          <p:cNvSpPr>
            <a:spLocks noChangeArrowheads="1"/>
          </p:cNvSpPr>
          <p:nvPr/>
        </p:nvSpPr>
        <p:spPr bwMode="auto">
          <a:xfrm rot="16200000" flipH="1">
            <a:off x="1766649" y="3506683"/>
            <a:ext cx="179522" cy="7600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정답 </a:t>
            </a:r>
            <a:r>
              <a:rPr lang="ko-KR" altLang="en-US" sz="60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셑</a:t>
            </a: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 작성</a:t>
            </a:r>
            <a:endParaRPr lang="ko-KR" altLang="en-US" sz="6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210456" y="3035830"/>
            <a:ext cx="350800" cy="761680"/>
            <a:chOff x="2330867" y="4388463"/>
            <a:chExt cx="196174" cy="478858"/>
          </a:xfrm>
        </p:grpSpPr>
        <p:grpSp>
          <p:nvGrpSpPr>
            <p:cNvPr id="200" name="그룹 199"/>
            <p:cNvGrpSpPr/>
            <p:nvPr/>
          </p:nvGrpSpPr>
          <p:grpSpPr>
            <a:xfrm>
              <a:off x="2330867" y="4388463"/>
              <a:ext cx="196174" cy="367394"/>
              <a:chOff x="5448654" y="4063428"/>
              <a:chExt cx="534593" cy="1001182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5448654" y="4063428"/>
                <a:ext cx="534593" cy="1001182"/>
              </a:xfrm>
              <a:prstGeom prst="roundRect">
                <a:avLst>
                  <a:gd name="adj" fmla="val 700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 err="1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5808272" y="4153602"/>
                <a:ext cx="101127" cy="735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 err="1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04" name="직선 연결선 203"/>
              <p:cNvCxnSpPr/>
              <p:nvPr/>
            </p:nvCxnSpPr>
            <p:spPr>
              <a:xfrm>
                <a:off x="5533675" y="4214290"/>
                <a:ext cx="158190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직사각형 200"/>
            <p:cNvSpPr/>
            <p:nvPr/>
          </p:nvSpPr>
          <p:spPr>
            <a:xfrm>
              <a:off x="2432880" y="4770574"/>
              <a:ext cx="36" cy="9674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75" algn="ctr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endParaRPr kumimoji="1" lang="ko-KR" altLang="en-US" sz="1000" dirty="0">
                <a:ln>
                  <a:solidFill>
                    <a:srgbClr val="0098F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2523347" y="3035830"/>
            <a:ext cx="350800" cy="761680"/>
            <a:chOff x="2330867" y="4388463"/>
            <a:chExt cx="196174" cy="478858"/>
          </a:xfrm>
        </p:grpSpPr>
        <p:grpSp>
          <p:nvGrpSpPr>
            <p:cNvPr id="232" name="그룹 231"/>
            <p:cNvGrpSpPr/>
            <p:nvPr/>
          </p:nvGrpSpPr>
          <p:grpSpPr>
            <a:xfrm>
              <a:off x="2330867" y="4388463"/>
              <a:ext cx="196174" cy="367394"/>
              <a:chOff x="5448654" y="4063428"/>
              <a:chExt cx="534593" cy="1001182"/>
            </a:xfrm>
          </p:grpSpPr>
          <p:sp>
            <p:nvSpPr>
              <p:cNvPr id="234" name="모서리가 둥근 직사각형 233"/>
              <p:cNvSpPr/>
              <p:nvPr/>
            </p:nvSpPr>
            <p:spPr>
              <a:xfrm>
                <a:off x="5448654" y="4063428"/>
                <a:ext cx="534593" cy="1001182"/>
              </a:xfrm>
              <a:prstGeom prst="roundRect">
                <a:avLst>
                  <a:gd name="adj" fmla="val 700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 err="1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808272" y="4153602"/>
                <a:ext cx="101127" cy="735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 err="1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36" name="직선 연결선 235"/>
              <p:cNvCxnSpPr/>
              <p:nvPr/>
            </p:nvCxnSpPr>
            <p:spPr>
              <a:xfrm>
                <a:off x="5533675" y="4214290"/>
                <a:ext cx="158190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직사각형 232"/>
            <p:cNvSpPr/>
            <p:nvPr/>
          </p:nvSpPr>
          <p:spPr>
            <a:xfrm>
              <a:off x="2432880" y="4770574"/>
              <a:ext cx="36" cy="9674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75" algn="ctr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endParaRPr kumimoji="1" lang="ko-KR" altLang="en-US" sz="1000" dirty="0">
                <a:ln>
                  <a:solidFill>
                    <a:srgbClr val="0098F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4042512" y="3367033"/>
            <a:ext cx="1269050" cy="159821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95963" y="4451622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메타데이터 신뢰도 갱신</a:t>
            </a:r>
            <a:endParaRPr lang="en-US" altLang="ko-KR" sz="700" dirty="0" smtClean="0"/>
          </a:p>
          <a:p>
            <a:r>
              <a:rPr lang="ko-KR" altLang="en-US" sz="700" dirty="0" smtClean="0"/>
              <a:t>사용자 신뢰도 갱신</a:t>
            </a:r>
            <a:endParaRPr lang="en-US" altLang="ko-KR" sz="700" dirty="0" smtClean="0"/>
          </a:p>
        </p:txBody>
      </p:sp>
      <p:sp>
        <p:nvSpPr>
          <p:cNvPr id="152" name="오른쪽 화살표 151"/>
          <p:cNvSpPr/>
          <p:nvPr/>
        </p:nvSpPr>
        <p:spPr>
          <a:xfrm rot="10800000">
            <a:off x="4042512" y="3526851"/>
            <a:ext cx="1269050" cy="159821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4258536" y="3686839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메타데이터 제공</a:t>
            </a:r>
            <a:endParaRPr lang="ko-KR" altLang="en-US" sz="700" dirty="0"/>
          </a:p>
        </p:txBody>
      </p:sp>
      <p:sp>
        <p:nvSpPr>
          <p:cNvPr id="154" name="오른쪽 화살표 153"/>
          <p:cNvSpPr/>
          <p:nvPr/>
        </p:nvSpPr>
        <p:spPr>
          <a:xfrm rot="5400000">
            <a:off x="2280045" y="4498741"/>
            <a:ext cx="519418" cy="159821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오른쪽 화살표 155"/>
          <p:cNvSpPr/>
          <p:nvPr/>
        </p:nvSpPr>
        <p:spPr>
          <a:xfrm rot="16200000">
            <a:off x="2140711" y="4494574"/>
            <a:ext cx="494268" cy="159821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1251231" y="447136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저 신뢰도 메타데이터</a:t>
            </a:r>
            <a:endParaRPr lang="en-US" altLang="ko-KR" sz="700" dirty="0" smtClean="0"/>
          </a:p>
          <a:p>
            <a:r>
              <a:rPr lang="ko-KR" altLang="en-US" sz="700" dirty="0" smtClean="0"/>
              <a:t>사용자 정보</a:t>
            </a:r>
            <a:endParaRPr lang="en-US" altLang="ko-KR" sz="7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3970504" y="3166814"/>
            <a:ext cx="1537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신뢰성 높은 메타데이터 업데이트</a:t>
            </a:r>
            <a:endParaRPr lang="en-US" altLang="ko-KR" sz="7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827584" y="188640"/>
            <a:ext cx="3600934" cy="1426638"/>
            <a:chOff x="35496" y="116632"/>
            <a:chExt cx="4824536" cy="2088232"/>
          </a:xfrm>
        </p:grpSpPr>
        <p:sp>
          <p:nvSpPr>
            <p:cNvPr id="183" name="화이트투명사각판">
              <a:extLst>
                <a:ext uri="{FF2B5EF4-FFF2-40B4-BE49-F238E27FC236}">
                  <a16:creationId xmlns:a16="http://schemas.microsoft.com/office/drawing/2014/main" xmlns="" id="{30E8A0D5-706C-4CE1-8595-AA44A3B9C407}"/>
                </a:ext>
              </a:extLst>
            </p:cNvPr>
            <p:cNvSpPr/>
            <p:nvPr/>
          </p:nvSpPr>
          <p:spPr bwMode="auto">
            <a:xfrm>
              <a:off x="108444" y="317355"/>
              <a:ext cx="4679580" cy="1887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/>
            <a:lstStyle/>
            <a:p>
              <a:pPr algn="ctr"/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84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7" b="29375"/>
            <a:stretch/>
          </p:blipFill>
          <p:spPr bwMode="auto">
            <a:xfrm>
              <a:off x="251520" y="404664"/>
              <a:ext cx="2646475" cy="1496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5" name="직사각형 184"/>
            <p:cNvSpPr/>
            <p:nvPr/>
          </p:nvSpPr>
          <p:spPr>
            <a:xfrm>
              <a:off x="35496" y="116632"/>
              <a:ext cx="4824536" cy="2385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 indent="-63500" algn="ctr" defTabSz="1043056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크라우드소싱</a:t>
              </a:r>
              <a:r>
                <a:rPr kumimoji="1"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적용 서비스</a:t>
              </a:r>
              <a:endPara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1026" name="Picture 2" descr="OGQ ë°±ê·¸ë¼ì´ë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011" y="422925"/>
              <a:ext cx="1421899" cy="1421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9" name="모서리가 둥근 직사각형 188"/>
            <p:cNvSpPr/>
            <p:nvPr/>
          </p:nvSpPr>
          <p:spPr>
            <a:xfrm>
              <a:off x="734008" y="1988840"/>
              <a:ext cx="1659931" cy="18761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0" tIns="45698" rIns="91400" bIns="45698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ts val="1000"/>
                </a:spcAft>
                <a:buClr>
                  <a:srgbClr val="777777"/>
                </a:buClr>
                <a:buSzPct val="100000"/>
              </a:pPr>
              <a:r>
                <a:rPr kumimoji="1" lang="ko-KR" altLang="en-US" sz="600" kern="0" dirty="0" err="1" smtClean="0">
                  <a:ln>
                    <a:solidFill>
                      <a:srgbClr val="13889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코난테크놀로지</a:t>
              </a:r>
              <a:r>
                <a:rPr kumimoji="1" lang="ko-KR" altLang="en-US" sz="600" kern="0" dirty="0" smtClean="0">
                  <a:ln>
                    <a:solidFill>
                      <a:srgbClr val="13889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 </a:t>
              </a:r>
              <a:r>
                <a:rPr kumimoji="1" lang="en-US" altLang="ko-KR" sz="600" kern="0" dirty="0" smtClean="0">
                  <a:ln>
                    <a:solidFill>
                      <a:srgbClr val="13889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Granary.pro</a:t>
              </a:r>
              <a:endParaRPr kumimoji="1" lang="ko-KR" altLang="en-US" sz="600" kern="0" dirty="0">
                <a:ln>
                  <a:solidFill>
                    <a:srgbClr val="13889F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2970003" y="1988840"/>
              <a:ext cx="1659931" cy="18761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0" tIns="45698" rIns="91400" bIns="45698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ts val="1000"/>
                </a:spcAft>
                <a:buClr>
                  <a:srgbClr val="777777"/>
                </a:buClr>
                <a:buSzPct val="100000"/>
              </a:pPr>
              <a:r>
                <a:rPr kumimoji="1" lang="en-US" altLang="ko-KR" sz="600" kern="0" dirty="0" smtClean="0">
                  <a:ln>
                    <a:solidFill>
                      <a:srgbClr val="13889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n-ea"/>
                </a:rPr>
                <a:t>OGQ Background</a:t>
              </a:r>
              <a:endParaRPr kumimoji="1" lang="ko-KR" altLang="en-US" sz="600" kern="0" dirty="0">
                <a:ln>
                  <a:solidFill>
                    <a:srgbClr val="13889F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2788062" y="1756018"/>
            <a:ext cx="1088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사용자 문제 요청</a:t>
            </a:r>
            <a:endParaRPr lang="en-US" altLang="ko-KR" sz="700" dirty="0" smtClean="0"/>
          </a:p>
          <a:p>
            <a:r>
              <a:rPr lang="ko-KR" altLang="en-US" sz="700" dirty="0" smtClean="0"/>
              <a:t>사용자 정보</a:t>
            </a:r>
            <a:endParaRPr lang="en-US" altLang="ko-KR" sz="700" dirty="0" smtClean="0"/>
          </a:p>
          <a:p>
            <a:r>
              <a:rPr lang="ko-KR" altLang="en-US" sz="700" dirty="0" smtClean="0"/>
              <a:t>사용자 문제 정답 입력</a:t>
            </a:r>
            <a:endParaRPr lang="en-US" altLang="ko-KR" sz="700" dirty="0" smtClean="0"/>
          </a:p>
        </p:txBody>
      </p:sp>
      <p:sp>
        <p:nvSpPr>
          <p:cNvPr id="192" name="오른쪽 화살표 191"/>
          <p:cNvSpPr/>
          <p:nvPr/>
        </p:nvSpPr>
        <p:spPr>
          <a:xfrm rot="5400000">
            <a:off x="2427479" y="1918433"/>
            <a:ext cx="608748" cy="159821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오른쪽 화살표 192"/>
          <p:cNvSpPr/>
          <p:nvPr/>
        </p:nvSpPr>
        <p:spPr>
          <a:xfrm rot="16200000">
            <a:off x="2290308" y="1918187"/>
            <a:ext cx="579270" cy="159821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1083290" y="1828026"/>
            <a:ext cx="14221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문제 유형 및 </a:t>
            </a:r>
            <a:r>
              <a:rPr lang="ko-KR" altLang="en-US" sz="700" smtClean="0"/>
              <a:t>문제 데이터 입력</a:t>
            </a:r>
            <a:endParaRPr lang="en-US" altLang="ko-KR" sz="700" dirty="0" smtClean="0"/>
          </a:p>
        </p:txBody>
      </p:sp>
      <p:cxnSp>
        <p:nvCxnSpPr>
          <p:cNvPr id="8" name="꺾인 연결선 7"/>
          <p:cNvCxnSpPr>
            <a:stCxn id="180" idx="3"/>
          </p:cNvCxnSpPr>
          <p:nvPr/>
        </p:nvCxnSpPr>
        <p:spPr>
          <a:xfrm flipV="1">
            <a:off x="3268395" y="3976469"/>
            <a:ext cx="2167701" cy="1631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754480" y="4797152"/>
            <a:ext cx="1537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신뢰도 높은 메타데이터 업데이트</a:t>
            </a:r>
            <a:endParaRPr lang="ko-KR" altLang="en-US" sz="700" dirty="0"/>
          </a:p>
        </p:txBody>
      </p:sp>
      <p:sp>
        <p:nvSpPr>
          <p:cNvPr id="229" name="Rectangle 603"/>
          <p:cNvSpPr>
            <a:spLocks noChangeArrowheads="1"/>
          </p:cNvSpPr>
          <p:nvPr/>
        </p:nvSpPr>
        <p:spPr bwMode="auto">
          <a:xfrm flipH="1">
            <a:off x="6523603" y="5303554"/>
            <a:ext cx="860281" cy="672599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100" dirty="0">
              <a:latin typeface="+mn-ea"/>
            </a:endParaRPr>
          </a:p>
        </p:txBody>
      </p:sp>
      <p:sp>
        <p:nvSpPr>
          <p:cNvPr id="237" name="Rectangle 603"/>
          <p:cNvSpPr>
            <a:spLocks noChangeArrowheads="1"/>
          </p:cNvSpPr>
          <p:nvPr/>
        </p:nvSpPr>
        <p:spPr bwMode="auto">
          <a:xfrm rot="16200000" flipH="1">
            <a:off x="6865868" y="4916817"/>
            <a:ext cx="179522" cy="8580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최적화 모듈</a:t>
            </a:r>
            <a:endParaRPr lang="ko-KR" altLang="en-US" sz="6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8" name="Rectangle 603"/>
          <p:cNvSpPr>
            <a:spLocks noChangeArrowheads="1"/>
          </p:cNvSpPr>
          <p:nvPr/>
        </p:nvSpPr>
        <p:spPr bwMode="auto">
          <a:xfrm rot="16200000" flipH="1">
            <a:off x="6866387" y="5211498"/>
            <a:ext cx="179522" cy="7600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전이학</a:t>
            </a:r>
            <a:r>
              <a:rPr lang="ko-KR" altLang="en-US" sz="6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습</a:t>
            </a:r>
          </a:p>
        </p:txBody>
      </p:sp>
      <p:sp>
        <p:nvSpPr>
          <p:cNvPr id="239" name="Rectangle 603"/>
          <p:cNvSpPr>
            <a:spLocks noChangeArrowheads="1"/>
          </p:cNvSpPr>
          <p:nvPr/>
        </p:nvSpPr>
        <p:spPr bwMode="auto">
          <a:xfrm rot="16200000" flipH="1">
            <a:off x="6866388" y="5434359"/>
            <a:ext cx="179522" cy="7600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rIns="36000" rtlCol="0" anchor="ctr"/>
          <a:lstStyle/>
          <a:p>
            <a:pPr algn="ctr" latinLnBrk="0">
              <a:spcAft>
                <a:spcPts val="300"/>
              </a:spcAft>
              <a:buClr>
                <a:srgbClr val="969696"/>
              </a:buClr>
              <a:buSzPct val="80000"/>
            </a:pPr>
            <a:r>
              <a:rPr lang="ko-KR" altLang="en-US" sz="6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액티브러</a:t>
            </a:r>
            <a:r>
              <a:rPr lang="ko-KR" altLang="en-US" sz="6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/>
                </a:solidFill>
                <a:latin typeface="+mn-ea"/>
              </a:rPr>
              <a:t>닝</a:t>
            </a:r>
          </a:p>
        </p:txBody>
      </p:sp>
      <p:grpSp>
        <p:nvGrpSpPr>
          <p:cNvPr id="241" name="그룹 240"/>
          <p:cNvGrpSpPr/>
          <p:nvPr/>
        </p:nvGrpSpPr>
        <p:grpSpPr>
          <a:xfrm>
            <a:off x="6304527" y="5112057"/>
            <a:ext cx="350800" cy="761680"/>
            <a:chOff x="2330867" y="4388463"/>
            <a:chExt cx="196174" cy="478858"/>
          </a:xfrm>
        </p:grpSpPr>
        <p:grpSp>
          <p:nvGrpSpPr>
            <p:cNvPr id="243" name="그룹 242"/>
            <p:cNvGrpSpPr/>
            <p:nvPr/>
          </p:nvGrpSpPr>
          <p:grpSpPr>
            <a:xfrm>
              <a:off x="2330867" y="4388463"/>
              <a:ext cx="196174" cy="367394"/>
              <a:chOff x="5448654" y="4063428"/>
              <a:chExt cx="534593" cy="1001182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5448654" y="4063428"/>
                <a:ext cx="534593" cy="1001182"/>
              </a:xfrm>
              <a:prstGeom prst="roundRect">
                <a:avLst>
                  <a:gd name="adj" fmla="val 700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 err="1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5808272" y="4153602"/>
                <a:ext cx="101127" cy="7358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 err="1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49" name="직선 연결선 248"/>
              <p:cNvCxnSpPr/>
              <p:nvPr/>
            </p:nvCxnSpPr>
            <p:spPr>
              <a:xfrm>
                <a:off x="5533675" y="4214290"/>
                <a:ext cx="158190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직사각형 243"/>
            <p:cNvSpPr/>
            <p:nvPr/>
          </p:nvSpPr>
          <p:spPr>
            <a:xfrm>
              <a:off x="2432880" y="4770574"/>
              <a:ext cx="36" cy="9674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75" algn="ctr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endParaRPr kumimoji="1" lang="ko-KR" altLang="en-US" sz="1000" dirty="0">
                <a:ln>
                  <a:solidFill>
                    <a:srgbClr val="0098F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50" name="꺾인 연결선 249"/>
          <p:cNvCxnSpPr>
            <a:stCxn id="177" idx="2"/>
            <a:endCxn id="207" idx="1"/>
          </p:cNvCxnSpPr>
          <p:nvPr/>
        </p:nvCxnSpPr>
        <p:spPr>
          <a:xfrm rot="5400000" flipH="1" flipV="1">
            <a:off x="3972527" y="4093943"/>
            <a:ext cx="626667" cy="3567748"/>
          </a:xfrm>
          <a:prstGeom prst="bentConnector4">
            <a:avLst>
              <a:gd name="adj1" fmla="val -36479"/>
              <a:gd name="adj2" fmla="val 6577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3851920" y="618127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사용자 입력 전달</a:t>
            </a:r>
            <a:endParaRPr lang="ko-KR" altLang="en-US" sz="700" dirty="0"/>
          </a:p>
        </p:txBody>
      </p:sp>
      <p:cxnSp>
        <p:nvCxnSpPr>
          <p:cNvPr id="252" name="꺾인 연결선 251"/>
          <p:cNvCxnSpPr>
            <a:stCxn id="207" idx="3"/>
            <a:endCxn id="160" idx="3"/>
          </p:cNvCxnSpPr>
          <p:nvPr/>
        </p:nvCxnSpPr>
        <p:spPr>
          <a:xfrm flipV="1">
            <a:off x="7639481" y="3208132"/>
            <a:ext cx="748943" cy="2356351"/>
          </a:xfrm>
          <a:prstGeom prst="bentConnector3">
            <a:avLst>
              <a:gd name="adj1" fmla="val 13052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42678"/>
            <a:ext cx="2952328" cy="253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2" name="꺾인 연결선 181"/>
          <p:cNvCxnSpPr>
            <a:stCxn id="207" idx="2"/>
            <a:endCxn id="178" idx="1"/>
          </p:cNvCxnSpPr>
          <p:nvPr/>
        </p:nvCxnSpPr>
        <p:spPr>
          <a:xfrm rot="5400000" flipH="1">
            <a:off x="2736719" y="1987062"/>
            <a:ext cx="2560394" cy="5675385"/>
          </a:xfrm>
          <a:prstGeom prst="bentConnector4">
            <a:avLst>
              <a:gd name="adj1" fmla="val -23181"/>
              <a:gd name="adj2" fmla="val 10402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245029" y="6469305"/>
            <a:ext cx="966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크라우드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소싱</a:t>
            </a:r>
            <a:r>
              <a:rPr lang="ko-KR" altLang="en-US" sz="700" dirty="0" smtClean="0"/>
              <a:t> 요청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1668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15132</TotalTime>
  <Words>496</Words>
  <Application>Microsoft Office PowerPoint</Application>
  <PresentationFormat>화면 슬라이드 쇼(4:3)</PresentationFormat>
  <Paragraphs>129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크라우드 소싱 기술 설계</vt:lpstr>
      <vt:lpstr>개발 시 필요한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크라우드 소싱 적합한 서비스별 게임화 기술 설계</dc:title>
  <dc:creator>Windows 사용자</dc:creator>
  <cp:lastModifiedBy>Windows 사용자</cp:lastModifiedBy>
  <cp:revision>76</cp:revision>
  <dcterms:created xsi:type="dcterms:W3CDTF">2018-01-16T08:58:50Z</dcterms:created>
  <dcterms:modified xsi:type="dcterms:W3CDTF">2018-11-29T07:31:18Z</dcterms:modified>
</cp:coreProperties>
</file>