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88"/>
  </p:normalViewPr>
  <p:slideViewPr>
    <p:cSldViewPr snapToGrid="0" snapToObjects="1">
      <p:cViewPr varScale="1">
        <p:scale>
          <a:sx n="90" d="100"/>
          <a:sy n="90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22F8-6235-485E-819B-83991D16BEA7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3E09D-586C-469F-9B39-0EAC5FA4A5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3E09D-586C-469F-9B39-0EAC5FA4A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8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0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4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61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06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45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3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58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3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0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6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38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001D-3F17-A44F-A854-36CB3F2A82F0}" type="datetimeFigureOut">
              <a:rPr kumimoji="1" lang="ko-KR" altLang="en-US" smtClean="0"/>
              <a:t>2018-03-08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0244-12E9-C04C-9B16-213A628135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내용 개체 틀 2"/>
          <p:cNvSpPr txBox="1">
            <a:spLocks/>
          </p:cNvSpPr>
          <p:nvPr/>
        </p:nvSpPr>
        <p:spPr>
          <a:xfrm>
            <a:off x="375140" y="9525"/>
            <a:ext cx="11658751" cy="631684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2pPr>
            <a:lvl3pPr marL="1143000" lvl="2" indent="-228600" fontAlgn="base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비디오 메타데이터 매니지먼트 시스템 설계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, 2</a:t>
            </a:r>
            <a:r>
              <a:rPr lang="ko-KR" altLang="en-US" dirty="0"/>
              <a:t>차년도</a:t>
            </a:r>
            <a:r>
              <a:rPr lang="en-US" altLang="ko-KR" dirty="0"/>
              <a:t>: </a:t>
            </a:r>
            <a:r>
              <a:rPr lang="ko-KR" altLang="en-US" dirty="0"/>
              <a:t>스키마 확정 이전</a:t>
            </a:r>
            <a:endParaRPr lang="en-US" altLang="ko-KR" dirty="0"/>
          </a:p>
          <a:p>
            <a:pPr lvl="2"/>
            <a:r>
              <a:rPr lang="ko-KR" altLang="en-US" dirty="0"/>
              <a:t>메타데이터 구조를 </a:t>
            </a:r>
            <a:r>
              <a:rPr lang="en-US" altLang="ko-KR" dirty="0"/>
              <a:t>JSON</a:t>
            </a:r>
            <a:r>
              <a:rPr lang="ko-KR" altLang="en-US" dirty="0"/>
              <a:t>형태의 데이터 형태로 관리</a:t>
            </a:r>
            <a:endParaRPr lang="en-US" altLang="ko-KR" dirty="0"/>
          </a:p>
          <a:p>
            <a:pPr lvl="2"/>
            <a:r>
              <a:rPr lang="ko-KR" altLang="en-US" dirty="0"/>
              <a:t>메타데이터의 빠른 변화를  즉각 반영할 수 있는 구조로 설계</a:t>
            </a:r>
            <a:endParaRPr lang="en-US" altLang="ko-KR" dirty="0"/>
          </a:p>
          <a:p>
            <a:pPr lvl="2"/>
            <a:r>
              <a:rPr lang="en-US" altLang="ko-KR" dirty="0"/>
              <a:t>Oracle, </a:t>
            </a:r>
            <a:r>
              <a:rPr lang="en-US" altLang="ko-KR" dirty="0" err="1"/>
              <a:t>Mysql</a:t>
            </a:r>
            <a:r>
              <a:rPr lang="en-US" altLang="ko-KR" dirty="0"/>
              <a:t>, </a:t>
            </a:r>
            <a:r>
              <a:rPr lang="en-US" altLang="ko-KR" dirty="0" err="1"/>
              <a:t>MariaDB</a:t>
            </a:r>
            <a:r>
              <a:rPr lang="en-US" altLang="ko-KR" dirty="0"/>
              <a:t>, PostgreSQL </a:t>
            </a:r>
            <a:r>
              <a:rPr lang="ko-KR" altLang="en-US" dirty="0"/>
              <a:t>등 지원</a:t>
            </a:r>
            <a:endParaRPr lang="en-US" altLang="ko-KR" dirty="0"/>
          </a:p>
          <a:p>
            <a:pPr lvl="2"/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ko-KR" altLang="en-US" dirty="0" err="1"/>
              <a:t>구간검색</a:t>
            </a:r>
            <a:r>
              <a:rPr lang="en-US" altLang="ko-KR" dirty="0"/>
              <a:t>, </a:t>
            </a:r>
            <a:r>
              <a:rPr lang="ko-KR" altLang="en-US" dirty="0"/>
              <a:t>구간 업데이트</a:t>
            </a:r>
            <a:r>
              <a:rPr lang="en-US" altLang="ko-KR" dirty="0"/>
              <a:t>, </a:t>
            </a:r>
            <a:r>
              <a:rPr lang="ko-KR" altLang="en-US" dirty="0"/>
              <a:t>구간 조건 검색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차년도 이후</a:t>
            </a:r>
            <a:r>
              <a:rPr lang="en-US" altLang="ko-KR" dirty="0"/>
              <a:t>: </a:t>
            </a:r>
            <a:r>
              <a:rPr lang="ko-KR" altLang="en-US" dirty="0"/>
              <a:t>스키마 확정 이후 </a:t>
            </a:r>
            <a:endParaRPr lang="en-US" altLang="ko-KR" dirty="0"/>
          </a:p>
          <a:p>
            <a:pPr lvl="2"/>
            <a:r>
              <a:rPr lang="ko-KR" altLang="en-US" dirty="0"/>
              <a:t>메타데이터 구조를 관리 및 검색에 최적화된 테이블 구조로 변경</a:t>
            </a:r>
            <a:endParaRPr lang="en-US" altLang="ko-KR" dirty="0"/>
          </a:p>
          <a:p>
            <a:pPr lvl="2"/>
            <a:r>
              <a:rPr lang="ko-KR" altLang="en-US" dirty="0"/>
              <a:t>실 서비스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1845" y="4544636"/>
            <a:ext cx="7704856" cy="1579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lvl="1"/>
            <a:r>
              <a:rPr lang="en-US" altLang="ko-KR" sz="1200" dirty="0" smtClean="0">
                <a:solidFill>
                  <a:schemeClr val="bg1"/>
                </a:solidFill>
              </a:rPr>
              <a:t>text = {"</a:t>
            </a:r>
            <a:r>
              <a:rPr lang="en-US" altLang="ko-KR" sz="1200" dirty="0">
                <a:solidFill>
                  <a:schemeClr val="bg1"/>
                </a:solidFill>
              </a:rPr>
              <a:t>id": "42", "type": "</a:t>
            </a:r>
            <a:r>
              <a:rPr lang="en-US" altLang="ko-KR" sz="1200" dirty="0">
                <a:solidFill>
                  <a:srgbClr val="FFFF00"/>
                </a:solidFill>
              </a:rPr>
              <a:t>people</a:t>
            </a:r>
            <a:r>
              <a:rPr lang="en-US" altLang="ko-KR" sz="1200" dirty="0">
                <a:solidFill>
                  <a:schemeClr val="bg1"/>
                </a:solidFill>
              </a:rPr>
              <a:t>", "attributes": {"age": 80, "name": "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John</a:t>
            </a:r>
            <a:r>
              <a:rPr lang="en-US" altLang="ko-KR" sz="1200" dirty="0">
                <a:solidFill>
                  <a:schemeClr val="bg1"/>
                </a:solidFill>
              </a:rPr>
              <a:t>", "gender": "male</a:t>
            </a:r>
            <a:r>
              <a:rPr lang="en-US" altLang="ko-KR" sz="1200" dirty="0" smtClean="0">
                <a:solidFill>
                  <a:schemeClr val="bg1"/>
                </a:solidFill>
              </a:rPr>
              <a:t>"}}</a:t>
            </a:r>
          </a:p>
          <a:p>
            <a:pPr lvl="1"/>
            <a:endParaRPr lang="en-US" altLang="ko-KR" sz="1200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sz="1200" dirty="0" err="1" smtClean="0">
                <a:solidFill>
                  <a:schemeClr val="bg1"/>
                </a:solidFill>
              </a:rPr>
              <a:t>sql</a:t>
            </a:r>
            <a:r>
              <a:rPr lang="en-US" altLang="ko-KR" sz="1200" dirty="0" smtClean="0">
                <a:solidFill>
                  <a:schemeClr val="bg1"/>
                </a:solidFill>
              </a:rPr>
              <a:t>&gt; update {TABLE} </a:t>
            </a:r>
            <a:r>
              <a:rPr lang="en-US" altLang="ko-KR" sz="1200" dirty="0">
                <a:solidFill>
                  <a:schemeClr val="bg1"/>
                </a:solidFill>
              </a:rPr>
              <a:t>set </a:t>
            </a:r>
            <a:r>
              <a:rPr lang="en-US" altLang="ko-KR" sz="1200" dirty="0" smtClean="0">
                <a:solidFill>
                  <a:schemeClr val="bg1"/>
                </a:solidFill>
              </a:rPr>
              <a:t>text </a:t>
            </a:r>
            <a:r>
              <a:rPr lang="en-US" altLang="ko-KR" sz="1200" dirty="0">
                <a:solidFill>
                  <a:schemeClr val="bg1"/>
                </a:solidFill>
              </a:rPr>
              <a:t>=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jsonb_set</a:t>
            </a:r>
            <a:r>
              <a:rPr lang="en-US" altLang="ko-KR" sz="1200" dirty="0" smtClean="0">
                <a:solidFill>
                  <a:schemeClr val="bg1"/>
                </a:solidFill>
              </a:rPr>
              <a:t>(text, '{type}', ‘car‘ ) </a:t>
            </a:r>
            <a:r>
              <a:rPr lang="en-US" altLang="ko-KR" sz="1200" dirty="0">
                <a:solidFill>
                  <a:schemeClr val="bg1"/>
                </a:solidFill>
              </a:rPr>
              <a:t>{where}</a:t>
            </a:r>
            <a:r>
              <a:rPr lang="en-US" altLang="ko-KR" sz="1200" dirty="0" smtClean="0">
                <a:solidFill>
                  <a:schemeClr val="bg1"/>
                </a:solidFill>
              </a:rPr>
              <a:t> ; </a:t>
            </a:r>
          </a:p>
          <a:p>
            <a:pPr lvl="1"/>
            <a:r>
              <a:rPr lang="en-US" altLang="ko-KR" sz="1200" dirty="0" smtClean="0">
                <a:solidFill>
                  <a:schemeClr val="bg1"/>
                </a:solidFill>
              </a:rPr>
              <a:t>-&gt; </a:t>
            </a:r>
            <a:r>
              <a:rPr lang="en-US" altLang="ko-KR" sz="1200" dirty="0">
                <a:solidFill>
                  <a:schemeClr val="bg1"/>
                </a:solidFill>
              </a:rPr>
              <a:t>text = {"id": "42", "type": </a:t>
            </a:r>
            <a:r>
              <a:rPr lang="en-US" altLang="ko-KR" sz="1200" dirty="0" smtClean="0">
                <a:solidFill>
                  <a:schemeClr val="bg1"/>
                </a:solidFill>
              </a:rPr>
              <a:t>“car",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attri</a:t>
            </a:r>
            <a:r>
              <a:rPr lang="en-US" altLang="ko-KR" sz="1200" dirty="0" smtClean="0">
                <a:solidFill>
                  <a:schemeClr val="bg1"/>
                </a:solidFill>
              </a:rPr>
              <a:t>…..}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r>
              <a:rPr lang="en-US" altLang="ko-KR" sz="1200" dirty="0" err="1">
                <a:solidFill>
                  <a:schemeClr val="bg1"/>
                </a:solidFill>
              </a:rPr>
              <a:t>sql</a:t>
            </a:r>
            <a:r>
              <a:rPr lang="en-US" altLang="ko-KR" sz="1200" dirty="0">
                <a:solidFill>
                  <a:schemeClr val="bg1"/>
                </a:solidFill>
              </a:rPr>
              <a:t>&gt; select content -&gt; 'attributes' -&gt; 'name' from {TABLE}</a:t>
            </a:r>
            <a:r>
              <a:rPr lang="en-US" altLang="ko-KR" sz="1200" dirty="0" smtClean="0">
                <a:solidFill>
                  <a:schemeClr val="bg1"/>
                </a:solidFill>
              </a:rPr>
              <a:t>  {where}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bg1"/>
                </a:solidFill>
              </a:rPr>
              <a:t>-&gt; </a:t>
            </a:r>
            <a:r>
              <a:rPr lang="en-US" altLang="ko-KR" sz="1200" dirty="0">
                <a:solidFill>
                  <a:schemeClr val="bg1"/>
                </a:solidFill>
              </a:rPr>
              <a:t>"John</a:t>
            </a:r>
            <a:r>
              <a:rPr lang="en-US" altLang="ko-KR" sz="1200" dirty="0" smtClean="0">
                <a:solidFill>
                  <a:schemeClr val="bg1"/>
                </a:solidFill>
              </a:rPr>
              <a:t>" </a:t>
            </a:r>
          </a:p>
          <a:p>
            <a:pPr lvl="1"/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9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내용 개체 틀 2"/>
          <p:cNvSpPr txBox="1">
            <a:spLocks/>
          </p:cNvSpPr>
          <p:nvPr/>
        </p:nvSpPr>
        <p:spPr>
          <a:xfrm>
            <a:off x="375140" y="9525"/>
            <a:ext cx="11658751" cy="171294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2pPr>
            <a:lvl3pPr marL="1143000" lvl="2" indent="-228600" fontAlgn="base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dirty="0" smtClean="0">
                <a:sym typeface="Wingdings" panose="05000000000000000000" pitchFamily="2" charset="2"/>
              </a:rPr>
              <a:t>비디오 메타데이터 매니지먼트 시스템 설계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데이터베이스 </a:t>
            </a:r>
            <a:r>
              <a:rPr lang="ko-KR" altLang="en-US" dirty="0" err="1" smtClean="0">
                <a:sym typeface="Wingdings" panose="05000000000000000000" pitchFamily="2" charset="2"/>
              </a:rPr>
              <a:t>설계및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데모 시스템 개발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6" name="_x438530760" descr="EMB00002b1c61d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7" y="1059560"/>
            <a:ext cx="5878969" cy="346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546" y="4720044"/>
            <a:ext cx="2744319" cy="2031779"/>
          </a:xfrm>
          <a:prstGeom prst="rect">
            <a:avLst/>
          </a:prstGeom>
        </p:spPr>
      </p:pic>
      <p:pic>
        <p:nvPicPr>
          <p:cNvPr id="78" name="Picture 2" descr="json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2" y="5214937"/>
            <a:ext cx="2295817" cy="91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위쪽 화살표 78"/>
          <p:cNvSpPr/>
          <p:nvPr/>
        </p:nvSpPr>
        <p:spPr>
          <a:xfrm>
            <a:off x="3565221" y="4627146"/>
            <a:ext cx="312041" cy="582807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90" y="1125339"/>
            <a:ext cx="3914281" cy="26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175</Words>
  <Application>Microsoft Office PowerPoint</Application>
  <PresentationFormat>와이드스크린</PresentationFormat>
  <Paragraphs>22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ossboard</cp:lastModifiedBy>
  <cp:revision>23</cp:revision>
  <dcterms:created xsi:type="dcterms:W3CDTF">2018-01-23T09:35:21Z</dcterms:created>
  <dcterms:modified xsi:type="dcterms:W3CDTF">2018-03-08T09:19:49Z</dcterms:modified>
</cp:coreProperties>
</file>