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9"/>
  </p:notesMasterIdLst>
  <p:sldIdLst>
    <p:sldId id="257" r:id="rId2"/>
    <p:sldId id="262" r:id="rId3"/>
    <p:sldId id="261" r:id="rId4"/>
    <p:sldId id="258" r:id="rId5"/>
    <p:sldId id="271" r:id="rId6"/>
    <p:sldId id="263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7" r:id="rId33"/>
    <p:sldId id="268" r:id="rId34"/>
    <p:sldId id="295" r:id="rId35"/>
    <p:sldId id="296" r:id="rId36"/>
    <p:sldId id="269" r:id="rId37"/>
    <p:sldId id="272" r:id="rId38"/>
  </p:sldIdLst>
  <p:sldSz cx="12192000" cy="6858000"/>
  <p:notesSz cx="6858000" cy="9144000"/>
  <p:embeddedFontLst>
    <p:embeddedFont>
      <p:font typeface="나눔고딕 Light" panose="020D0904000000000000" pitchFamily="50" charset="-127"/>
      <p:regular r:id="rId40"/>
    </p:embeddedFont>
    <p:embeddedFont>
      <p:font typeface="나눔스퀘어" panose="020B0600000101010101" pitchFamily="50" charset="-127"/>
      <p:regular r:id="rId41"/>
    </p:embeddedFont>
    <p:embeddedFont>
      <p:font typeface="나눔스퀘어 Bold" panose="020B0600000101010101" pitchFamily="50" charset="-127"/>
      <p:bold r:id="rId42"/>
    </p:embeddedFont>
    <p:embeddedFont>
      <p:font typeface="나눔스퀘어 ExtraBold" panose="020B0600000101010101" pitchFamily="50" charset="-127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BE8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1777" autoAdjust="0"/>
  </p:normalViewPr>
  <p:slideViewPr>
    <p:cSldViewPr snapToGrid="0">
      <p:cViewPr varScale="1">
        <p:scale>
          <a:sx n="97" d="100"/>
          <a:sy n="97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기능 테스트를 위한 예제코드</a:t>
            </a:r>
            <a:endParaRPr lang="en-US" altLang="ko-KR" dirty="0"/>
          </a:p>
          <a:p>
            <a:r>
              <a:rPr lang="ko-KR" altLang="en-US" dirty="0"/>
              <a:t>코드 중간에 반복되는 내용과 줄이 넘어가면서 한눈에 코드가 보이지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코드에서 반복되는 </a:t>
            </a:r>
            <a:r>
              <a:rPr lang="en-US" altLang="ko-KR" dirty="0" err="1"/>
              <a:t>ExpandFullName</a:t>
            </a:r>
            <a:r>
              <a:rPr lang="en-US" altLang="ko-KR" dirty="0"/>
              <a:t>(</a:t>
            </a:r>
            <a:r>
              <a:rPr lang="en-US" altLang="ko-KR" dirty="0" err="1"/>
              <a:t>database_connection</a:t>
            </a:r>
            <a:r>
              <a:rPr lang="en-US" altLang="ko-KR" dirty="0"/>
              <a:t>, ...) </a:t>
            </a:r>
            <a:r>
              <a:rPr lang="ko-KR" altLang="en-US" dirty="0"/>
              <a:t>구문을 새로운 함수로 선언하여 정리하고 배열을 정리해본다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4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2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5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6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01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2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헬프메서드</a:t>
            </a:r>
            <a:r>
              <a:rPr lang="en-US" altLang="ko-KR" dirty="0"/>
              <a:t>(help method) </a:t>
            </a:r>
            <a:r>
              <a:rPr lang="ko-KR" altLang="en-US" dirty="0"/>
              <a:t>방법을 활용하여 </a:t>
            </a:r>
            <a:r>
              <a:rPr lang="en-US" altLang="ko-KR" dirty="0" err="1"/>
              <a:t>CheckFullName</a:t>
            </a:r>
            <a:r>
              <a:rPr lang="en-US" altLang="ko-KR" dirty="0"/>
              <a:t> </a:t>
            </a:r>
            <a:r>
              <a:rPr lang="ko-KR" altLang="en-US" dirty="0"/>
              <a:t>함수를 정의하여 이를 </a:t>
            </a:r>
            <a:r>
              <a:rPr lang="en-US" altLang="ko-KR" dirty="0"/>
              <a:t>4</a:t>
            </a:r>
            <a:r>
              <a:rPr lang="ko-KR" altLang="en-US" dirty="0"/>
              <a:t>개의 다른 변수를 통해서 테스트할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3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헬프메서드</a:t>
            </a:r>
            <a:r>
              <a:rPr lang="en-US" altLang="ko-KR" dirty="0"/>
              <a:t>(help method) </a:t>
            </a:r>
            <a:r>
              <a:rPr lang="ko-KR" altLang="en-US" dirty="0"/>
              <a:t>방법을 활용하여 </a:t>
            </a:r>
            <a:r>
              <a:rPr lang="en-US" altLang="ko-KR" dirty="0" err="1"/>
              <a:t>CheckFullName</a:t>
            </a:r>
            <a:r>
              <a:rPr lang="en-US" altLang="ko-KR" dirty="0"/>
              <a:t> </a:t>
            </a:r>
            <a:r>
              <a:rPr lang="ko-KR" altLang="en-US" dirty="0"/>
              <a:t>함수를 정의하여 이를 </a:t>
            </a:r>
            <a:r>
              <a:rPr lang="en-US" altLang="ko-KR" dirty="0"/>
              <a:t>4</a:t>
            </a:r>
            <a:r>
              <a:rPr lang="ko-KR" altLang="en-US" dirty="0"/>
              <a:t>개의 다른 변수를 통해서 테스트할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4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9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Aesthetics: [</a:t>
            </a:r>
            <a:r>
              <a:rPr lang="ko-KR" altLang="en-US" dirty="0"/>
              <a:t>철학</a:t>
            </a:r>
            <a:r>
              <a:rPr lang="en-US" altLang="ko-KR" dirty="0"/>
              <a:t>] </a:t>
            </a:r>
            <a:r>
              <a:rPr lang="ko-KR" altLang="en-US" dirty="0"/>
              <a:t>미학</a:t>
            </a:r>
            <a:r>
              <a:rPr lang="en-US" altLang="ko-KR" dirty="0"/>
              <a:t>; [</a:t>
            </a:r>
            <a:r>
              <a:rPr lang="ko-KR" altLang="en-US" dirty="0"/>
              <a:t>심리</a:t>
            </a:r>
            <a:r>
              <a:rPr lang="en-US" altLang="ko-KR" dirty="0"/>
              <a:t>] </a:t>
            </a:r>
            <a:r>
              <a:rPr lang="ko-KR" altLang="en-US" dirty="0"/>
              <a:t>미적 정서의 연구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kosta.or.kr/mail/2015/download/CleanCode_Part2.pdf" TargetMode="External"/><Relationship Id="rId2" Type="http://schemas.openxmlformats.org/officeDocument/2006/relationships/hyperlink" Target="http://kosta.or.kr/mail/2015/download/CleanCode_Part1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milybache/GildedRose-Refactoring-Kata" TargetMode="External"/><Relationship Id="rId5" Type="http://schemas.openxmlformats.org/officeDocument/2006/relationships/hyperlink" Target="https://en.wikipedia.org/wiki/Code_refactoring#Techniques" TargetMode="External"/><Relationship Id="rId4" Type="http://schemas.openxmlformats.org/officeDocument/2006/relationships/hyperlink" Target="https://feel5ny.github.io/2017/12/09/Refactor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599" y="2447473"/>
            <a:ext cx="1009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CleanCodes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의미있는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(Naming)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및 멤버함수 네이밍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59DECF-14A0-4691-A58A-D3950995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5450"/>
            <a:ext cx="7505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50048" y="2110548"/>
            <a:ext cx="789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문맥에 맞는 단어와 일관성 있는 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단어를 사용하자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3D517-3BE6-4A32-BBEB-0C4C499CCE1C}"/>
              </a:ext>
            </a:extLst>
          </p:cNvPr>
          <p:cNvSpPr txBox="1"/>
          <p:nvPr/>
        </p:nvSpPr>
        <p:spPr>
          <a:xfrm>
            <a:off x="1069803" y="1006929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의미있는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(Naming) -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569D2-841C-4CA9-ADD3-C1F611B7A75F}"/>
              </a:ext>
            </a:extLst>
          </p:cNvPr>
          <p:cNvSpPr txBox="1"/>
          <p:nvPr/>
        </p:nvSpPr>
        <p:spPr>
          <a:xfrm>
            <a:off x="2479804" y="2941608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selectBook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(...)</a:t>
            </a:r>
          </a:p>
          <a:p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selectMusic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(...)</a:t>
            </a:r>
          </a:p>
          <a:p>
            <a:r>
              <a:rPr lang="en-US" altLang="ko-KR" spc="-15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Video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(...)</a:t>
            </a:r>
            <a:endParaRPr lang="ko-KR" altLang="en-US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869F4-E0AD-4C74-84A4-F87EE006027D}"/>
              </a:ext>
            </a:extLst>
          </p:cNvPr>
          <p:cNvSpPr txBox="1"/>
          <p:nvPr/>
        </p:nvSpPr>
        <p:spPr>
          <a:xfrm>
            <a:off x="5296742" y="2941608"/>
            <a:ext cx="61402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class Vehicle {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public double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FuelRemaining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public double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retrieve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DegreeOfTireAbrasion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public double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CurrentSpeed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get: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얻다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구하다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마련하다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가져오다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retrieve: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되찾아오다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회수하다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검색하다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수습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되찾다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fetch: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가지고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불러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팔리다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8CA6F-AE29-4040-A287-F042B14597B3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5042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928040"/>
            <a:ext cx="768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이해를 돕기 위해 코드에 주석을 추가하는데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주석을 달아야 하는지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생각해봐야 한다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간혹 필요 없는 주석이나 이상한 주석은 코드 가독성을 저하시킨다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07C9D-979B-41C9-A6A2-86350989C567}"/>
              </a:ext>
            </a:extLst>
          </p:cNvPr>
          <p:cNvSpPr txBox="1"/>
          <p:nvPr/>
        </p:nvSpPr>
        <p:spPr>
          <a:xfrm>
            <a:off x="1069803" y="1006929"/>
            <a:ext cx="395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명확하고 간결하게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주석달기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(Comment)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4F86D5-B413-468F-9070-667863374B63}"/>
              </a:ext>
            </a:extLst>
          </p:cNvPr>
          <p:cNvSpPr txBox="1"/>
          <p:nvPr/>
        </p:nvSpPr>
        <p:spPr>
          <a:xfrm>
            <a:off x="1026522" y="2941484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주석이 필요한 경우 </a:t>
            </a:r>
            <a:r>
              <a:rPr lang="ko-KR" altLang="en-US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최대한 간결하고 명확하게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작성하여 읽는데 많은 시간이 사용하지 않도록 한다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D65D0-E0B3-4EE2-B07E-1B21D85A5410}"/>
              </a:ext>
            </a:extLst>
          </p:cNvPr>
          <p:cNvSpPr txBox="1"/>
          <p:nvPr/>
        </p:nvSpPr>
        <p:spPr>
          <a:xfrm>
            <a:off x="1026522" y="3677929"/>
            <a:ext cx="817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네이밍을 구체적이고 명확하게 하는 것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주석이 필요하지 않도록 만드는 좋은 방법이다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71294-37BC-4677-8DBD-039ED03B545E}"/>
              </a:ext>
            </a:extLst>
          </p:cNvPr>
          <p:cNvSpPr txBox="1"/>
          <p:nvPr/>
        </p:nvSpPr>
        <p:spPr>
          <a:xfrm>
            <a:off x="1026522" y="4414374"/>
            <a:ext cx="78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 안 변경이력이나 저자 등의 기록은 형상관리도구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(SCM)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사용하여 해결하도록 한다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8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928040"/>
            <a:ext cx="6426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Releases the handle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for this key. This doesn’t modify the actual registry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DeleteRegistry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RegistryKey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key)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07C9D-979B-41C9-A6A2-86350989C567}"/>
              </a:ext>
            </a:extLst>
          </p:cNvPr>
          <p:cNvSpPr txBox="1"/>
          <p:nvPr/>
        </p:nvSpPr>
        <p:spPr>
          <a:xfrm>
            <a:off x="1069803" y="1006929"/>
            <a:ext cx="395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2 -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명확하고 간결하게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주석달기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(Comment)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D47F63-5E7F-4411-BD92-0696BD12716A}"/>
              </a:ext>
            </a:extLst>
          </p:cNvPr>
          <p:cNvSpPr txBox="1"/>
          <p:nvPr/>
        </p:nvSpPr>
        <p:spPr>
          <a:xfrm>
            <a:off x="7895845" y="2066539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void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Release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Registry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RegistryKey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key)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0BF35-322E-49D9-8F77-1CD2E75879B9}"/>
              </a:ext>
            </a:extLst>
          </p:cNvPr>
          <p:cNvSpPr txBox="1"/>
          <p:nvPr/>
        </p:nvSpPr>
        <p:spPr>
          <a:xfrm>
            <a:off x="1026522" y="3481737"/>
            <a:ext cx="29258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 Recorder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vector&lt;float&gt; data;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...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void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Clear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vector&lt;float&gt;().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(data);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7A768-7492-49E5-B481-71886FE69141}"/>
              </a:ext>
            </a:extLst>
          </p:cNvPr>
          <p:cNvSpPr txBox="1"/>
          <p:nvPr/>
        </p:nvSpPr>
        <p:spPr>
          <a:xfrm>
            <a:off x="5769800" y="3341806"/>
            <a:ext cx="6349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struct Recorder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vector&lt;float&gt; data;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...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void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Clear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Force vector to relinquish its memory (look up “STL swap trick”)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vector&lt;float&gt;().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swap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(data);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99AFB4A-7112-450F-B54E-3E44E7FC5AE1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7453281" y="2251205"/>
            <a:ext cx="44256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14BB58-FE13-4066-AF6A-CE0D062AAC67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952323" y="4495968"/>
            <a:ext cx="1817477" cy="1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1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928040"/>
            <a:ext cx="88456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error;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ExpandFullName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“Doug Adams”, &amp;error) == “Mr. Douglas Adams”);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(error == “”);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ExpandFullName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“Jake Brown”, &amp;error) == “Mr. Jacob Brown III”);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(error == “”);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ExpandFullName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“No Such Guy”, &amp;error) == “no match found”);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(error == “”);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ExpandFullName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“John”, &amp;error) == “more than one result”);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assert (error == “”);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07C9D-979B-41C9-A6A2-86350989C567}"/>
              </a:ext>
            </a:extLst>
          </p:cNvPr>
          <p:cNvSpPr txBox="1"/>
          <p:nvPr/>
        </p:nvSpPr>
        <p:spPr>
          <a:xfrm>
            <a:off x="1069803" y="1006929"/>
            <a:ext cx="673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보기좋게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배치하고 꾸며라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(Aesthetics) –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DatabaseConnection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예시</a:t>
            </a:r>
          </a:p>
        </p:txBody>
      </p:sp>
    </p:spTree>
    <p:extLst>
      <p:ext uri="{BB962C8B-B14F-4D97-AF65-F5344CB8AC3E}">
        <p14:creationId xmlns:p14="http://schemas.microsoft.com/office/powerpoint/2010/main" val="19723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928040"/>
            <a:ext cx="8305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(“Doug Adams”, “Mr. Douglas Adams”, “”);</a:t>
            </a:r>
          </a:p>
          <a:p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(“Jake Brown”, “Mr. Jake Brown III”, “”);</a:t>
            </a:r>
          </a:p>
          <a:p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(“No Such Guy”, “”, “no match found”);</a:t>
            </a:r>
          </a:p>
          <a:p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(“John”, “”, “more than one result”);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CheckFullName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partial_name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expected_full_name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expected_error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//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is now a class member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string error;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full_name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ExpandFullName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database_connection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partial_name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&amp;error);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assert(error ==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expected_error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assert(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full_name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==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expected_full_name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71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보기좋게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배치하고 꾸며라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(Aesthetics) –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DatabaseConnection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 예시</a:t>
            </a:r>
          </a:p>
        </p:txBody>
      </p:sp>
    </p:spTree>
    <p:extLst>
      <p:ext uri="{BB962C8B-B14F-4D97-AF65-F5344CB8AC3E}">
        <p14:creationId xmlns:p14="http://schemas.microsoft.com/office/powerpoint/2010/main" val="36443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394041"/>
            <a:ext cx="61193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public: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~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OpenDatabase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(string location, string user);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ExtractQueryParam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param);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ReplyOK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html);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ReplyNotFound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error);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ViewProfile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SaveProfile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FindFriends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CloseDatabase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(string location);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626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보기좋게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배치하고 꾸며라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(Aesthetics) –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FrontendServer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예시</a:t>
            </a:r>
          </a:p>
        </p:txBody>
      </p:sp>
    </p:spTree>
    <p:extLst>
      <p:ext uri="{BB962C8B-B14F-4D97-AF65-F5344CB8AC3E}">
        <p14:creationId xmlns:p14="http://schemas.microsoft.com/office/powerpoint/2010/main" val="12897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394041"/>
            <a:ext cx="61193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public: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~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FrontendServer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// Handlers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ViewProfile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SaveProfile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FindFriends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request);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// Request/Replay Utilities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ExtractQueryParam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param);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ReplyOK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html);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ReplyNotFound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HttpRequest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request, string error);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// Database Helpers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OpenDatabase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(string location, string user);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CloseDatabase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(string location);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668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보기좋게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배치하고 꾸며라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(Aesthetics) –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FrontendServer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 예시</a:t>
            </a:r>
          </a:p>
        </p:txBody>
      </p:sp>
    </p:spTree>
    <p:extLst>
      <p:ext uri="{BB962C8B-B14F-4D97-AF65-F5344CB8AC3E}">
        <p14:creationId xmlns:p14="http://schemas.microsoft.com/office/powerpoint/2010/main" val="144801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2227793" y="2110548"/>
            <a:ext cx="7736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 이내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라인당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 이하 권장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5284C-4227-422A-8A26-351AF37EF43B}"/>
              </a:ext>
            </a:extLst>
          </p:cNvPr>
          <p:cNvSpPr txBox="1"/>
          <p:nvPr/>
        </p:nvSpPr>
        <p:spPr>
          <a:xfrm>
            <a:off x="3254516" y="3183538"/>
            <a:ext cx="5682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가급적 작게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if/while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안의 내용은 한 줄로 처리되도록 하는 것이 이상적이며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안에서 다른 함수를 호출하도록 작성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10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026520" y="1512367"/>
            <a:ext cx="8155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renderPageWithSetupsAndTeardowns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Boolean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isSuite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if(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isTestPage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WikiPage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testPage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pageData.getWikiPage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StringBuffer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newPageContent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newStringBuffer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includeSetupPages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testPage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newPageContent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isSuite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newPageContent.append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pageData.getContent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...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return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pageData.getHTML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2DE4B-A036-4836-9B8C-9179DC1C8286}"/>
              </a:ext>
            </a:extLst>
          </p:cNvPr>
          <p:cNvSpPr txBox="1"/>
          <p:nvPr/>
        </p:nvSpPr>
        <p:spPr>
          <a:xfrm>
            <a:off x="1026521" y="4815041"/>
            <a:ext cx="8155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String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renderPageWithSetupsAndTeardowns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Boolean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isSuite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if(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isTestPage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{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includeSetupAndTeardownPages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pageData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isSuite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return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pageData.getHTML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9657205C-6AFF-4C36-8FB6-31F6E4582DD7}"/>
              </a:ext>
            </a:extLst>
          </p:cNvPr>
          <p:cNvSpPr/>
          <p:nvPr/>
        </p:nvSpPr>
        <p:spPr>
          <a:xfrm>
            <a:off x="247788" y="2679786"/>
            <a:ext cx="1118896" cy="3101582"/>
          </a:xfrm>
          <a:prstGeom prst="curvedRightArrow">
            <a:avLst>
              <a:gd name="adj1" fmla="val 25000"/>
              <a:gd name="adj2" fmla="val 46457"/>
              <a:gd name="adj3" fmla="val 434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5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클린코드란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클린코드의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필요성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63292" y="451485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1431" y="4884182"/>
            <a:ext cx="12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09752" y="5253514"/>
            <a:ext cx="1322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Aesthetics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2227793" y="2110548"/>
            <a:ext cx="775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하나 당 하나의 일만 수행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추상화 수준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21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174004" y="1512367"/>
            <a:ext cx="3389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doTheDomesticThings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takeOutTheTrash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walkTheDog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(Dish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dish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dirtyDishStack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sink.washDish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(dish);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teaTowel.dryDish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(dish);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4C51-9996-4518-9D70-4322DF0D386F}"/>
              </a:ext>
            </a:extLst>
          </p:cNvPr>
          <p:cNvSpPr txBox="1"/>
          <p:nvPr/>
        </p:nvSpPr>
        <p:spPr>
          <a:xfrm>
            <a:off x="1174003" y="4045258"/>
            <a:ext cx="33890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doTheDomesticThings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takeOutTheTrash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walkTheDog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doTheDishes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885765B3-2757-4654-9DAC-2E3504D84340}"/>
              </a:ext>
            </a:extLst>
          </p:cNvPr>
          <p:cNvSpPr/>
          <p:nvPr/>
        </p:nvSpPr>
        <p:spPr>
          <a:xfrm>
            <a:off x="247788" y="2679786"/>
            <a:ext cx="1020573" cy="2665847"/>
          </a:xfrm>
          <a:prstGeom prst="curvedRightArrow">
            <a:avLst>
              <a:gd name="adj1" fmla="val 25000"/>
              <a:gd name="adj2" fmla="val 46457"/>
              <a:gd name="adj3" fmla="val 434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6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2595105" y="2130212"/>
            <a:ext cx="700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함수의 인자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(parameter)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적을수록 좋다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EAFB-7BCD-43FB-89C3-7D1C3C3D4EE9}"/>
              </a:ext>
            </a:extLst>
          </p:cNvPr>
          <p:cNvSpPr txBox="1"/>
          <p:nvPr/>
        </p:nvSpPr>
        <p:spPr>
          <a:xfrm>
            <a:off x="3889310" y="3183538"/>
            <a:ext cx="44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이상 인수가 필요하다면 객체 사용을 고려하자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3712174" y="254475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Circle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makeCircle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double x, double 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double radius);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C3BBB-83C8-41F2-B5C3-4DAF5C67D517}"/>
              </a:ext>
            </a:extLst>
          </p:cNvPr>
          <p:cNvSpPr txBox="1"/>
          <p:nvPr/>
        </p:nvSpPr>
        <p:spPr>
          <a:xfrm>
            <a:off x="3975069" y="3842612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Circle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makeCircle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 center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double radius);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B21C2F-DD89-434F-9442-7C049C971EC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096000" y="2914086"/>
            <a:ext cx="3" cy="9285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6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4148992" y="2130212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중복되는 코드를 피하자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EAFB-7BCD-43FB-89C3-7D1C3C3D4EE9}"/>
              </a:ext>
            </a:extLst>
          </p:cNvPr>
          <p:cNvSpPr txBox="1"/>
          <p:nvPr/>
        </p:nvSpPr>
        <p:spPr>
          <a:xfrm>
            <a:off x="4572192" y="3183538"/>
            <a:ext cx="30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시 여러 군대에서 수정해야 함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75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026522" y="1699179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void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bar()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foo(“A”);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foo(“B”);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foo(“C”);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63381-CB09-46EF-AC67-876B58DB0205}"/>
              </a:ext>
            </a:extLst>
          </p:cNvPr>
          <p:cNvSpPr txBox="1"/>
          <p:nvPr/>
        </p:nvSpPr>
        <p:spPr>
          <a:xfrm>
            <a:off x="1026522" y="3499425"/>
            <a:ext cx="32415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void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bar()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String[] elements =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{“A”, “B”, “C”};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for(String element : elements)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foo(element);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5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588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읽기 쉽게 흐름제어 만들기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(Making control flow easy to read)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4148992" y="2120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명확한 코드흐름 만들기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EAFB-7BCD-43FB-89C3-7D1C3C3D4EE9}"/>
              </a:ext>
            </a:extLst>
          </p:cNvPr>
          <p:cNvSpPr txBox="1"/>
          <p:nvPr/>
        </p:nvSpPr>
        <p:spPr>
          <a:xfrm>
            <a:off x="2520356" y="3183538"/>
            <a:ext cx="71513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if/else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조건문에서 인수 순서는 긍정적이고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간단하고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흥미로운 표현이 앞쪽에 위치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삼항연산자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최소화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매우 간단한 경우에 한해서 사용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do-while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while</a:t>
            </a:r>
          </a:p>
          <a:p>
            <a:pPr algn="ctr"/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이중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삼중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...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구조의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반복문의 중첩단계 내리기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오류처리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(Error handling)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3975419" y="2120380"/>
            <a:ext cx="4241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try-catch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 사용 권장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EAFB-7BCD-43FB-89C3-7D1C3C3D4EE9}"/>
              </a:ext>
            </a:extLst>
          </p:cNvPr>
          <p:cNvSpPr txBox="1"/>
          <p:nvPr/>
        </p:nvSpPr>
        <p:spPr>
          <a:xfrm>
            <a:off x="3378775" y="3183538"/>
            <a:ext cx="543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오류처리도 하나의 작업이므로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별도의 함수를 구성하여 오류를 처리하도록 구성하는 것이 좋다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53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026522" y="1699179"/>
            <a:ext cx="58742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deletePage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(page)</a:t>
            </a:r>
            <a:r>
              <a:rPr lang="ko-KR" altLang="en-US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==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E_OK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if 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registry.deleteReference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(page.name)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== E_OK)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if 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configKeys.deleteKey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page.name.makeKey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== E_OK) 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logger.log(“page deleted”);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} else 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logger.log(“</a:t>
            </a:r>
            <a:r>
              <a:rPr lang="en-US" altLang="ko-KR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configKey</a:t>
            </a:r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not deleted”);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 else {</a:t>
            </a:r>
          </a:p>
          <a:p>
            <a:r>
              <a:rPr lang="en-US" altLang="ko-KR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logger.log(“delete failed”);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return E_ERROR;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94C5C-EDE9-4CF3-B46A-C29C6CD582FB}"/>
              </a:ext>
            </a:extLst>
          </p:cNvPr>
          <p:cNvSpPr txBox="1"/>
          <p:nvPr/>
        </p:nvSpPr>
        <p:spPr>
          <a:xfrm>
            <a:off x="1069803" y="1006929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오류처리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(Error handling)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02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026522" y="1699179"/>
            <a:ext cx="6578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void delete(Page page)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try {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deletePageAndAllReferences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(page);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 catch (Exception e) {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logError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(e);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}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deletePageAndAllReferences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(Page page) throws Exception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deletePage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(page);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registry.deleteReference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(page.name);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configKeys.deleteKey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page.name.makeKey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 void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logError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(Exception e)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logger.log(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e.getMessage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25135-55C6-42EF-9D82-99935E742828}"/>
              </a:ext>
            </a:extLst>
          </p:cNvPr>
          <p:cNvSpPr txBox="1"/>
          <p:nvPr/>
        </p:nvSpPr>
        <p:spPr>
          <a:xfrm>
            <a:off x="1069803" y="1006929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오류처리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(Error handling)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1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오류처리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(Error handling)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20E4F-7768-467A-BAF8-3707F7557CF8}"/>
              </a:ext>
            </a:extLst>
          </p:cNvPr>
          <p:cNvSpPr txBox="1"/>
          <p:nvPr/>
        </p:nvSpPr>
        <p:spPr>
          <a:xfrm>
            <a:off x="4705234" y="2120380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null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반환 최소화</a:t>
            </a:r>
          </a:p>
        </p:txBody>
      </p:sp>
    </p:spTree>
    <p:extLst>
      <p:ext uri="{BB962C8B-B14F-4D97-AF65-F5344CB8AC3E}">
        <p14:creationId xmlns:p14="http://schemas.microsoft.com/office/powerpoint/2010/main" val="3915552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D404-49FE-488D-8A11-EDF3AA27F57B}"/>
              </a:ext>
            </a:extLst>
          </p:cNvPr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ACBC-8A4D-45B9-ABDD-E727A223C923}"/>
              </a:ext>
            </a:extLst>
          </p:cNvPr>
          <p:cNvSpPr txBox="1"/>
          <p:nvPr/>
        </p:nvSpPr>
        <p:spPr>
          <a:xfrm>
            <a:off x="1069803" y="1006929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–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착한 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CA47-CDB7-4BFF-BC0E-9C2409A97E64}"/>
              </a:ext>
            </a:extLst>
          </p:cNvPr>
          <p:cNvSpPr txBox="1"/>
          <p:nvPr/>
        </p:nvSpPr>
        <p:spPr>
          <a:xfrm>
            <a:off x="1026522" y="1699179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List&lt;Employee&gt;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employees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getEmployees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for(Employee e : employees)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totalPay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+=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e.getPay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A03C1-735C-4A6E-AAB9-9BDAEBF4C564}"/>
              </a:ext>
            </a:extLst>
          </p:cNvPr>
          <p:cNvSpPr txBox="1"/>
          <p:nvPr/>
        </p:nvSpPr>
        <p:spPr>
          <a:xfrm>
            <a:off x="1026522" y="3222426"/>
            <a:ext cx="3645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 List&lt;Employee&gt; </a:t>
            </a:r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getEmployees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 {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if( .. there are no employees .. )</a:t>
            </a:r>
          </a:p>
          <a:p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 </a:t>
            </a:r>
            <a:r>
              <a:rPr lang="en-US" altLang="ko-KR" spc="-15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Collections.emptyList</a:t>
            </a:r>
            <a:r>
              <a:rPr lang="en-US" altLang="ko-KR" spc="-15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893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연습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9803" y="1591704"/>
            <a:ext cx="539795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코딩 스타일가이드를 준수하고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함수가 하나의 기능만을 수행하고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함수의 정보는 코드를 설명하기에 충분한가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주석은 적절하게 기술돼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코드는 잘 구조화되어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가독성과 기능적 측면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정보를 도구로 추출해서 자동으로 문서화할 수 있는 구조인가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함수와 변수의 이름은 일관되고 상세하게 기술되어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직접 서술하지 않고 상수를 사용하고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주석처리 된 코드는 삭제되었는가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설명을 보거나 작성자에게 물어봐야만 이해할 수 있는 코드가 존재하는가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길이는 적절한가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(20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이내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라인 당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문자를 넘지 않도록 한다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재사용이 가능한가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전역변수를 최소화했는가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범위는 적절하게 선언되었는가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클래스와 함수가 관련된 기능끼리 그룹으로 </a:t>
            </a:r>
            <a:r>
              <a:rPr lang="ko-KR" altLang="en-US" sz="1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묶여있는가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함수나 클래스 혹은 코드가 보이지 않는가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맞게 타입이 구체적으로 선언되었는가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if/else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구문에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이상 중첩이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중첩되었다면 함수로 더 구분했는가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switch/case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문이 중첩되었는가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더 구분할 수 없는가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리소스에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lock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있다면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unlock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이루어졌는가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스택변수는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반환하고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파라미터의 유효범위는 체크하고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오류코드를 반환하는 함수보다 예외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(exception)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적극적으로 활용하고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클린코드를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위한 체크리스트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코드리뷰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DC2F00-DF59-4700-9A4E-587754C58C53}"/>
              </a:ext>
            </a:extLst>
          </p:cNvPr>
          <p:cNvSpPr/>
          <p:nvPr/>
        </p:nvSpPr>
        <p:spPr>
          <a:xfrm>
            <a:off x="6952788" y="159170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try/catch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핸들링 사용방법은 적절하게 구현되었는가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메서드에서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전달하거나 반환하지 않고 있는 않는가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switch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 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default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존재하며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예외처리하고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배열을 사용할 때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index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범위를 체크하는가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포인트 사용 시에 유효한 범위를 체크하는가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가비지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컬렉션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(garbage collection)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제대로 수행되고 있는가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 </a:t>
            </a:r>
            <a:r>
              <a:rPr lang="ko-KR" altLang="en-US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조건이 체크되고 에러 메시지와 에러 코드가 의미를 잘 전달하는가</a:t>
            </a:r>
            <a:r>
              <a:rPr lang="en-US" altLang="ko-KR" sz="1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lang="ko-KR" altLang="en-US" sz="1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대상 카테고리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7F78660-F88C-4E67-9F59-D2967AD44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19719"/>
              </p:ext>
            </p:extLst>
          </p:nvPr>
        </p:nvGraphicFramePr>
        <p:xfrm>
          <a:off x="1249803" y="1591704"/>
          <a:ext cx="9788656" cy="349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249">
                  <a:extLst>
                    <a:ext uri="{9D8B030D-6E8A-4147-A177-3AD203B41FA5}">
                      <a16:colId xmlns:a16="http://schemas.microsoft.com/office/drawing/2014/main" val="1406529716"/>
                    </a:ext>
                  </a:extLst>
                </a:gridCol>
                <a:gridCol w="6758407">
                  <a:extLst>
                    <a:ext uri="{9D8B030D-6E8A-4147-A177-3AD203B41FA5}">
                      <a16:colId xmlns:a16="http://schemas.microsoft.com/office/drawing/2014/main" val="416523182"/>
                    </a:ext>
                  </a:extLst>
                </a:gridCol>
              </a:tblGrid>
              <a:tr h="581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메서드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그룹으로 묶을 수 있는 코드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수식을 메서드로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98013"/>
                  </a:ext>
                </a:extLst>
              </a:tr>
              <a:tr h="58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객체 간 기능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메서드 기능에 따른 위치 변경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클래스 기능의 명확한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115306"/>
                  </a:ext>
                </a:extLst>
              </a:tr>
              <a:tr h="58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데이터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객체지향 </a:t>
                      </a:r>
                      <a:r>
                        <a:rPr lang="ko-KR" altLang="en-US" dirty="0">
                          <a:solidFill>
                            <a:srgbClr val="523BE8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캡슐화 기법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적용하여 데이터 접근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4689"/>
                  </a:ext>
                </a:extLst>
              </a:tr>
              <a:tr h="58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조건문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단순화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조건 논리를 </a:t>
                      </a:r>
                      <a:r>
                        <a:rPr lang="ko-KR" altLang="en-US" dirty="0">
                          <a:solidFill>
                            <a:srgbClr val="523BE8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단순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하고 </a:t>
                      </a:r>
                      <a:r>
                        <a:rPr lang="ko-KR" altLang="en-US" dirty="0">
                          <a:solidFill>
                            <a:srgbClr val="523BE8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명확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하게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9022"/>
                  </a:ext>
                </a:extLst>
              </a:tr>
              <a:tr h="58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메서드 호출 단순화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메서드 이름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목적이 맞지 않는 경우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66511"/>
                  </a:ext>
                </a:extLst>
              </a:tr>
              <a:tr h="581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클래스 및 메서드 일반화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동일 기능 메서드가 여러 클래스에 있으면 </a:t>
                      </a:r>
                      <a:r>
                        <a:rPr lang="ko-KR" altLang="en-US" dirty="0" err="1">
                          <a:solidFill>
                            <a:srgbClr val="523BE8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수퍼클래스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6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2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GildedRose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-Refactoring-Kata Code review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FD32C-8E02-4872-BAE0-83B54AEF055D}"/>
              </a:ext>
            </a:extLst>
          </p:cNvPr>
          <p:cNvSpPr txBox="1"/>
          <p:nvPr/>
        </p:nvSpPr>
        <p:spPr>
          <a:xfrm>
            <a:off x="1026522" y="1591704"/>
            <a:ext cx="6625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Gilded Rose </a:t>
            </a:r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Allison </a:t>
            </a:r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운영하는 작은 여관입니다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여관은 유명한 도시의 요지에 자리잡고 있습니다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우리는 이 여관에서 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finest goods</a:t>
            </a:r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사고 팝니다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그런데 상품의 판매가능 기간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(sell by date)</a:t>
            </a:r>
            <a:r>
              <a:rPr lang="ko-KR" altLang="en-US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다가올수록 상품들의 품질은 지속적으로 떨어집니다</a:t>
            </a:r>
            <a:r>
              <a:rPr lang="en-US" altLang="ko-KR" sz="1400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912F2-1368-4749-851D-E6D114B99721}"/>
              </a:ext>
            </a:extLst>
          </p:cNvPr>
          <p:cNvSpPr txBox="1"/>
          <p:nvPr/>
        </p:nvSpPr>
        <p:spPr>
          <a:xfrm>
            <a:off x="1069803" y="2545811"/>
            <a:ext cx="79496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아이템에는 판매가능기간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sellIn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있습니다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판매가능 기간은 아이템을 팔아야 하는 날까지 남아 있는 일 수로 표시합니다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아이템에는 </a:t>
            </a:r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품질값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(quality)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있습니다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품질값은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아이템이 얼마나 가치가  있는지를 나타냅니다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시스템은 매일 자정에 모든 아이템의 값들을 갱신합니다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판매가능 기간이 지나면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품질은 두 </a:t>
            </a:r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배씩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빨리 떨어집니다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아이템의 품질은 음수가 될 수 없습니다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아이템의 품질은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50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보다 클 수 없습니다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"Aged Brie"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시간이 지날수록 품질이 증가합니다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</a:t>
            </a:r>
            <a:r>
              <a:rPr lang="en-US" altLang="ko-KR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Sulfuras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전설의 아이템입니다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절대 팔지도 않고 품질이 떨어지지도 않습니다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"Backstage passes"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판매가능기간이 다가올수록 품질이 증가합니다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판매가능기간이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이하일 때 품질은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씩 증가하고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판매가능기간이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이하일때는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씩 증가합니다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콘서트가 끝나고 판매가능 기간이 지나면 품질은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됩니다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801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706" y="437393"/>
            <a:ext cx="22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873" y="498947"/>
            <a:ext cx="46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B176E-99A3-4D1F-AE88-6723205AD216}"/>
              </a:ext>
            </a:extLst>
          </p:cNvPr>
          <p:cNvSpPr txBox="1"/>
          <p:nvPr/>
        </p:nvSpPr>
        <p:spPr>
          <a:xfrm>
            <a:off x="1026522" y="1573923"/>
            <a:ext cx="64906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클린코드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 1 : 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이해와 규칙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사람이 쉽게 읽을 수 있는 코드 만들기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dirty="0">
                <a:hlinkClick r:id="rId2"/>
              </a:rPr>
              <a:t>http://kosta.or.kr/mail/2015/download/CleanCode_Part1.pdf</a:t>
            </a:r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클린코드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 2 : 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적용과 개선 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깨끗한 코드를 만들기 위한 방법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dirty="0">
                <a:hlinkClick r:id="rId3"/>
              </a:rPr>
              <a:t>http://kosta.or.kr/mail/2015/download/CleanCode_Part2.pdf</a:t>
            </a:r>
            <a:endParaRPr lang="en-US" altLang="ko-KR" dirty="0"/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클린코드를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위한 </a:t>
            </a:r>
            <a:r>
              <a:rPr lang="ko-KR" altLang="en-US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리팩토링</a:t>
            </a:r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hlinkClick r:id="rId4"/>
              </a:rPr>
              <a:t>https://feel5ny.github.io/2017/12/09/Refactoring/</a:t>
            </a:r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Code refactoring</a:t>
            </a:r>
          </a:p>
          <a:p>
            <a:r>
              <a:rPr lang="en-US" altLang="ko-KR" dirty="0">
                <a:hlinkClick r:id="rId5"/>
              </a:rPr>
              <a:t>https://en.wikipedia.org/wiki/Code_refactoring#Techniques</a:t>
            </a:r>
            <a:endParaRPr lang="en-US" altLang="ko-KR" dirty="0"/>
          </a:p>
          <a:p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pc="-15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GildedRose</a:t>
            </a:r>
            <a:r>
              <a:rPr lang="en-US" altLang="ko-KR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-Refactoring-Kata </a:t>
            </a:r>
            <a:r>
              <a:rPr lang="ko-KR" altLang="en-US" spc="-15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</a:t>
            </a:r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hlinkClick r:id="rId6"/>
              </a:rPr>
              <a:t>https://github.com/emilybache/GildedRose-Refactoring-Kata</a:t>
            </a:r>
            <a:endParaRPr lang="en-US" altLang="ko-KR" spc="-15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5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243" y="437393"/>
            <a:ext cx="2249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32" y="1294824"/>
            <a:ext cx="612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우아하고 효율적인 코드를 좋아한다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논리가 간단해야 버그가 숨어들지 못한다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의존성을 최대한 줄여야 유지보수가 쉬워진다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오류는 명백한 전략에 의거해 철저히 처리한다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성능을 최적으로 유지해야 사람들이 원칙 없는 최적화로 코드를 망치려는 유혹에 빠지지 않는다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20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클린코드는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가지를 제대로 한다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비야네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롭스트룹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(C++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창시자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9935A-F2B2-460A-9DF2-F0DB8144AB7D}"/>
              </a:ext>
            </a:extLst>
          </p:cNvPr>
          <p:cNvSpPr txBox="1"/>
          <p:nvPr/>
        </p:nvSpPr>
        <p:spPr>
          <a:xfrm>
            <a:off x="6241405" y="246003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컴퓨터가 이해하는 코드는 어느 바보나 다 짤 수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 프로그래머는 사람</a:t>
            </a:r>
          </a:p>
          <a:p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이해할 수 있는 코드를 짠다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마틴파울러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리팩토링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35677-A171-4ABA-BA2E-3828583CA5E0}"/>
              </a:ext>
            </a:extLst>
          </p:cNvPr>
          <p:cNvSpPr txBox="1"/>
          <p:nvPr/>
        </p:nvSpPr>
        <p:spPr>
          <a:xfrm>
            <a:off x="455532" y="3027095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클린코드는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단순하고 직접적이다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클린코드는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잘 쓴 문장처럼 읽힌다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클린코드는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결코 설계자의 의도를 숨기지 않는다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명쾌한 추상화와 단순한 제어문으로 가득하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-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그레디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 대가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A7348-5AA1-4807-8242-0DB81B981B7F}"/>
              </a:ext>
            </a:extLst>
          </p:cNvPr>
          <p:cNvSpPr txBox="1"/>
          <p:nvPr/>
        </p:nvSpPr>
        <p:spPr>
          <a:xfrm>
            <a:off x="455532" y="4574700"/>
            <a:ext cx="5306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클린코드는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작성자가 아닌 사람도 읽기 쉽고 고치기 쉽다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테스트 케이스와 수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 테스트 케이스가 존재한다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이름은 의미가 있다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목적을 달성하는 방법</a:t>
            </a:r>
          </a:p>
          <a:p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가지가 아니라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하나만 제공한다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의존성은 최소이며 각 의존성을 명확히 정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의한다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API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명확하며 최소로 줄였다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-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데이브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토마스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실용주의 프로그래머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797C2-E29A-419B-8E74-3FCE9BCD7487}"/>
              </a:ext>
            </a:extLst>
          </p:cNvPr>
          <p:cNvSpPr txBox="1"/>
          <p:nvPr/>
        </p:nvSpPr>
        <p:spPr>
          <a:xfrm>
            <a:off x="6241405" y="3859038"/>
            <a:ext cx="5404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클린코드의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특징은 많지만 그 중에서도 모두를 아우르는 특징이 하나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</a:t>
            </a:r>
            <a:endParaRPr lang="ko-KR" altLang="en-US" sz="1200" dirty="0">
              <a:solidFill>
                <a:srgbClr val="523BE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드는 언제나 누군가 주의 깊게 짰다는 느낌을 준다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고치려고 살펴봐도 딱히 손 댈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곳이 없다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작성자가 이미 모든 사항을 고려했으므로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고칠 궁리를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하다보면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언제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 제자리로 돌아온다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그리고는 누군가 남겨준 코드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누군가 주의 깊게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짜놓은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품에 감사를 느낀다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마이클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페더즈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("Working Effective with Legacy Code"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871B75-2B33-4373-81D5-11EDDEF44570}"/>
              </a:ext>
            </a:extLst>
          </p:cNvPr>
          <p:cNvSpPr txBox="1"/>
          <p:nvPr/>
        </p:nvSpPr>
        <p:spPr>
          <a:xfrm>
            <a:off x="6241405" y="5812041"/>
            <a:ext cx="527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읽으면서 짐작했던 기능을 각 루틴이 그대로 수행한다면 </a:t>
            </a:r>
            <a:r>
              <a:rPr lang="ko-KR" altLang="en-US" sz="1200" dirty="0" err="1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클린코드라</a:t>
            </a:r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불러도</a:t>
            </a:r>
          </a:p>
          <a:p>
            <a:r>
              <a:rPr lang="ko-KR" altLang="en-US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되겠다</a:t>
            </a:r>
            <a:r>
              <a:rPr lang="en-US" altLang="ko-KR" sz="1200" dirty="0">
                <a:solidFill>
                  <a:srgbClr val="523BE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워드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커닝엄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위키창시자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익스트림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프로그래밍 창시자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B044CB-92DB-45B7-9DE6-BF0CD39A680A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3713E1-F314-42F1-A800-3D343DC2AE6E}"/>
              </a:ext>
            </a:extLst>
          </p:cNvPr>
          <p:cNvSpPr txBox="1"/>
          <p:nvPr/>
        </p:nvSpPr>
        <p:spPr>
          <a:xfrm>
            <a:off x="983243" y="437393"/>
            <a:ext cx="2249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6CED7-F98F-4615-9E8B-B1B2BB207E1C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42F3A-FE79-4FB3-B28C-D8710128A199}"/>
              </a:ext>
            </a:extLst>
          </p:cNvPr>
          <p:cNvSpPr txBox="1"/>
          <p:nvPr/>
        </p:nvSpPr>
        <p:spPr>
          <a:xfrm>
            <a:off x="518798" y="2459504"/>
            <a:ext cx="10947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 작성한 의도와 목적이 명확하다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3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사람이 쉽게 이해할 수 있어야 한다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 이해하는 데 들이는 시간을 최소화하는 방식으로 작성되어야 한다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0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필요성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클린코드의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필요성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1_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노후화 증상과 지표들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7BD339E-A2A2-4794-B4ED-8CDAB815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0089"/>
              </p:ext>
            </p:extLst>
          </p:nvPr>
        </p:nvGraphicFramePr>
        <p:xfrm>
          <a:off x="2032000" y="1477767"/>
          <a:ext cx="8127999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14881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9858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818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1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오염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(pollution)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수행되지 않는 많은 컴포넌트가 존재한다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사용하지 않는 데이터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중복된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08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문서부족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(no documents)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코드와 문서가 일치하지 않으며 수정과 변경을 위한 도메인 지식은 크게 증가하는 데 개발자는 따라가지 못한다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설계 문서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담당자 변경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65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의미없는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(poor lexicons)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함수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클래스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컴포넌트 이름이 명확한 의미를 갖지 않거나 실제 작동과 불일치하는 경우가 많다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네이밍 컨벤션 준수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리뷰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2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높은 결합도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(tightly coupling)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클래스와 컴포넌트 간에 데이터와 컨트롤 흐름이 네트워크로 복잡하게 연결되어 있다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Call graph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Fan-in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Fan-out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아키텍처 침식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(architecture erosion)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아키텍처가 더 이상 구별되지 않는 여러 다른 솔루션으로 이루어져 있고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유지보수에서 긴급하게 손을 댄 조치들로 아키텍처 상 변형들로 인해 시스템 품질이 떨어져 있다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의존도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성능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장애빈도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87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클린코드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클린코드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규칙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1 -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의미있는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(Naming)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ACBD75-C9BB-429C-8E9A-07D2269E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72" y="1540904"/>
            <a:ext cx="7739656" cy="46233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748C3A-9A0B-417D-93B2-F7310593637A}"/>
              </a:ext>
            </a:extLst>
          </p:cNvPr>
          <p:cNvSpPr txBox="1"/>
          <p:nvPr/>
        </p:nvSpPr>
        <p:spPr>
          <a:xfrm>
            <a:off x="2379711" y="4578432"/>
            <a:ext cx="3175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존재하는가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무슨 작업을 하는가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ko-KR" altLang="en-US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어떻게 사용하는가</a:t>
            </a:r>
            <a:r>
              <a:rPr lang="en-US" altLang="ko-KR" sz="3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3001</Words>
  <Application>Microsoft Office PowerPoint</Application>
  <PresentationFormat>와이드스크린</PresentationFormat>
  <Paragraphs>480</Paragraphs>
  <Slides>37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나눔스퀘어 ExtraBold</vt:lpstr>
      <vt:lpstr>나눔스퀘어</vt:lpstr>
      <vt:lpstr>나눔스퀘어 Bold</vt:lpstr>
      <vt:lpstr>Arial</vt:lpstr>
      <vt:lpstr>맑은 고딕</vt:lpstr>
      <vt:lpstr>나눔고딕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고형용</cp:lastModifiedBy>
  <cp:revision>23</cp:revision>
  <dcterms:created xsi:type="dcterms:W3CDTF">2017-05-29T09:12:16Z</dcterms:created>
  <dcterms:modified xsi:type="dcterms:W3CDTF">2019-11-16T15:32:35Z</dcterms:modified>
</cp:coreProperties>
</file>