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0828" autoAdjust="0"/>
  </p:normalViewPr>
  <p:slideViewPr>
    <p:cSldViewPr snapToGrid="0">
      <p:cViewPr varScale="1">
        <p:scale>
          <a:sx n="76" d="100"/>
          <a:sy n="76" d="100"/>
        </p:scale>
        <p:origin x="14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5FCE-1285-40D9-9927-D6CAB123973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2BE9-5989-4870-B6E7-4F8467A3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200" b="1" dirty="0"/>
              <a:t>Market Beta</a:t>
            </a:r>
            <a:r>
              <a:rPr lang="en-US" altLang="ko-KR" sz="1200" dirty="0"/>
              <a:t>: </a:t>
            </a:r>
            <a:r>
              <a:rPr lang="ko-KR" altLang="en-US" sz="1200" dirty="0"/>
              <a:t>시장 변동성에 대한 민감도</a:t>
            </a:r>
            <a:r>
              <a:rPr lang="en-US" altLang="ko-KR" sz="1200" dirty="0"/>
              <a:t>, </a:t>
            </a:r>
            <a:r>
              <a:rPr lang="ko-KR" altLang="en-US" sz="1200" dirty="0"/>
              <a:t>기존 </a:t>
            </a:r>
            <a:r>
              <a:rPr lang="en-US" altLang="ko-KR" sz="1200" dirty="0"/>
              <a:t>CAPM</a:t>
            </a:r>
            <a:r>
              <a:rPr lang="ko-KR" altLang="en-US" sz="1200" dirty="0"/>
              <a:t>의 주요 요소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b="1" dirty="0"/>
              <a:t>SMB (Size)</a:t>
            </a:r>
            <a:r>
              <a:rPr lang="en-US" altLang="ko-KR" sz="1200" dirty="0"/>
              <a:t>: </a:t>
            </a:r>
            <a:r>
              <a:rPr lang="ko-KR" altLang="en-US" sz="1200" dirty="0"/>
              <a:t>기업 규모에 다른 초과 수익</a:t>
            </a:r>
            <a:r>
              <a:rPr lang="en-US" altLang="ko-KR" sz="1200" dirty="0"/>
              <a:t>, </a:t>
            </a:r>
            <a:r>
              <a:rPr lang="ko-KR" altLang="en-US" sz="1200" dirty="0"/>
              <a:t>소형주가 대형주 대비 높은 수익을 제공하는 경향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b="1" dirty="0"/>
              <a:t>HML (Value)</a:t>
            </a:r>
            <a:r>
              <a:rPr lang="en-US" altLang="ko-KR" sz="1200" dirty="0"/>
              <a:t>: </a:t>
            </a:r>
            <a:r>
              <a:rPr lang="ko-KR" altLang="en-US" sz="1200" dirty="0"/>
              <a:t>가치 요인</a:t>
            </a:r>
            <a:r>
              <a:rPr lang="en-US" altLang="ko-KR" sz="1200" dirty="0"/>
              <a:t>,</a:t>
            </a:r>
            <a:r>
              <a:rPr lang="ko-KR" altLang="en-US" sz="1200" dirty="0"/>
              <a:t> 장부가치 대비 시장가치가 높은 주식의 초과 수익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2BE9-5989-4870-B6E7-4F8467A35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C54F-0D35-3A27-3254-5F4BD99A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6E454C-559D-2201-243C-B781902C6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7DCC1-D222-4600-C785-420F161A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B3968-09CE-37F5-8052-28B1A806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2BE9-5989-4870-B6E7-4F8467A35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8D35-A568-4A35-B103-765033BB5DF9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582E-DB84-4B7B-A195-116E90EFC784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5FD-B077-47ED-83C3-2B271C22C067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554-EF4A-451A-855C-1798FD6F7741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710-18BF-412F-A137-16A49655756E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4209-16C0-4CC5-9E7C-653624A31AB2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3C9A-B0D7-4D2B-958F-E33BBB4D8DAF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CECA-2730-4BC4-B128-4F26A40516FF}" type="datetime1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B64B-6194-4394-B937-DADA788F13B4}" type="datetime1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86EB-DDCA-425A-8047-C4DB4DC16FAD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FB2D-7ADA-4709-AA54-F587C32129D5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9803-4ABD-4C94-B22B-2BBBBB53BD1C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7653-9B2F-48A3-A3E5-ECBA256F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5AC512B-BCBD-42F5-8B73-DE761ADD41C5}"/>
              </a:ext>
            </a:extLst>
          </p:cNvPr>
          <p:cNvSpPr txBox="1"/>
          <p:nvPr/>
        </p:nvSpPr>
        <p:spPr>
          <a:xfrm>
            <a:off x="953197" y="3142685"/>
            <a:ext cx="8135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Paper Review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Fama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-French 3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팩터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전편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5F40F-A2DF-41B1-93A4-D06057529A08}"/>
              </a:ext>
            </a:extLst>
          </p:cNvPr>
          <p:cNvSpPr txBox="1"/>
          <p:nvPr/>
        </p:nvSpPr>
        <p:spPr>
          <a:xfrm>
            <a:off x="953197" y="5186802"/>
            <a:ext cx="5070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Daeun</a:t>
            </a:r>
            <a:r>
              <a:rPr 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Kim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Hyeongmin</a:t>
            </a:r>
            <a:r>
              <a:rPr 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Ahn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8E46170-BBC8-42D6-A206-2A72346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DA8085-2EE3-B83D-0C71-73A58C5C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33353" r="10323" b="29389"/>
          <a:stretch/>
        </p:blipFill>
        <p:spPr>
          <a:xfrm>
            <a:off x="953197" y="635627"/>
            <a:ext cx="7813347" cy="1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4114-7F86-D227-82A8-1239B465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BD74F47-DE67-E753-FE28-8962EF50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4" y="1135094"/>
            <a:ext cx="8961359" cy="32832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5BB9E-1563-4729-7959-F85EFF6456BA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B79E04-1D81-0E16-CBAD-8473DCEB73DD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Ⅳ. </a:t>
            </a:r>
            <a:r>
              <a:rPr lang="ko-KR" altLang="en-US" sz="2000" dirty="0"/>
              <a:t>평균수익률에 관한 간결한 모델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3597B4-6978-8D67-78DB-62850B294F30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8921F-06B2-B822-FDFA-8BB55662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039EC-0603-4209-0A6C-A44F7FE1A658}"/>
              </a:ext>
            </a:extLst>
          </p:cNvPr>
          <p:cNvSpPr txBox="1"/>
          <p:nvPr/>
        </p:nvSpPr>
        <p:spPr>
          <a:xfrm>
            <a:off x="332580" y="4518242"/>
            <a:ext cx="914399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/>
              <a:t>사이즈 효과와 달리</a:t>
            </a:r>
            <a:r>
              <a:rPr lang="en-US" altLang="ko-KR" sz="1700" dirty="0"/>
              <a:t>, BE/ME</a:t>
            </a:r>
            <a:r>
              <a:rPr lang="ko-KR" altLang="en-US" sz="1700" dirty="0"/>
              <a:t>와 수익률 간의 관계는 상당히 강해서 </a:t>
            </a:r>
            <a:r>
              <a:rPr lang="en-US" altLang="ko-KR" sz="1700" dirty="0"/>
              <a:t>1963-1976</a:t>
            </a:r>
            <a:r>
              <a:rPr lang="ko-KR" altLang="en-US" sz="1700" dirty="0"/>
              <a:t>년과 </a:t>
            </a:r>
            <a:r>
              <a:rPr lang="en-US" altLang="ko-KR" sz="1700" dirty="0"/>
              <a:t>1977-1990</a:t>
            </a:r>
            <a:r>
              <a:rPr lang="ko-KR" altLang="en-US" sz="1700" dirty="0"/>
              <a:t>년 세부기간 모두에서 안정적으로 보인다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en-US" altLang="ko-KR" sz="1700" dirty="0"/>
              <a:t>※ BE/ME</a:t>
            </a:r>
            <a:r>
              <a:rPr lang="ko-KR" altLang="en-US" sz="1700" dirty="0"/>
              <a:t>와 평균수익률 간의 관계에서 </a:t>
            </a:r>
            <a:r>
              <a:rPr lang="en-US" altLang="ko-KR" sz="1700" dirty="0"/>
              <a:t>1</a:t>
            </a:r>
            <a:r>
              <a:rPr lang="ko-KR" altLang="en-US" sz="1700" dirty="0"/>
              <a:t>월에 계절적 특성이 있다는 증거를 찾아내기 위해 </a:t>
            </a:r>
            <a:r>
              <a:rPr lang="en-US" altLang="ko-KR" sz="1700" dirty="0"/>
              <a:t>Table Ⅵ</a:t>
            </a:r>
            <a:r>
              <a:rPr lang="ko-KR" altLang="en-US" sz="1700" dirty="0"/>
              <a:t>에서 </a:t>
            </a:r>
            <a:r>
              <a:rPr lang="en-US" altLang="ko-KR" sz="1700" dirty="0"/>
              <a:t>FM </a:t>
            </a:r>
            <a:r>
              <a:rPr lang="ko-KR" altLang="en-US" sz="1700" dirty="0"/>
              <a:t>회귀분석으로부터 월별 기울기를 조사한</a:t>
            </a:r>
            <a:r>
              <a:rPr lang="en-US" altLang="ko-KR" sz="1700" dirty="0"/>
              <a:t> </a:t>
            </a:r>
            <a:r>
              <a:rPr lang="ko-KR" altLang="en-US" sz="1700" dirty="0"/>
              <a:t>결과 </a:t>
            </a:r>
            <a:r>
              <a:rPr lang="en-US" altLang="ko-KR" sz="1700" dirty="0"/>
              <a:t>ln(BE/ME)</a:t>
            </a:r>
            <a:r>
              <a:rPr lang="ko-KR" altLang="en-US" sz="1700" dirty="0"/>
              <a:t>의 </a:t>
            </a:r>
            <a:r>
              <a:rPr lang="en-US" altLang="ko-KR" sz="1700" dirty="0"/>
              <a:t>1</a:t>
            </a:r>
            <a:r>
              <a:rPr lang="ko-KR" altLang="en-US" sz="1700" dirty="0"/>
              <a:t>월 평균 기울기는 </a:t>
            </a:r>
            <a:r>
              <a:rPr lang="en-US" altLang="ko-KR" sz="1700" dirty="0"/>
              <a:t>2</a:t>
            </a:r>
            <a:r>
              <a:rPr lang="ko-KR" altLang="en-US" sz="1700" dirty="0"/>
              <a:t>월 </a:t>
            </a:r>
            <a:r>
              <a:rPr lang="en-US" altLang="ko-KR" sz="1700" dirty="0"/>
              <a:t>~ 12</a:t>
            </a:r>
            <a:r>
              <a:rPr lang="ko-KR" altLang="en-US" sz="1700" dirty="0"/>
              <a:t>월 것보다 </a:t>
            </a:r>
            <a:r>
              <a:rPr lang="ko-KR" altLang="en-US" sz="1700" dirty="0">
                <a:solidFill>
                  <a:srgbClr val="FF0000"/>
                </a:solidFill>
              </a:rPr>
              <a:t>두 배</a:t>
            </a:r>
            <a:r>
              <a:rPr lang="ko-KR" altLang="en-US" sz="1700" dirty="0"/>
              <a:t> 가량 높았다</a:t>
            </a:r>
            <a:r>
              <a:rPr lang="en-US" altLang="ko-KR" sz="17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98EC2-B516-8AE2-1801-EC316DF9C6EE}"/>
              </a:ext>
            </a:extLst>
          </p:cNvPr>
          <p:cNvSpPr txBox="1"/>
          <p:nvPr/>
        </p:nvSpPr>
        <p:spPr>
          <a:xfrm>
            <a:off x="380998" y="690432"/>
            <a:ext cx="9047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&lt;Table Ⅵ&gt;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3C7EA-BBB3-A3A0-CBA0-E78A7910E4F1}"/>
              </a:ext>
            </a:extLst>
          </p:cNvPr>
          <p:cNvSpPr txBox="1"/>
          <p:nvPr/>
        </p:nvSpPr>
        <p:spPr>
          <a:xfrm>
            <a:off x="608623" y="3679499"/>
            <a:ext cx="560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E3BDE-77F4-2FF7-55FE-370BBBDB3CE9}"/>
              </a:ext>
            </a:extLst>
          </p:cNvPr>
          <p:cNvSpPr txBox="1"/>
          <p:nvPr/>
        </p:nvSpPr>
        <p:spPr>
          <a:xfrm>
            <a:off x="608623" y="3890766"/>
            <a:ext cx="560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08EE2-147B-7ED9-C628-4F885F13A54A}"/>
              </a:ext>
            </a:extLst>
          </p:cNvPr>
          <p:cNvSpPr txBox="1"/>
          <p:nvPr/>
        </p:nvSpPr>
        <p:spPr>
          <a:xfrm>
            <a:off x="608623" y="4097468"/>
            <a:ext cx="675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937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A3E6-77E6-AAE7-9874-A48C75F3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0F3A4-FDB5-686C-F942-660F87C1FC40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67F61-C918-6500-16CE-9FB3E57FBB35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Ⅳ. </a:t>
            </a:r>
            <a:r>
              <a:rPr lang="ko-KR" altLang="en-US" sz="2000" dirty="0"/>
              <a:t>평균수익률에 관한 간결한 모델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A1BC4A-4FC6-E7DA-ED27-868C9836DA16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C9E46-84FB-52BA-A7D0-94C8918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021E6-F37D-DDE9-1F61-935ABD891F63}"/>
              </a:ext>
            </a:extLst>
          </p:cNvPr>
          <p:cNvSpPr txBox="1"/>
          <p:nvPr/>
        </p:nvSpPr>
        <p:spPr>
          <a:xfrm>
            <a:off x="380999" y="1188246"/>
            <a:ext cx="9143999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베타와 시장 </a:t>
            </a:r>
            <a:r>
              <a:rPr lang="ko-KR" altLang="en-US" sz="2000" b="1" dirty="0" err="1"/>
              <a:t>팩터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주의사항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베타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BE/ME </a:t>
            </a:r>
            <a:r>
              <a:rPr lang="ko-KR" altLang="en-US" sz="2000" dirty="0"/>
              <a:t>변수들을 또 다르게 재정의하면 기울기가 달라질 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어쩌면 베타의 역할을 살릴 수도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평균적인 프리미엄에 대한 다른 추론을 제공할 수도 있을 것이다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여기서 한 실험은 주식에 한정되어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다른 자산을 포함시킨다면</a:t>
            </a:r>
            <a:r>
              <a:rPr lang="en-US" altLang="ko-KR" sz="2000" dirty="0"/>
              <a:t>, </a:t>
            </a:r>
            <a:r>
              <a:rPr lang="ko-KR" altLang="en-US" sz="2000" dirty="0"/>
              <a:t>베타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BE/ME</a:t>
            </a:r>
            <a:r>
              <a:rPr lang="ko-KR" altLang="en-US" sz="2000" dirty="0"/>
              <a:t>의 평균 프리미엄에 대한 추론이 바뀔 수도 있다</a:t>
            </a:r>
            <a:r>
              <a:rPr lang="en-US" altLang="ko-KR" sz="2000" dirty="0"/>
              <a:t>.</a:t>
            </a:r>
          </a:p>
          <a:p>
            <a:endParaRPr lang="en-US" sz="2000" dirty="0"/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ko-KR" altLang="en-US" dirty="0"/>
              <a:t>단기 국채는 평균수익률이 낮을 뿐더러 수익률에 있어 시장</a:t>
            </a:r>
            <a:r>
              <a:rPr lang="en-US" altLang="ko-KR" dirty="0"/>
              <a:t>, </a:t>
            </a:r>
            <a:r>
              <a:rPr lang="ko-KR" altLang="en-US" dirty="0"/>
              <a:t>사이즈</a:t>
            </a:r>
            <a:r>
              <a:rPr lang="en-US" altLang="ko-KR" dirty="0"/>
              <a:t>, B/M </a:t>
            </a:r>
            <a:r>
              <a:rPr lang="ko-KR" altLang="en-US" dirty="0" err="1"/>
              <a:t>팩터가</a:t>
            </a:r>
            <a:r>
              <a:rPr lang="ko-KR" altLang="en-US" dirty="0"/>
              <a:t> 별로 영향을 끼치지 않을 것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9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3FCFC-3BE5-12BC-D27B-A531E5EB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F50CA5-9E4D-1C27-89FA-F7BA304314BF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EE5093-7730-146D-DB03-A86CA4C51C89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Ⅴ. </a:t>
            </a:r>
            <a:r>
              <a:rPr lang="ko-KR" altLang="en-US" sz="2000" dirty="0"/>
              <a:t>결론과 함의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1123C9-9E4D-1E28-939E-7273E1B05712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6E0F2-0DA4-7DE1-237D-082CE434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E8DBE-06E2-E55E-FF4A-29ACE3DB69A1}"/>
              </a:ext>
            </a:extLst>
          </p:cNvPr>
          <p:cNvSpPr txBox="1"/>
          <p:nvPr/>
        </p:nvSpPr>
        <p:spPr>
          <a:xfrm>
            <a:off x="380999" y="1474619"/>
            <a:ext cx="914399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Conclusion</a:t>
            </a:r>
          </a:p>
          <a:p>
            <a:endParaRPr lang="en-US" altLang="ko-KR" sz="2000" dirty="0"/>
          </a:p>
          <a:p>
            <a:r>
              <a:rPr lang="ko-KR" altLang="en-US" sz="2000" dirty="0"/>
              <a:t>베타와 평균수익률 간의 단순한 관계가 좀 더 최근인 </a:t>
            </a:r>
            <a:r>
              <a:rPr lang="en-US" altLang="ko-KR" sz="2000" dirty="0"/>
              <a:t>1963-1990</a:t>
            </a:r>
            <a:r>
              <a:rPr lang="ko-KR" altLang="en-US" sz="2000" dirty="0"/>
              <a:t>년 기간에는 사라진다는 것을 발견</a:t>
            </a:r>
            <a:endParaRPr lang="en-US" altLang="ko-KR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ko-KR" altLang="en-US" sz="2000" dirty="0"/>
              <a:t>회사의 사이즈와 평균수익률 간에는 강한 </a:t>
            </a:r>
            <a:r>
              <a:rPr lang="ko-KR" altLang="en-US" sz="2000" dirty="0">
                <a:solidFill>
                  <a:srgbClr val="FF0000"/>
                </a:solidFill>
              </a:rPr>
              <a:t>음</a:t>
            </a:r>
            <a:r>
              <a:rPr lang="en-US" altLang="ko-KR" sz="2000" dirty="0">
                <a:solidFill>
                  <a:srgbClr val="FF0000"/>
                </a:solidFill>
              </a:rPr>
              <a:t>(-)</a:t>
            </a:r>
            <a:r>
              <a:rPr lang="ko-KR" altLang="en-US" sz="2000" dirty="0">
                <a:solidFill>
                  <a:srgbClr val="FF0000"/>
                </a:solidFill>
              </a:rPr>
              <a:t>의 상관관계</a:t>
            </a:r>
            <a:r>
              <a:rPr lang="ko-KR" altLang="en-US" sz="2000" dirty="0"/>
              <a:t>가</a:t>
            </a:r>
            <a:r>
              <a:rPr lang="en-US" altLang="ko-KR" sz="2000" dirty="0"/>
              <a:t>, </a:t>
            </a:r>
            <a:r>
              <a:rPr lang="ko-KR" altLang="en-US" sz="2000" dirty="0"/>
              <a:t>평균수익률과 </a:t>
            </a:r>
            <a:r>
              <a:rPr lang="en-US" altLang="ko-KR" sz="2000" dirty="0"/>
              <a:t>E/P </a:t>
            </a:r>
            <a:r>
              <a:rPr lang="ko-KR" altLang="en-US" sz="2000" dirty="0"/>
              <a:t>간에는 </a:t>
            </a:r>
            <a:r>
              <a:rPr lang="ko-KR" altLang="en-US" sz="2000" dirty="0">
                <a:solidFill>
                  <a:srgbClr val="FF0000"/>
                </a:solidFill>
              </a:rPr>
              <a:t>양</a:t>
            </a:r>
            <a:r>
              <a:rPr lang="en-US" altLang="ko-KR" sz="2000" dirty="0">
                <a:solidFill>
                  <a:srgbClr val="FF0000"/>
                </a:solidFill>
              </a:rPr>
              <a:t>(+)</a:t>
            </a:r>
            <a:r>
              <a:rPr lang="ko-KR" altLang="en-US" sz="2000" dirty="0">
                <a:solidFill>
                  <a:srgbClr val="FF0000"/>
                </a:solidFill>
              </a:rPr>
              <a:t>의 상관관계</a:t>
            </a:r>
            <a:r>
              <a:rPr lang="ko-KR" altLang="en-US" sz="2000" dirty="0"/>
              <a:t>가 존재한다</a:t>
            </a:r>
            <a:r>
              <a:rPr lang="en-US" altLang="ko-KR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ko-KR" sz="2000" b="1" dirty="0"/>
              <a:t>1963-1990</a:t>
            </a:r>
            <a:r>
              <a:rPr lang="ko-KR" altLang="en-US" sz="2000" b="1" dirty="0"/>
              <a:t>년 기간에 대해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사이즈와 </a:t>
            </a:r>
            <a:r>
              <a:rPr lang="en-US" altLang="ko-KR" sz="2000" b="1" dirty="0"/>
              <a:t>BE/ME </a:t>
            </a:r>
            <a:r>
              <a:rPr lang="ko-KR" altLang="en-US" sz="2000" b="1" dirty="0"/>
              <a:t>변수가 사이즈</a:t>
            </a:r>
            <a:r>
              <a:rPr lang="en-US" altLang="ko-KR" sz="2000" b="1" dirty="0"/>
              <a:t>, E/P, BE/ME, </a:t>
            </a:r>
            <a:r>
              <a:rPr lang="ko-KR" altLang="en-US" sz="2000" b="1" dirty="0"/>
              <a:t>그리고 레버리지와 연관된 평균주가수익률의 횡단면 변화를 포착한다는 것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130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8F6D-FA13-27DB-349C-003D1ED7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858687-6B3E-21FA-2254-E78C12D2B85D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097C38-6BE1-062A-0FCC-4BC56219C52D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Ⅴ. </a:t>
            </a:r>
            <a:r>
              <a:rPr lang="ko-KR" altLang="en-US" sz="2000" dirty="0"/>
              <a:t>결론과 함의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82CF57-7B06-9612-D2CD-52BC9ACC51DE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F8594-E827-30CF-4C76-6E056765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2FED-6EE0-D37C-5F9E-894EE5FE9CF1}"/>
              </a:ext>
            </a:extLst>
          </p:cNvPr>
          <p:cNvSpPr txBox="1"/>
          <p:nvPr/>
        </p:nvSpPr>
        <p:spPr>
          <a:xfrm>
            <a:off x="380999" y="1474619"/>
            <a:ext cx="91439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A.</a:t>
            </a:r>
            <a:r>
              <a:rPr lang="ko-KR" altLang="en-US" sz="2000" b="1" dirty="0"/>
              <a:t> 이성적 자산가격 결정 이론</a:t>
            </a:r>
            <a:endParaRPr lang="en-US" altLang="ko-KR" sz="2000" b="1" dirty="0"/>
          </a:p>
          <a:p>
            <a:pPr marL="457200" indent="-457200">
              <a:buAutoNum type="alphaUcPeriod"/>
            </a:pPr>
            <a:endParaRPr lang="en-US" altLang="ko-KR" sz="2000" b="1" dirty="0"/>
          </a:p>
          <a:p>
            <a:r>
              <a:rPr lang="ko-KR" altLang="en-US" sz="1700" dirty="0">
                <a:solidFill>
                  <a:srgbClr val="FF0000"/>
                </a:solidFill>
              </a:rPr>
              <a:t>평균수익률에 있어 사이즈와 </a:t>
            </a:r>
            <a:r>
              <a:rPr lang="en-US" altLang="ko-KR" sz="1700" dirty="0">
                <a:solidFill>
                  <a:srgbClr val="FF0000"/>
                </a:solidFill>
              </a:rPr>
              <a:t>BE/ME</a:t>
            </a:r>
            <a:r>
              <a:rPr lang="ko-KR" altLang="en-US" sz="1700" dirty="0">
                <a:solidFill>
                  <a:srgbClr val="FF0000"/>
                </a:solidFill>
              </a:rPr>
              <a:t>의 역할에 대한 경제적 설명은 무엇인가</a:t>
            </a:r>
            <a:r>
              <a:rPr lang="en-US" altLang="ko-KR" sz="17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700" b="1" dirty="0"/>
          </a:p>
          <a:p>
            <a:pPr marL="457200" indent="-457200">
              <a:buAutoNum type="alphaLcPeriod"/>
            </a:pPr>
            <a:r>
              <a:rPr lang="ko-KR" altLang="en-US" sz="1700" dirty="0"/>
              <a:t>포트폴리오들의 수익률과</a:t>
            </a:r>
            <a:r>
              <a:rPr lang="en-US" altLang="ko-KR" sz="1700" dirty="0"/>
              <a:t>, </a:t>
            </a:r>
            <a:r>
              <a:rPr lang="ko-KR" altLang="en-US" sz="1700" dirty="0"/>
              <a:t>다양한 경기 변화를 측정하는 경제 변수들 간의 관계를 조사하면 사이즈와 </a:t>
            </a:r>
            <a:r>
              <a:rPr lang="en-US" altLang="ko-KR" sz="1700" dirty="0"/>
              <a:t>BE/ME</a:t>
            </a:r>
            <a:r>
              <a:rPr lang="ko-KR" altLang="en-US" sz="1700" dirty="0"/>
              <a:t>에 의해 포착되는 경제적 리스크의 본질을 노출하는 데 도움이 될 것</a:t>
            </a:r>
            <a:endParaRPr lang="en-US" altLang="ko-KR" sz="1700" dirty="0"/>
          </a:p>
          <a:p>
            <a:pPr marL="457200" indent="-457200">
              <a:buAutoNum type="alphaLcPeriod"/>
            </a:pPr>
            <a:endParaRPr lang="en-US" altLang="ko-KR" sz="1700" b="1" dirty="0"/>
          </a:p>
          <a:p>
            <a:pPr marL="457200" indent="-457200">
              <a:buAutoNum type="alphaLcPeriod"/>
            </a:pPr>
            <a:r>
              <a:rPr lang="en-US" altLang="ko-KR" sz="1700" dirty="0"/>
              <a:t>distress </a:t>
            </a:r>
            <a:r>
              <a:rPr lang="ko-KR" altLang="en-US" sz="1700" dirty="0" err="1"/>
              <a:t>팩터를</a:t>
            </a:r>
            <a:r>
              <a:rPr lang="ko-KR" altLang="en-US" sz="1700" dirty="0"/>
              <a:t> 둘 경우 본 논문에서 서술했던 평균수익률에 대한 사이즈와 </a:t>
            </a:r>
            <a:r>
              <a:rPr lang="en-US" altLang="ko-KR" sz="1700" dirty="0"/>
              <a:t>BE/ME</a:t>
            </a:r>
            <a:r>
              <a:rPr lang="ko-KR" altLang="en-US" sz="1700" dirty="0"/>
              <a:t>의 효과를 흡수해버리는지 체크하는 것은 흥미로울 것</a:t>
            </a:r>
            <a:endParaRPr lang="en-US" altLang="ko-KR" sz="1700" b="1" dirty="0"/>
          </a:p>
          <a:p>
            <a:pPr marL="457200" indent="-457200">
              <a:buAutoNum type="alphaLcPeriod"/>
            </a:pPr>
            <a:endParaRPr lang="en-US" altLang="ko-KR" sz="1700" b="1" dirty="0"/>
          </a:p>
          <a:p>
            <a:pPr marL="457200" indent="-457200">
              <a:buAutoNum type="alphaLcPeriod"/>
            </a:pPr>
            <a:r>
              <a:rPr lang="ko-KR" altLang="en-US" sz="1700" dirty="0"/>
              <a:t>주가가 합리적이라면</a:t>
            </a:r>
            <a:r>
              <a:rPr lang="en-US" altLang="ko-KR" sz="1700" dirty="0"/>
              <a:t>, BE/ME</a:t>
            </a:r>
            <a:r>
              <a:rPr lang="ko-KR" altLang="en-US" sz="1700" dirty="0"/>
              <a:t>는 회사에 대한 상대적 전망의 직접적인 지표가 된다</a:t>
            </a:r>
            <a:r>
              <a:rPr lang="en-US" altLang="ko-KR" sz="1700" dirty="0"/>
              <a:t>.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415154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C6D95-1489-C824-8976-BDC7043FD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6DEF96-B6BD-C4FA-F821-CDD6F5931989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65C530-DB7F-0EF9-A052-6B9C3535537C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Ⅴ. </a:t>
            </a:r>
            <a:r>
              <a:rPr lang="ko-KR" altLang="en-US" sz="2000" dirty="0"/>
              <a:t>결론과 함의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32ED0-FB9C-CB5A-02D1-9C219881C80E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5E693-64F1-63B4-BCFD-C423C379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BB098-8CF0-A537-02C4-C4E7666D396A}"/>
              </a:ext>
            </a:extLst>
          </p:cNvPr>
          <p:cNvSpPr txBox="1"/>
          <p:nvPr/>
        </p:nvSpPr>
        <p:spPr>
          <a:xfrm>
            <a:off x="380999" y="1474619"/>
            <a:ext cx="914399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B. </a:t>
            </a:r>
            <a:r>
              <a:rPr lang="ko-KR" altLang="en-US" sz="2000" b="1" dirty="0"/>
              <a:t>비이성적 자산가격 결정 이론</a:t>
            </a:r>
            <a:endParaRPr lang="en-US" altLang="ko-KR" sz="2000" b="1" dirty="0"/>
          </a:p>
          <a:p>
            <a:endParaRPr lang="en-US" altLang="ko-KR" sz="1700" b="1" dirty="0"/>
          </a:p>
          <a:p>
            <a:r>
              <a:rPr lang="ko-KR" altLang="en-US" sz="1700" dirty="0"/>
              <a:t>횡단면 </a:t>
            </a:r>
            <a:r>
              <a:rPr lang="en-US" altLang="ko-KR" sz="1700" dirty="0"/>
              <a:t>BE/ME</a:t>
            </a:r>
            <a:r>
              <a:rPr lang="ko-KR" altLang="en-US" sz="1700" dirty="0"/>
              <a:t>는 기업의 전망에 대해 시장이 과잉 반응한 결과일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과잉 반응이 정정되는 경향이 있다면</a:t>
            </a:r>
            <a:r>
              <a:rPr lang="en-US" altLang="ko-KR" sz="1700" dirty="0"/>
              <a:t>, BE/ME</a:t>
            </a:r>
            <a:r>
              <a:rPr lang="ko-KR" altLang="en-US" sz="1700" dirty="0"/>
              <a:t>는 주가수익률의 횡단면을 예측하게 된다</a:t>
            </a:r>
            <a:r>
              <a:rPr lang="en-US" altLang="ko-KR" sz="1700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sz="2000" b="1" dirty="0"/>
              <a:t>C. </a:t>
            </a:r>
            <a:r>
              <a:rPr lang="ko-KR" altLang="en-US" sz="2000" b="1" dirty="0"/>
              <a:t>응용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1700" dirty="0"/>
              <a:t>높은 </a:t>
            </a:r>
            <a:r>
              <a:rPr lang="en-US" altLang="ko-KR" sz="1700" dirty="0"/>
              <a:t>BE/ME</a:t>
            </a:r>
            <a:r>
              <a:rPr lang="ko-KR" altLang="en-US" sz="1700" dirty="0"/>
              <a:t>를 가진 기업이 낮은 </a:t>
            </a:r>
            <a:r>
              <a:rPr lang="en-US" altLang="ko-KR" sz="1700" dirty="0"/>
              <a:t>BE/ME</a:t>
            </a:r>
            <a:r>
              <a:rPr lang="ko-KR" altLang="en-US" sz="1700" dirty="0"/>
              <a:t>를 가진 기업에 비해 지속적으로 기업이익이 부진한 경향 이 있음을 시사한다</a:t>
            </a:r>
            <a:r>
              <a:rPr lang="en-US" altLang="ko-KR" sz="1700" dirty="0"/>
              <a:t>.</a:t>
            </a:r>
            <a:endParaRPr lang="en-US" altLang="ko-KR" sz="1700" b="1" dirty="0"/>
          </a:p>
          <a:p>
            <a:endParaRPr lang="en-US" altLang="ko-KR" sz="1700" b="1" dirty="0"/>
          </a:p>
          <a:p>
            <a:r>
              <a:rPr lang="ko-KR" altLang="en-US" sz="1700" dirty="0"/>
              <a:t>자산가격 결정이 </a:t>
            </a:r>
            <a:r>
              <a:rPr lang="ko-KR" altLang="en-US" sz="1700" dirty="0">
                <a:solidFill>
                  <a:srgbClr val="FF0000"/>
                </a:solidFill>
              </a:rPr>
              <a:t>합리적</a:t>
            </a:r>
            <a:r>
              <a:rPr lang="en-US" altLang="ko-KR" sz="1700" dirty="0"/>
              <a:t>  -&gt;</a:t>
            </a:r>
            <a:r>
              <a:rPr lang="ko-KR" altLang="en-US" sz="1700" dirty="0"/>
              <a:t> 사이즈와 </a:t>
            </a:r>
            <a:r>
              <a:rPr lang="en-US" altLang="ko-KR" sz="1700" dirty="0"/>
              <a:t>BE/ME</a:t>
            </a:r>
            <a:r>
              <a:rPr lang="ko-KR" altLang="en-US" sz="1700" dirty="0"/>
              <a:t>는 위험의 대용치가 된다</a:t>
            </a:r>
            <a:r>
              <a:rPr lang="en-US" altLang="ko-KR" sz="1700" dirty="0"/>
              <a:t>.</a:t>
            </a:r>
            <a:endParaRPr lang="en-US" altLang="ko-KR" sz="1700" b="1" dirty="0"/>
          </a:p>
          <a:p>
            <a:r>
              <a:rPr lang="ko-KR" altLang="en-US" sz="1700" dirty="0"/>
              <a:t>자산가격 결정이 </a:t>
            </a:r>
            <a:r>
              <a:rPr lang="ko-KR" altLang="en-US" sz="1700" dirty="0">
                <a:solidFill>
                  <a:srgbClr val="FF0000"/>
                </a:solidFill>
              </a:rPr>
              <a:t>비합리적</a:t>
            </a:r>
            <a:r>
              <a:rPr lang="ko-KR" altLang="en-US" sz="1700" dirty="0"/>
              <a:t>  </a:t>
            </a:r>
            <a:r>
              <a:rPr lang="en-US" altLang="ko-KR" sz="1700" dirty="0"/>
              <a:t>-&gt; </a:t>
            </a:r>
            <a:r>
              <a:rPr lang="ko-KR" altLang="en-US" sz="1700" b="1" dirty="0"/>
              <a:t> </a:t>
            </a:r>
            <a:r>
              <a:rPr lang="ko-KR" altLang="en-US" sz="1700" dirty="0"/>
              <a:t>대안 투자 전략의 포트폴리오 성과를 평가하고 기대수익률을 측정하는 데 사용될 수 있다</a:t>
            </a:r>
            <a:r>
              <a:rPr lang="en-US" altLang="ko-KR" sz="1700" dirty="0"/>
              <a:t>.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353676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2B5D-ECD5-7272-6741-501FFA04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1E853-3210-B415-9075-6B0335156A24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EE5D07-592B-693F-C9AA-9F5FA9F1FDE8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Ⅵ. </a:t>
            </a:r>
            <a:r>
              <a:rPr lang="ko-KR" altLang="en-US" sz="2000" dirty="0"/>
              <a:t>한국시장 분석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A134FF-9D2E-7A57-6294-4A4400EB941F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2CEBE-78C2-5910-3166-EA249D64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BCA02-C959-E43F-6C99-920595FA8734}"/>
              </a:ext>
            </a:extLst>
          </p:cNvPr>
          <p:cNvSpPr txBox="1"/>
          <p:nvPr/>
        </p:nvSpPr>
        <p:spPr>
          <a:xfrm>
            <a:off x="295563" y="4177251"/>
            <a:ext cx="914399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KOSPI </a:t>
            </a:r>
            <a:r>
              <a:rPr lang="ko-KR" altLang="en-US" sz="1200" dirty="0"/>
              <a:t>시장을 대상으로 전종목에 대해서 동일하게 </a:t>
            </a:r>
            <a:r>
              <a:rPr lang="en-US" altLang="ko-KR" sz="1200" dirty="0"/>
              <a:t>10x10</a:t>
            </a:r>
            <a:r>
              <a:rPr lang="ko-KR" altLang="en-US" sz="1200" dirty="0"/>
              <a:t>의 포트폴리오를 작성하고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포트폴리오별 장기수익률을 측정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에서는 사이즈에 의한 수익률 격차가 </a:t>
            </a:r>
            <a:r>
              <a:rPr lang="ko-KR" altLang="en-US" sz="1600" dirty="0" err="1"/>
              <a:t>밸류에</a:t>
            </a:r>
            <a:r>
              <a:rPr lang="ko-KR" altLang="en-US" sz="1600" dirty="0"/>
              <a:t> 의한 수익률 격차보다 훨씬 큰 것으로 나온다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-&gt; </a:t>
            </a:r>
            <a:r>
              <a:rPr lang="ko-KR" altLang="en-US" sz="1600" dirty="0"/>
              <a:t>일부 소형주의 월별수익률 값이 너무 크게 나오는 </a:t>
            </a:r>
            <a:r>
              <a:rPr lang="en-US" altLang="ko-KR" sz="1600" b="1" dirty="0"/>
              <a:t>Outlier</a:t>
            </a:r>
            <a:r>
              <a:rPr lang="ko-KR" altLang="en-US" sz="1600" dirty="0"/>
              <a:t>가 영향을 미친 것으로 판단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2</a:t>
            </a:r>
            <a:r>
              <a:rPr lang="ko-KR" altLang="en-US" sz="1600" dirty="0"/>
              <a:t>에서는 사이즈 프리미엄 효과와 </a:t>
            </a:r>
            <a:r>
              <a:rPr lang="ko-KR" altLang="en-US" sz="1600" dirty="0" err="1"/>
              <a:t>밸류</a:t>
            </a:r>
            <a:r>
              <a:rPr lang="ko-KR" altLang="en-US" sz="1600" dirty="0"/>
              <a:t> 프리미엄 효과가 좀 더 선명하게 나타나는 것이 확인된다</a:t>
            </a:r>
            <a:r>
              <a:rPr lang="en-US" altLang="ko-KR" sz="1600" dirty="0"/>
              <a:t>.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Fama&amp;French</a:t>
            </a:r>
            <a:r>
              <a:rPr lang="ko-KR" altLang="en-US" sz="1600" b="1" dirty="0">
                <a:solidFill>
                  <a:srgbClr val="FF0000"/>
                </a:solidFill>
              </a:rPr>
              <a:t>가 주장한 사이즈 효과와 </a:t>
            </a:r>
            <a:r>
              <a:rPr lang="ko-KR" altLang="en-US" sz="1600" b="1" dirty="0" err="1">
                <a:solidFill>
                  <a:srgbClr val="FF0000"/>
                </a:solidFill>
              </a:rPr>
              <a:t>밸류</a:t>
            </a:r>
            <a:r>
              <a:rPr lang="ko-KR" altLang="en-US" sz="1600" b="1" dirty="0">
                <a:solidFill>
                  <a:srgbClr val="FF0000"/>
                </a:solidFill>
              </a:rPr>
              <a:t> 효과가 한국 주식시장에서도 동일하게 발생한다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endParaRPr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DC31D-A794-CCD7-A836-AA943050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1107143"/>
            <a:ext cx="4486565" cy="3025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1E928-89FA-6822-D5C7-04687979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5" y="1096004"/>
            <a:ext cx="4565069" cy="303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286B6E-E75D-517A-272D-54355B91F31B}"/>
              </a:ext>
            </a:extLst>
          </p:cNvPr>
          <p:cNvSpPr txBox="1"/>
          <p:nvPr/>
        </p:nvSpPr>
        <p:spPr>
          <a:xfrm>
            <a:off x="428342" y="789756"/>
            <a:ext cx="440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ko-KR" altLang="en-US" sz="1400" dirty="0"/>
              <a:t>이상치 조정 작업 </a:t>
            </a:r>
            <a:r>
              <a:rPr lang="en-US" altLang="ko-KR" sz="1400" dirty="0"/>
              <a:t>X&gt;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4555E-F3B7-8C57-DE8B-02A1CDE74928}"/>
              </a:ext>
            </a:extLst>
          </p:cNvPr>
          <p:cNvSpPr txBox="1"/>
          <p:nvPr/>
        </p:nvSpPr>
        <p:spPr>
          <a:xfrm>
            <a:off x="4867563" y="793253"/>
            <a:ext cx="465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</a:t>
            </a:r>
            <a:r>
              <a:rPr lang="ko-KR" altLang="en-US" sz="1400" dirty="0"/>
              <a:t>이상치 조정 작업 </a:t>
            </a:r>
            <a:r>
              <a:rPr lang="en-US" altLang="ko-KR" sz="1400" dirty="0"/>
              <a:t>O&gt;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699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94B-C57D-4931-9722-4B4455A9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9813ABA-DA7A-632D-5312-AD759B524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33353" r="10323" b="29389"/>
          <a:stretch/>
        </p:blipFill>
        <p:spPr>
          <a:xfrm>
            <a:off x="1046324" y="2905142"/>
            <a:ext cx="7813347" cy="1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DA880-9C60-08ED-5149-49D0ECD1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84D66-9E03-2F64-0394-9F189A7F5570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E9FF6-B541-A08D-FE9F-0CE75F40E348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I. </a:t>
            </a:r>
            <a:r>
              <a:rPr lang="ko-KR" altLang="en-US" sz="2000" dirty="0"/>
              <a:t>서론</a:t>
            </a:r>
            <a:r>
              <a:rPr lang="en-US" altLang="ko-KR" sz="2000" dirty="0"/>
              <a:t>: Fama-French </a:t>
            </a:r>
            <a:r>
              <a:rPr lang="ko-KR" altLang="en-US" sz="2000" dirty="0"/>
              <a:t>모델의 중요성과 영향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543BFC-55E8-900E-CAD8-FE92CFDB6526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C7A79-75B5-D30E-87C1-39B1D9D8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A04F3-9874-03F4-85FD-D2D2FCAC1F73}"/>
              </a:ext>
            </a:extLst>
          </p:cNvPr>
          <p:cNvSpPr txBox="1"/>
          <p:nvPr/>
        </p:nvSpPr>
        <p:spPr>
          <a:xfrm>
            <a:off x="380999" y="1474619"/>
            <a:ext cx="9143999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Fama-French </a:t>
            </a:r>
            <a:r>
              <a:rPr lang="ko-KR" altLang="en-US" sz="2000" b="1" dirty="0"/>
              <a:t>모델의 개요</a:t>
            </a:r>
            <a:endParaRPr lang="en-US" altLang="ko-KR" sz="2000" b="1" dirty="0"/>
          </a:p>
          <a:p>
            <a:endParaRPr lang="en-US" altLang="ko-KR" sz="1700" b="1" dirty="0"/>
          </a:p>
          <a:p>
            <a:r>
              <a:rPr lang="en-US" altLang="ko-KR" sz="1700" dirty="0"/>
              <a:t>- Fama-French 3 </a:t>
            </a:r>
            <a:r>
              <a:rPr lang="ko-KR" altLang="en-US" sz="1700" dirty="0" err="1"/>
              <a:t>팩터</a:t>
            </a:r>
            <a:r>
              <a:rPr lang="ko-KR" altLang="en-US" sz="1700" dirty="0"/>
              <a:t> 모델은 </a:t>
            </a:r>
            <a:r>
              <a:rPr lang="en-US" altLang="ko-KR" sz="1700" dirty="0"/>
              <a:t>Eugene Fama</a:t>
            </a:r>
            <a:r>
              <a:rPr lang="ko-KR" altLang="en-US" sz="1700" dirty="0"/>
              <a:t>와 </a:t>
            </a:r>
            <a:r>
              <a:rPr lang="en-US" altLang="ko-KR" sz="1700" dirty="0"/>
              <a:t>Kenneth French</a:t>
            </a:r>
            <a:r>
              <a:rPr lang="ko-KR" altLang="en-US" sz="1700" dirty="0"/>
              <a:t>가 </a:t>
            </a:r>
            <a:r>
              <a:rPr lang="en-US" altLang="ko-KR" sz="1700" dirty="0"/>
              <a:t>1992</a:t>
            </a:r>
            <a:r>
              <a:rPr lang="ko-KR" altLang="en-US" sz="1700" dirty="0"/>
              <a:t>년과 </a:t>
            </a:r>
            <a:r>
              <a:rPr lang="en-US" altLang="ko-KR" sz="1700" dirty="0"/>
              <a:t>1993</a:t>
            </a:r>
            <a:r>
              <a:rPr lang="ko-KR" altLang="en-US" sz="1700" dirty="0"/>
              <a:t>년 논문을 통해 발표한 모델로</a:t>
            </a:r>
            <a:r>
              <a:rPr lang="en-US" altLang="ko-KR" sz="1700" dirty="0"/>
              <a:t>, </a:t>
            </a:r>
            <a:r>
              <a:rPr lang="ko-KR" altLang="en-US" sz="1700" dirty="0"/>
              <a:t>주식 수익률을 예측하는 데 있어 기존의 </a:t>
            </a:r>
            <a:r>
              <a:rPr lang="en-US" altLang="ko-KR" sz="1700" dirty="0"/>
              <a:t>CAPM</a:t>
            </a:r>
            <a:r>
              <a:rPr lang="ko-KR" altLang="en-US" sz="1700" dirty="0"/>
              <a:t>을 보완한 새로운 접근법임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ko-KR" altLang="en-US" sz="1700" dirty="0"/>
              <a:t>해당 모델은 주식의 수익률 변동성을 설명하기 위해 시장 베타 외에도 사이즈</a:t>
            </a:r>
            <a:r>
              <a:rPr lang="en-US" altLang="ko-KR" sz="1700" dirty="0"/>
              <a:t>(SMB)</a:t>
            </a:r>
            <a:r>
              <a:rPr lang="ko-KR" altLang="en-US" sz="1700" dirty="0"/>
              <a:t>와 가치</a:t>
            </a:r>
            <a:r>
              <a:rPr lang="en-US" altLang="ko-KR" sz="1700" dirty="0"/>
              <a:t>()HML) </a:t>
            </a:r>
            <a:r>
              <a:rPr lang="ko-KR" altLang="en-US" sz="1700" dirty="0" err="1"/>
              <a:t>팩터를</a:t>
            </a:r>
            <a:r>
              <a:rPr lang="ko-KR" altLang="en-US" sz="1700" dirty="0"/>
              <a:t> 추가하여 자산 가격의 횡단면을 보다 정교하게 설명할 수 있음을 증명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학계 및 자산운용업계에 미친 영향 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이 모델은 </a:t>
            </a:r>
            <a:r>
              <a:rPr lang="en-US" altLang="ko-KR" sz="1700" dirty="0"/>
              <a:t>CAPM</a:t>
            </a:r>
            <a:r>
              <a:rPr lang="ko-KR" altLang="en-US" sz="1700" dirty="0"/>
              <a:t>의 한계를 지적하며</a:t>
            </a:r>
            <a:r>
              <a:rPr lang="en-US" altLang="ko-KR" sz="1700" dirty="0"/>
              <a:t>, </a:t>
            </a:r>
            <a:r>
              <a:rPr lang="ko-KR" altLang="en-US" sz="1700" dirty="0"/>
              <a:t>주식 수익률의 </a:t>
            </a:r>
            <a:r>
              <a:rPr lang="ko-KR" altLang="en-US" sz="1700" dirty="0" err="1"/>
              <a:t>에측에</a:t>
            </a:r>
            <a:r>
              <a:rPr lang="ko-KR" altLang="en-US" sz="1700" dirty="0"/>
              <a:t> 다양한 </a:t>
            </a:r>
            <a:r>
              <a:rPr lang="ko-KR" altLang="en-US" sz="1700" dirty="0" err="1"/>
              <a:t>팩터를</a:t>
            </a:r>
            <a:r>
              <a:rPr lang="ko-KR" altLang="en-US" sz="1700" dirty="0"/>
              <a:t> 고려하는 접근법을 촉진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이후</a:t>
            </a:r>
            <a:r>
              <a:rPr lang="en-US" altLang="ko-KR" sz="1700" dirty="0"/>
              <a:t>, Fama-French </a:t>
            </a:r>
            <a:r>
              <a:rPr lang="ko-KR" altLang="en-US" sz="1700" dirty="0"/>
              <a:t>모델은 학계와 자산운용업계에서 중요한 바이블로 자리잡아</a:t>
            </a:r>
            <a:r>
              <a:rPr lang="en-US" altLang="ko-KR" sz="1700" dirty="0"/>
              <a:t>, </a:t>
            </a:r>
            <a:r>
              <a:rPr lang="ko-KR" altLang="en-US" sz="1700" dirty="0"/>
              <a:t>리스크 프리미엄 기반의 투자 방법론을 확립하는 데 기여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현재 자산운용업계에서는 스마트 베타 투자 전략과 같이 </a:t>
            </a:r>
            <a:r>
              <a:rPr lang="ko-KR" altLang="en-US" sz="1700" dirty="0" err="1"/>
              <a:t>팩터</a:t>
            </a:r>
            <a:r>
              <a:rPr lang="ko-KR" altLang="en-US" sz="1700" dirty="0"/>
              <a:t> 기반 투자가 점차 확대되고 있음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120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35AB-9151-05D7-A0C5-C33993E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F623C7-E687-3F7F-847A-A9B7276B19AA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BE26D5-E8BC-A48A-F282-9FD04BA9B3DF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Fama-French 3 </a:t>
            </a:r>
            <a:r>
              <a:rPr lang="ko-KR" altLang="en-US" sz="2000" dirty="0" err="1"/>
              <a:t>팩터</a:t>
            </a:r>
            <a:r>
              <a:rPr lang="ko-KR" altLang="en-US" sz="2000" dirty="0"/>
              <a:t> 모델 개요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7B05EE-1E71-E443-CE20-9B964BB8DDC5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A1F32-197A-FAC1-D71F-21D0C52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A9CB6-2BFC-4359-CE08-3CB9E5CFD8D6}"/>
              </a:ext>
            </a:extLst>
          </p:cNvPr>
          <p:cNvSpPr txBox="1"/>
          <p:nvPr/>
        </p:nvSpPr>
        <p:spPr>
          <a:xfrm>
            <a:off x="380999" y="762681"/>
            <a:ext cx="9143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CAPM</a:t>
            </a:r>
            <a:r>
              <a:rPr lang="ko-KR" altLang="en-US" sz="2000" b="1" dirty="0"/>
              <a:t>의 한계</a:t>
            </a:r>
            <a:endParaRPr lang="en-US" altLang="ko-KR" sz="2000" b="1" dirty="0"/>
          </a:p>
          <a:p>
            <a:endParaRPr lang="en-US" altLang="ko-KR" sz="1700" b="1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기존 </a:t>
            </a:r>
            <a:r>
              <a:rPr lang="en-US" altLang="ko-KR" sz="1700" dirty="0"/>
              <a:t>CAPM</a:t>
            </a:r>
            <a:r>
              <a:rPr lang="ko-KR" altLang="en-US" sz="1700" dirty="0"/>
              <a:t>은 주식의 기대 수익률을 설명하기 위해 시장 베타를 유일한 변수로 사용했으나</a:t>
            </a:r>
            <a:r>
              <a:rPr lang="en-US" altLang="ko-KR" sz="1700" dirty="0"/>
              <a:t>, </a:t>
            </a:r>
            <a:r>
              <a:rPr lang="ko-KR" altLang="en-US" sz="1700" dirty="0"/>
              <a:t>실제 데이터에서 한계가 드러나게 되며 시장 베타 외에 추가적인 요인들이 주가 수익률에 영향을 미친다는 점을 확인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 err="1"/>
              <a:t>팩터</a:t>
            </a:r>
            <a:r>
              <a:rPr lang="ko-KR" altLang="en-US" sz="2000" b="1" dirty="0"/>
              <a:t> 모델의 등장 배경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1700" dirty="0"/>
              <a:t>Fama</a:t>
            </a:r>
            <a:r>
              <a:rPr lang="ko-KR" altLang="en-US" sz="1700" dirty="0"/>
              <a:t>와 </a:t>
            </a:r>
            <a:r>
              <a:rPr lang="en-US" altLang="ko-KR" sz="1700" dirty="0"/>
              <a:t>French</a:t>
            </a:r>
            <a:r>
              <a:rPr lang="ko-KR" altLang="en-US" sz="1700" dirty="0"/>
              <a:t>는 </a:t>
            </a:r>
            <a:r>
              <a:rPr lang="en-US" altLang="ko-KR" sz="1700" dirty="0"/>
              <a:t>CAPM</a:t>
            </a:r>
            <a:r>
              <a:rPr lang="ko-KR" altLang="en-US" sz="1700" dirty="0"/>
              <a:t>의 한계를 극복하기 위해 시장 베타 외에 두 가지 추가 요인</a:t>
            </a:r>
            <a:r>
              <a:rPr lang="en-US" altLang="ko-KR" sz="1700" dirty="0"/>
              <a:t>, </a:t>
            </a:r>
            <a:r>
              <a:rPr lang="ko-KR" altLang="en-US" sz="1700" dirty="0"/>
              <a:t>사이즈</a:t>
            </a:r>
            <a:r>
              <a:rPr lang="en-US" altLang="ko-KR" sz="1700" dirty="0"/>
              <a:t>(SMB)</a:t>
            </a:r>
            <a:r>
              <a:rPr lang="ko-KR" altLang="en-US" sz="1700" dirty="0"/>
              <a:t>와 가치</a:t>
            </a:r>
            <a:r>
              <a:rPr lang="en-US" altLang="ko-KR" sz="1700" dirty="0"/>
              <a:t>(HML)</a:t>
            </a:r>
            <a:r>
              <a:rPr lang="ko-KR" altLang="en-US" sz="1700" dirty="0"/>
              <a:t>를 포함한 </a:t>
            </a:r>
            <a:r>
              <a:rPr lang="en-US" altLang="ko-KR" sz="1700" dirty="0"/>
              <a:t>3</a:t>
            </a:r>
            <a:r>
              <a:rPr lang="ko-KR" altLang="en-US" sz="1700" dirty="0" err="1"/>
              <a:t>팩터</a:t>
            </a:r>
            <a:r>
              <a:rPr lang="ko-KR" altLang="en-US" sz="1700" dirty="0"/>
              <a:t> 모델을 제안 </a:t>
            </a:r>
            <a:r>
              <a:rPr lang="en-US" altLang="ko-KR" sz="1700" dirty="0"/>
              <a:t>-&gt; </a:t>
            </a:r>
            <a:r>
              <a:rPr lang="ko-KR" altLang="en-US" sz="1700" dirty="0"/>
              <a:t>주식 수익률 변동을 더 잘 설명 </a:t>
            </a:r>
            <a:r>
              <a:rPr lang="en-US" altLang="ko-KR" sz="1700" dirty="0"/>
              <a:t>+ </a:t>
            </a:r>
            <a:r>
              <a:rPr lang="ko-KR" altLang="en-US" sz="1700" dirty="0"/>
              <a:t>다양한 투자 전략 수립에 도 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r>
              <a:rPr lang="ko-KR" altLang="en-US" sz="2000" b="1" dirty="0" err="1"/>
              <a:t>팩터</a:t>
            </a:r>
            <a:r>
              <a:rPr lang="ko-KR" altLang="en-US" sz="2000" b="1" dirty="0"/>
              <a:t> 소개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1700" b="1" dirty="0"/>
              <a:t>Market Beta</a:t>
            </a:r>
            <a:r>
              <a:rPr lang="en-US" altLang="ko-KR" sz="1700" dirty="0"/>
              <a:t>: </a:t>
            </a:r>
            <a:r>
              <a:rPr lang="ko-KR" altLang="en-US" sz="1700" dirty="0"/>
              <a:t>시장 변동성에 대한 민감도</a:t>
            </a:r>
            <a:r>
              <a:rPr lang="en-US" altLang="ko-KR" sz="1700" dirty="0"/>
              <a:t>, </a:t>
            </a:r>
            <a:r>
              <a:rPr lang="ko-KR" altLang="en-US" sz="1700" dirty="0"/>
              <a:t>기존 </a:t>
            </a:r>
            <a:r>
              <a:rPr lang="en-US" altLang="ko-KR" sz="1700" dirty="0"/>
              <a:t>CAPM</a:t>
            </a:r>
            <a:r>
              <a:rPr lang="ko-KR" altLang="en-US" sz="1700" dirty="0"/>
              <a:t>의 주요 요소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en-US" altLang="ko-KR" sz="1700" b="1" dirty="0"/>
              <a:t>SMB (Size)</a:t>
            </a:r>
            <a:r>
              <a:rPr lang="en-US" altLang="ko-KR" sz="1700" dirty="0"/>
              <a:t>: </a:t>
            </a:r>
            <a:r>
              <a:rPr lang="ko-KR" altLang="en-US" sz="1700" dirty="0"/>
              <a:t>기업 규모에 다른 초과 수익</a:t>
            </a:r>
            <a:r>
              <a:rPr lang="en-US" altLang="ko-KR" sz="1700" dirty="0"/>
              <a:t>, </a:t>
            </a:r>
            <a:r>
              <a:rPr lang="ko-KR" altLang="en-US" sz="1700" dirty="0"/>
              <a:t>소형주가 대형주 대비 높은 수익을 제공하는 경향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en-US" altLang="ko-KR" sz="1700" b="1" dirty="0"/>
              <a:t>HML (Value)</a:t>
            </a:r>
            <a:r>
              <a:rPr lang="en-US" altLang="ko-KR" sz="1700" dirty="0"/>
              <a:t>: </a:t>
            </a:r>
            <a:r>
              <a:rPr lang="ko-KR" altLang="en-US" sz="1700" dirty="0"/>
              <a:t>가치 요인</a:t>
            </a:r>
            <a:r>
              <a:rPr lang="en-US" altLang="ko-KR" sz="1700" dirty="0"/>
              <a:t>,</a:t>
            </a:r>
            <a:r>
              <a:rPr lang="ko-KR" altLang="en-US" sz="1700" dirty="0"/>
              <a:t> 장부가치 대비 시장가치가 높은 주식의 초과 수익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228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A5B1-12DF-56B1-EA66-9F115261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3A26EA-544D-1327-ABEF-382A9F7B81D4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A9C097-8500-1066-99ED-441C107DAB52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 분석 방법론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CEAF4F-1DB8-7E61-8209-BA6C0FA57670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34CED-241A-D263-4291-231CE405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895F-C254-499B-155C-E7D731CD2F78}"/>
              </a:ext>
            </a:extLst>
          </p:cNvPr>
          <p:cNvSpPr txBox="1"/>
          <p:nvPr/>
        </p:nvSpPr>
        <p:spPr>
          <a:xfrm>
            <a:off x="380999" y="762681"/>
            <a:ext cx="45720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데이터 선정</a:t>
            </a:r>
            <a:endParaRPr lang="en-US" altLang="ko-KR" sz="2000" b="1" dirty="0"/>
          </a:p>
          <a:p>
            <a:endParaRPr lang="en-US" altLang="ko-KR" sz="1700" b="1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대상</a:t>
            </a:r>
            <a:r>
              <a:rPr lang="en-US" altLang="ko-KR" sz="1700" dirty="0"/>
              <a:t>: NYSE, AMEX, NASDAQ </a:t>
            </a:r>
            <a:r>
              <a:rPr lang="ko-KR" altLang="en-US" sz="1700" dirty="0"/>
              <a:t>상장 비금융회사 주식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기간</a:t>
            </a:r>
            <a:r>
              <a:rPr lang="en-US" altLang="ko-KR" sz="1700" dirty="0"/>
              <a:t>: 1963</a:t>
            </a:r>
            <a:r>
              <a:rPr lang="ko-KR" altLang="en-US" sz="1700" dirty="0"/>
              <a:t>년</a:t>
            </a:r>
            <a:r>
              <a:rPr lang="en-US" altLang="ko-KR" sz="1700" dirty="0"/>
              <a:t>~1990</a:t>
            </a:r>
            <a:r>
              <a:rPr lang="ko-KR" altLang="en-US" sz="1700" dirty="0"/>
              <a:t>년 </a:t>
            </a:r>
            <a:r>
              <a:rPr lang="en-US" altLang="ko-KR" sz="1700" dirty="0"/>
              <a:t>(</a:t>
            </a:r>
            <a:r>
              <a:rPr lang="ko-KR" altLang="en-US" sz="1700" dirty="0"/>
              <a:t>미국 시장 데이터 기준</a:t>
            </a:r>
            <a:r>
              <a:rPr lang="en-US" altLang="ko-KR" sz="17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회귀분석 방법</a:t>
            </a:r>
            <a:endParaRPr lang="en-US" altLang="ko-KR" sz="1700" dirty="0"/>
          </a:p>
          <a:p>
            <a:pPr marL="742950" lvl="1" indent="-285750">
              <a:buFontTx/>
              <a:buChar char="-"/>
            </a:pPr>
            <a:r>
              <a:rPr lang="en-US" altLang="ko-KR" sz="1700" dirty="0"/>
              <a:t>Fama-MacBeth </a:t>
            </a:r>
            <a:r>
              <a:rPr lang="ko-KR" altLang="en-US" sz="1700" dirty="0"/>
              <a:t>회귀분석 방식 적용</a:t>
            </a:r>
            <a:endParaRPr lang="en-US" altLang="ko-KR" sz="1700" dirty="0"/>
          </a:p>
          <a:p>
            <a:pPr marL="742950" lvl="1" indent="-285750">
              <a:buFontTx/>
              <a:buChar char="-"/>
            </a:pPr>
            <a:r>
              <a:rPr lang="ko-KR" altLang="en-US" sz="1700" dirty="0"/>
              <a:t>월별 수익률 횡단면 회귀분석으로 변수의 유의성 검증 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포트폴리오 </a:t>
            </a:r>
            <a:endParaRPr lang="en-US" altLang="ko-KR" sz="2000" b="1" dirty="0"/>
          </a:p>
          <a:p>
            <a:r>
              <a:rPr lang="en-US" altLang="ko-KR" sz="2000" b="1" dirty="0"/>
              <a:t>	(</a:t>
            </a:r>
            <a:r>
              <a:rPr lang="ko-KR" altLang="en-US" sz="2000" b="1" dirty="0"/>
              <a:t>사이즈와 베타를 기준으로 </a:t>
            </a:r>
            <a:r>
              <a:rPr lang="en-US" altLang="ko-KR" sz="2000" b="1" dirty="0"/>
              <a:t>10*10)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r>
              <a:rPr lang="ko-KR" altLang="en-US" sz="2000" b="1" dirty="0" err="1"/>
              <a:t>팩터</a:t>
            </a:r>
            <a:endParaRPr lang="en-US" altLang="ko-KR" sz="2000" b="1" dirty="0"/>
          </a:p>
          <a:p>
            <a:r>
              <a:rPr lang="en-US" altLang="ko-KR" sz="2000" b="1" dirty="0"/>
              <a:t>	Market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Beta</a:t>
            </a:r>
          </a:p>
          <a:p>
            <a:r>
              <a:rPr lang="en-US" altLang="ko-KR" sz="2000" b="1" dirty="0"/>
              <a:t>	SMB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(Size)</a:t>
            </a:r>
          </a:p>
          <a:p>
            <a:r>
              <a:rPr lang="en-US" altLang="ko-KR" sz="2000" b="1" dirty="0"/>
              <a:t>	HML(Value)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96536-9BE0-5592-67C7-F704EEB3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6" y="586647"/>
            <a:ext cx="4572002" cy="55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A8DD-A3E0-48BB-35B9-BCF73F51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7DFE66-3300-F028-451D-FF1B84745620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36D672-15D3-FAE6-3857-0A52857D0F69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사이즈와 베타 효과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DCAC16-0F7E-5F0B-3BF1-BD743AEF8EE0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3D67B-0479-E166-1F63-0A30B6F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C2AA7-DF64-ED2F-0CF2-E434552CA3A5}"/>
              </a:ext>
            </a:extLst>
          </p:cNvPr>
          <p:cNvSpPr txBox="1"/>
          <p:nvPr/>
        </p:nvSpPr>
        <p:spPr>
          <a:xfrm>
            <a:off x="380995" y="762681"/>
            <a:ext cx="4572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테스트 구성</a:t>
            </a:r>
            <a:endParaRPr lang="en-US" altLang="ko-KR" sz="1700" b="1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포트폴리오 구성</a:t>
            </a:r>
            <a:r>
              <a:rPr lang="en-US" altLang="ko-KR" sz="1700" dirty="0"/>
              <a:t>: </a:t>
            </a:r>
            <a:r>
              <a:rPr lang="ko-KR" altLang="en-US" sz="1700" dirty="0"/>
              <a:t>사이즈와 베타 기준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베타의 설명력 제한 및 사이즈 효과 확인 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결과 요약</a:t>
            </a:r>
            <a:endParaRPr lang="en-US" altLang="ko-KR" sz="2000" b="1" dirty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사이즈와 주가수익률 간 상관관계 약함</a:t>
            </a:r>
            <a:endParaRPr lang="en-US" altLang="ko-KR" sz="17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베타와 주가수익률 간 연관성 약함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D9DCD-A433-6999-B261-701839B9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6" y="560269"/>
            <a:ext cx="4572002" cy="28687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38F600-E507-4AE5-9109-0483FBA8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6" y="3428997"/>
            <a:ext cx="4572002" cy="28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883BB-F88E-43F4-9095-5C713C815C80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C069E0-2CC6-4578-810B-20150DAA7246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BE/ME, E/P, and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레버리지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평균수익률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ACD4D-54B7-48E5-8B10-EDCE5A2C23E5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17181-99AB-40AB-9920-4D78242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FDFED-072D-4574-AFBC-F3F5F5689397}"/>
              </a:ext>
            </a:extLst>
          </p:cNvPr>
          <p:cNvSpPr txBox="1"/>
          <p:nvPr/>
        </p:nvSpPr>
        <p:spPr>
          <a:xfrm>
            <a:off x="381000" y="764523"/>
            <a:ext cx="884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&lt;Table Ⅳ&gt;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52037E29-D749-0175-9FDC-D987783D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7" y="1103077"/>
            <a:ext cx="8843965" cy="3151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FBE6B-8AE7-FDE6-3A02-84D68AEC087B}"/>
              </a:ext>
            </a:extLst>
          </p:cNvPr>
          <p:cNvSpPr txBox="1"/>
          <p:nvPr/>
        </p:nvSpPr>
        <p:spPr>
          <a:xfrm>
            <a:off x="380997" y="4310618"/>
            <a:ext cx="7811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수익률은 월별 동일가중 포트폴리오 수익률의 시계열 평균값을 퍼센트로 표기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8395-BF96-CBC9-2355-789420B78177}"/>
              </a:ext>
            </a:extLst>
          </p:cNvPr>
          <p:cNvSpPr txBox="1"/>
          <p:nvPr/>
        </p:nvSpPr>
        <p:spPr>
          <a:xfrm>
            <a:off x="380997" y="4420321"/>
            <a:ext cx="7247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TABLE IV</a:t>
            </a:r>
            <a:r>
              <a:rPr lang="ko-KR" altLang="en-US" dirty="0"/>
              <a:t>가 평균수익률과 </a:t>
            </a:r>
            <a:r>
              <a:rPr lang="en-US" altLang="ko-KR" dirty="0"/>
              <a:t>BE/ME </a:t>
            </a:r>
            <a:r>
              <a:rPr lang="ko-KR" altLang="en-US" dirty="0"/>
              <a:t>간 강한 </a:t>
            </a:r>
            <a:r>
              <a:rPr lang="ko-KR" altLang="en-US" dirty="0">
                <a:solidFill>
                  <a:srgbClr val="FF0000"/>
                </a:solidFill>
              </a:rPr>
              <a:t>양의 상관관계</a:t>
            </a:r>
            <a:r>
              <a:rPr lang="ko-KR" altLang="en-US" dirty="0"/>
              <a:t>를 보인다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BE/ME</a:t>
            </a:r>
            <a:r>
              <a:rPr lang="ko-KR" altLang="en-US" dirty="0"/>
              <a:t>가 증가할수록 포트폴리오 수익률이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E/P </a:t>
            </a:r>
            <a:r>
              <a:rPr lang="ko-KR" altLang="en-US" dirty="0"/>
              <a:t>분위가 증가할수록 포트폴리오 수익률은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자 형태</a:t>
            </a:r>
            <a:r>
              <a:rPr lang="ko-KR" altLang="en-US" dirty="0"/>
              <a:t>를 그린다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19B0-DBE0-70FE-A8E7-1F0A9004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71C32A-FD9E-1926-D78D-CF33CA5D5444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8B1D18-E097-CFC7-C490-1B4360926BCE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BE/ME, E/P, and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레버리지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(B.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Fama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-MacBeth Regressions</a:t>
            </a:r>
            <a:r>
              <a:rPr lang="en-US" sz="2000" dirty="0"/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6EEFD8-DBBD-C8E2-8B7E-DCAE1B7F8137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09C07-295B-2358-0873-6868579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FD57BC3-A1FE-0719-AAD2-C71E4E2EC934}"/>
              </a:ext>
            </a:extLst>
          </p:cNvPr>
          <p:cNvSpPr txBox="1">
            <a:spLocks/>
          </p:cNvSpPr>
          <p:nvPr/>
        </p:nvSpPr>
        <p:spPr>
          <a:xfrm>
            <a:off x="380998" y="978080"/>
            <a:ext cx="9144000" cy="2263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B.1 BE/ME</a:t>
            </a:r>
          </a:p>
          <a:p>
            <a:pPr algn="l"/>
            <a:r>
              <a:rPr lang="en-US" sz="2000" dirty="0"/>
              <a:t>Table III</a:t>
            </a:r>
            <a:r>
              <a:rPr lang="ko-KR" altLang="en-US" sz="2000" dirty="0"/>
              <a:t>에서 </a:t>
            </a:r>
            <a:r>
              <a:rPr lang="en-US" altLang="ko-KR" sz="2000" dirty="0"/>
              <a:t>FM </a:t>
            </a:r>
            <a:r>
              <a:rPr lang="ko-KR" altLang="en-US" sz="2000" dirty="0"/>
              <a:t>회귀분석이 횡단면 평균주가수익률 설명 시 </a:t>
            </a:r>
            <a:r>
              <a:rPr lang="en-US" altLang="ko-KR" sz="2000" dirty="0"/>
              <a:t>BE/ME</a:t>
            </a:r>
            <a:r>
              <a:rPr lang="ko-KR" altLang="en-US" sz="2000" dirty="0"/>
              <a:t>의 중요성을 확인</a:t>
            </a:r>
            <a:endParaRPr lang="en-US" altLang="ko-KR" sz="2000" dirty="0"/>
          </a:p>
          <a:p>
            <a:pPr algn="l"/>
            <a:r>
              <a:rPr lang="ko-KR" altLang="en-US" sz="2000" dirty="0"/>
              <a:t>→ 하지만 </a:t>
            </a:r>
            <a:r>
              <a:rPr lang="en-US" altLang="ko-KR" sz="2000" dirty="0"/>
              <a:t>BE/ME</a:t>
            </a:r>
            <a:r>
              <a:rPr lang="ko-KR" altLang="en-US" sz="2000" dirty="0"/>
              <a:t>가 평균수익률을 설명하는 데 있어 사이즈를 대체하지는 않는다</a:t>
            </a:r>
            <a:r>
              <a:rPr lang="en-US" altLang="ko-KR" sz="2000" dirty="0"/>
              <a:t>.</a:t>
            </a:r>
          </a:p>
          <a:p>
            <a:endParaRPr lang="en-US" dirty="0"/>
          </a:p>
          <a:p>
            <a:pPr algn="l"/>
            <a:r>
              <a:rPr lang="en-US" dirty="0"/>
              <a:t>B.2 </a:t>
            </a:r>
            <a:r>
              <a:rPr lang="ko-KR" altLang="en-US" dirty="0"/>
              <a:t>레버리지</a:t>
            </a:r>
            <a:endParaRPr lang="en-US" altLang="ko-KR" dirty="0"/>
          </a:p>
          <a:p>
            <a:pPr algn="l"/>
            <a:r>
              <a:rPr lang="en-US" sz="2000" dirty="0"/>
              <a:t>ln(A/ME)</a:t>
            </a:r>
            <a:r>
              <a:rPr lang="ko-KR" altLang="en-US" sz="2000" dirty="0"/>
              <a:t>와 </a:t>
            </a:r>
            <a:r>
              <a:rPr lang="en-US" sz="2000" dirty="0"/>
              <a:t>ln(A/BE)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평균기울기가</a:t>
            </a:r>
            <a:r>
              <a:rPr lang="ko-KR" altLang="en-US" sz="2000" dirty="0"/>
              <a:t> 반대의 기울기를 가지고 절댓값이  유사하면</a:t>
            </a:r>
            <a:endParaRPr lang="en-US" altLang="ko-KR" sz="2000" dirty="0"/>
          </a:p>
          <a:p>
            <a:r>
              <a:rPr lang="en-US" b="1" dirty="0"/>
              <a:t>ln(BE/ME) = ln(A/ME) – ln(A/BE)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내용 개체 틀 8">
            <a:extLst>
              <a:ext uri="{FF2B5EF4-FFF2-40B4-BE49-F238E27FC236}">
                <a16:creationId xmlns:a16="http://schemas.microsoft.com/office/drawing/2014/main" id="{EFCCB16B-8D18-0DF7-9203-858A9C61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3354536"/>
            <a:ext cx="6444675" cy="2956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48FAD-021E-8948-ED04-B7B4524004DF}"/>
              </a:ext>
            </a:extLst>
          </p:cNvPr>
          <p:cNvSpPr txBox="1"/>
          <p:nvPr/>
        </p:nvSpPr>
        <p:spPr>
          <a:xfrm>
            <a:off x="4681031" y="3679491"/>
            <a:ext cx="5572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ln(BE/ME)</a:t>
            </a:r>
            <a:r>
              <a:rPr lang="ko-KR" altLang="en-US" sz="1600" dirty="0"/>
              <a:t>와 </a:t>
            </a:r>
            <a:r>
              <a:rPr lang="en-US" altLang="ko-KR" sz="1600" dirty="0"/>
              <a:t>ln(A/ME), ln(A/BE)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평균기울기가</a:t>
            </a:r>
            <a:r>
              <a:rPr lang="ko-KR" altLang="en-US" sz="1600" dirty="0"/>
              <a:t> 유사한 값으로 나타나는 것을 볼 수 있다</a:t>
            </a:r>
            <a:r>
              <a:rPr lang="en-US" altLang="ko-KR" sz="1600" dirty="0"/>
              <a:t>.</a:t>
            </a:r>
            <a:endParaRPr 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178333-99AD-B59E-A6B2-C1490CEB3C11}"/>
              </a:ext>
            </a:extLst>
          </p:cNvPr>
          <p:cNvSpPr/>
          <p:nvPr/>
        </p:nvSpPr>
        <p:spPr>
          <a:xfrm>
            <a:off x="2327564" y="3971878"/>
            <a:ext cx="2625436" cy="960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68-240C-7CC8-CD16-713931EB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174FDD-974D-3BCC-88DF-FDBDD49653BA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B3C826-0EF8-3551-A6D4-DB315255478F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BE/ME, E/P, and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레버리지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(B.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Fama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-MacBeth Regressions</a:t>
            </a:r>
            <a:r>
              <a:rPr lang="en-US" sz="2000" dirty="0"/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9B8867-C309-E511-7ADB-F0C6A3748ED8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57F48-122F-1132-74DB-C83C9804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FE5B-1BDC-E9FD-49C7-2B17A2064080}"/>
              </a:ext>
            </a:extLst>
          </p:cNvPr>
          <p:cNvSpPr txBox="1"/>
          <p:nvPr/>
        </p:nvSpPr>
        <p:spPr>
          <a:xfrm>
            <a:off x="380998" y="1613118"/>
            <a:ext cx="9143999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B.3 E/P</a:t>
            </a:r>
          </a:p>
          <a:p>
            <a:pPr marL="0" indent="0">
              <a:buNone/>
            </a:pPr>
            <a:endParaRPr lang="en-US" altLang="ko-KR" sz="1700" dirty="0"/>
          </a:p>
          <a:p>
            <a:r>
              <a:rPr lang="en-US" altLang="ko-KR" sz="1700" dirty="0"/>
              <a:t>- </a:t>
            </a:r>
            <a:r>
              <a:rPr lang="ko-KR" altLang="en-US" sz="1700" dirty="0"/>
              <a:t>적자 기업의 경우에는 </a:t>
            </a:r>
            <a:r>
              <a:rPr lang="en-US" altLang="ko-KR" sz="1700" dirty="0"/>
              <a:t>E/P </a:t>
            </a:r>
            <a:r>
              <a:rPr lang="ko-KR" altLang="en-US" sz="1700" dirty="0"/>
              <a:t>더미변수를 활용하나 회귀분석에 사이즈 변수를 추가해줄 경우 더미변수의 설명력이 사라짐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→ </a:t>
            </a:r>
            <a:r>
              <a:rPr lang="en-US" altLang="ko-KR" sz="1700" dirty="0"/>
              <a:t>E/P</a:t>
            </a:r>
            <a:r>
              <a:rPr lang="ko-KR" altLang="en-US" sz="1700" dirty="0"/>
              <a:t>의 평균수익률은 </a:t>
            </a:r>
            <a:r>
              <a:rPr lang="ko-KR" altLang="en-US" sz="1700" dirty="0">
                <a:solidFill>
                  <a:srgbClr val="FF0000"/>
                </a:solidFill>
              </a:rPr>
              <a:t>사이즈</a:t>
            </a:r>
            <a:r>
              <a:rPr lang="ko-KR" altLang="en-US" sz="1700" dirty="0"/>
              <a:t>에 의해 더 잘 설명된다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- </a:t>
            </a:r>
            <a:r>
              <a:rPr lang="ko-KR" altLang="en-US" sz="1700" dirty="0"/>
              <a:t>흑자 기업의 경우에는 </a:t>
            </a:r>
            <a:r>
              <a:rPr lang="en-US" altLang="ko-KR" sz="1700" dirty="0"/>
              <a:t>E/P</a:t>
            </a:r>
            <a:r>
              <a:rPr lang="ko-KR" altLang="en-US" sz="1700" dirty="0"/>
              <a:t>와 </a:t>
            </a:r>
            <a:r>
              <a:rPr lang="en-US" altLang="ko-KR" sz="1700" dirty="0"/>
              <a:t>ln(BE/ME) </a:t>
            </a:r>
            <a:r>
              <a:rPr lang="ko-KR" altLang="en-US" sz="1700" dirty="0"/>
              <a:t>간의 정상관성으로 인해 </a:t>
            </a:r>
            <a:r>
              <a:rPr lang="en-US" altLang="ko-KR" sz="1700" dirty="0">
                <a:solidFill>
                  <a:srgbClr val="FF0000"/>
                </a:solidFill>
              </a:rPr>
              <a:t>BE/ME</a:t>
            </a:r>
            <a:r>
              <a:rPr lang="ko-KR" altLang="en-US" sz="1700" dirty="0"/>
              <a:t>로 평균수익률 관계 설명 가능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 algn="ctr">
              <a:buNone/>
            </a:pPr>
            <a:r>
              <a:rPr lang="ko-KR" altLang="en-US" sz="1700" b="1" dirty="0"/>
              <a:t>따라서 </a:t>
            </a:r>
            <a:r>
              <a:rPr lang="en-US" altLang="ko-KR" sz="1700" b="1" dirty="0"/>
              <a:t>E/P</a:t>
            </a:r>
            <a:r>
              <a:rPr lang="ko-KR" altLang="en-US" sz="1700" b="1" dirty="0"/>
              <a:t>는 사이즈</a:t>
            </a:r>
            <a:r>
              <a:rPr lang="en-US" altLang="ko-KR" sz="1700" b="1" dirty="0"/>
              <a:t>, BE/ME </a:t>
            </a:r>
            <a:r>
              <a:rPr lang="ko-KR" altLang="en-US" sz="1700" b="1" dirty="0"/>
              <a:t>변수에 의해 흡수된다</a:t>
            </a:r>
            <a:r>
              <a:rPr lang="en-US" altLang="ko-KR" sz="1700" b="1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824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FC37-45AE-649F-5E3B-99B23489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A199AD-AB36-B19B-FF9E-D91773623D6C}"/>
              </a:ext>
            </a:extLst>
          </p:cNvPr>
          <p:cNvCxnSpPr>
            <a:cxnSpLocks/>
          </p:cNvCxnSpPr>
          <p:nvPr/>
        </p:nvCxnSpPr>
        <p:spPr>
          <a:xfrm flipV="1">
            <a:off x="380998" y="546888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545F5F-CDB8-544E-F787-3E4D5FE4736B}"/>
              </a:ext>
            </a:extLst>
          </p:cNvPr>
          <p:cNvSpPr txBox="1"/>
          <p:nvPr/>
        </p:nvSpPr>
        <p:spPr>
          <a:xfrm>
            <a:off x="380998" y="133398"/>
            <a:ext cx="973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Ⅳ. </a:t>
            </a:r>
            <a:r>
              <a:rPr lang="ko-KR" altLang="en-US" sz="2000" dirty="0"/>
              <a:t>평균수익률에 관한 간결한 모델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92AF8-4FED-9929-FE2E-E57DD7D068A3}"/>
              </a:ext>
            </a:extLst>
          </p:cNvPr>
          <p:cNvCxnSpPr>
            <a:cxnSpLocks/>
          </p:cNvCxnSpPr>
          <p:nvPr/>
        </p:nvCxnSpPr>
        <p:spPr>
          <a:xfrm flipV="1">
            <a:off x="380998" y="6356352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9CF6A-3989-BF4F-D55D-6926379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7653-9B2F-48A3-A3E5-ECBA256F8B1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9FC05-2A26-E175-1B8F-11F00122192E}"/>
              </a:ext>
            </a:extLst>
          </p:cNvPr>
          <p:cNvSpPr txBox="1"/>
          <p:nvPr/>
        </p:nvSpPr>
        <p:spPr>
          <a:xfrm>
            <a:off x="332580" y="4161066"/>
            <a:ext cx="914399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/>
              <a:t>사이즈와 </a:t>
            </a:r>
            <a:r>
              <a:rPr lang="en-US" altLang="ko-KR" sz="1700" dirty="0"/>
              <a:t>BE/ME </a:t>
            </a:r>
            <a:r>
              <a:rPr lang="ko-KR" altLang="en-US" sz="1700" dirty="0"/>
              <a:t>변수만으로 주가수익률의 횡단면 변화를 잘 설명할 수 있다는 점 확인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/>
              <a:t>높은 </a:t>
            </a:r>
            <a:r>
              <a:rPr lang="en-US" altLang="ko-KR" sz="1700" dirty="0"/>
              <a:t>BE </a:t>
            </a:r>
            <a:r>
              <a:rPr lang="ko-KR" altLang="en-US" sz="1700" dirty="0"/>
              <a:t>분위일수록</a:t>
            </a:r>
            <a:r>
              <a:rPr lang="en-US" altLang="ko-KR" sz="1700" dirty="0"/>
              <a:t>&amp; </a:t>
            </a:r>
            <a:r>
              <a:rPr lang="ko-KR" altLang="en-US" sz="1700" dirty="0"/>
              <a:t>낮은 </a:t>
            </a:r>
            <a:r>
              <a:rPr lang="en-US" altLang="ko-KR" sz="1700" dirty="0"/>
              <a:t>ME</a:t>
            </a:r>
            <a:r>
              <a:rPr lang="ko-KR" altLang="en-US" sz="1700" dirty="0"/>
              <a:t>분위일수록 평균수익률이 높은 성향을 보인다</a:t>
            </a:r>
            <a:r>
              <a:rPr lang="en-US" altLang="ko-KR" sz="1700" dirty="0"/>
              <a:t>.</a:t>
            </a:r>
          </a:p>
          <a:p>
            <a:endParaRPr lang="en-US" sz="1700" dirty="0"/>
          </a:p>
          <a:p>
            <a:r>
              <a:rPr lang="ko-KR" altLang="en-US" sz="1700" dirty="0"/>
              <a:t>→ 사이즈를 통제하면 </a:t>
            </a:r>
            <a:r>
              <a:rPr lang="en-US" altLang="ko-KR" sz="1700" dirty="0"/>
              <a:t>BE/ME</a:t>
            </a:r>
            <a:r>
              <a:rPr lang="ko-KR" altLang="en-US" sz="1700" dirty="0"/>
              <a:t>가 횡단면 평균수익률의 상당한 변화를 포착</a:t>
            </a:r>
            <a:endParaRPr lang="en-US" altLang="ko-KR" sz="1700" dirty="0"/>
          </a:p>
          <a:p>
            <a:endParaRPr lang="en-US" sz="1700" dirty="0"/>
          </a:p>
          <a:p>
            <a:r>
              <a:rPr lang="ko-KR" altLang="en-US" sz="1700" dirty="0"/>
              <a:t>→ </a:t>
            </a:r>
            <a:r>
              <a:rPr lang="en-US" altLang="ko-KR" sz="1700" dirty="0"/>
              <a:t>BE/ME </a:t>
            </a:r>
            <a:r>
              <a:rPr lang="ko-KR" altLang="en-US" sz="1700" dirty="0"/>
              <a:t>그룹 내에서는 평균수익률이 사이즈에 관련된다는 것의 구체적인 증거 제공</a:t>
            </a:r>
            <a:endParaRPr lang="en-US" sz="1700" dirty="0"/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7A0CA7DF-98E4-CE4F-1BEF-FED5FC03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5011"/>
            <a:ext cx="9143998" cy="2845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89F60-8DB8-30D6-231A-031D0223537A}"/>
              </a:ext>
            </a:extLst>
          </p:cNvPr>
          <p:cNvSpPr txBox="1"/>
          <p:nvPr/>
        </p:nvSpPr>
        <p:spPr>
          <a:xfrm>
            <a:off x="380998" y="690432"/>
            <a:ext cx="9047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TableⅤ</a:t>
            </a:r>
            <a:r>
              <a:rPr lang="en-US" sz="16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9370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1295</Words>
  <Application>Microsoft Office PowerPoint</Application>
  <PresentationFormat>A4 용지(210x297mm)</PresentationFormat>
  <Paragraphs>173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Kook</dc:creator>
  <cp:lastModifiedBy>안형민</cp:lastModifiedBy>
  <cp:revision>15</cp:revision>
  <dcterms:created xsi:type="dcterms:W3CDTF">2022-01-19T03:27:29Z</dcterms:created>
  <dcterms:modified xsi:type="dcterms:W3CDTF">2024-11-02T12:53:35Z</dcterms:modified>
</cp:coreProperties>
</file>