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b743e1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b743e1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b743e1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b743e1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b743e1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b743e1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(Authors mentions that this show best result.)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b743e1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b743e1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b743e1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b743e1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b743e1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b743e1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b743e1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b743e1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b743e1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b743e1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b743e1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b743e1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743e1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b743e1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b743e1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b743e1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50">
                <a:solidFill>
                  <a:schemeClr val="dk1"/>
                </a:solidFill>
              </a:rPr>
              <a:t>gap of contextuality : 하드 커버 책을 망치 대신 사용하게 하는 방법을 어떻게 알게 할 것인가?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b743e1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b743e1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b743e1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b743e1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b743e1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b743e1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85850" y="49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85850" y="120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46608" y="47110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4903500"/>
            <a:ext cx="740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900">
                <a:solidFill>
                  <a:schemeClr val="dk1"/>
                </a:solidFill>
              </a:rPr>
              <a:t>Compositional Learning for Human Object Interaction, ECCV 2018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번째 논문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/>
        </p:nvSpPr>
        <p:spPr>
          <a:xfrm>
            <a:off x="0" y="4903500"/>
            <a:ext cx="740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900">
                <a:solidFill>
                  <a:schemeClr val="dk1"/>
                </a:solidFill>
              </a:rPr>
              <a:t>Learning to Detect Human-Object Interactions With Knowledge</a:t>
            </a:r>
            <a:r>
              <a:rPr i="1" lang="ko" sz="900">
                <a:solidFill>
                  <a:schemeClr val="dk1"/>
                </a:solidFill>
              </a:rPr>
              <a:t>, CVPR 2018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5850" y="120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/>
              <a:t>Relational Reasoning</a:t>
            </a:r>
            <a:endParaRPr b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/>
              <a:t> Relationship of object and human</a:t>
            </a:r>
            <a:endParaRPr b="1" i="1" sz="200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20191003 Hyoungsung Kim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hyoungsung@gist.ac.kr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584875"/>
            <a:ext cx="85206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L</a:t>
            </a:r>
            <a:r>
              <a:rPr lang="ko" sz="1300">
                <a:solidFill>
                  <a:schemeClr val="dk1"/>
                </a:solidFill>
              </a:rPr>
              <a:t>earning will propagate features on the graph, and </a:t>
            </a:r>
            <a:r>
              <a:rPr b="1" i="1" lang="ko" sz="1300">
                <a:solidFill>
                  <a:schemeClr val="dk1"/>
                </a:solidFill>
              </a:rPr>
              <a:t>fill in new representations for the action nodes</a:t>
            </a:r>
            <a:r>
              <a:rPr lang="ko" sz="1300">
                <a:solidFill>
                  <a:schemeClr val="dk1"/>
                </a:solidFill>
              </a:rPr>
              <a:t>. These action features are further merged with visual features from a convoluational network	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(Remember at first time actions start with all zeros features)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Graph convolutional network</a:t>
            </a:r>
            <a:endParaRPr sz="2900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39806" r="0" t="39635"/>
          <a:stretch/>
        </p:blipFill>
        <p:spPr>
          <a:xfrm>
            <a:off x="2070725" y="860950"/>
            <a:ext cx="4623975" cy="21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472600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CNN extract visual features from image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Extracted features are concatenated with action representation of graph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61184" l="0" r="0" t="0"/>
          <a:stretch/>
        </p:blipFill>
        <p:spPr>
          <a:xfrm>
            <a:off x="660575" y="1150400"/>
            <a:ext cx="7681850" cy="1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Convolution, concatenate, and ge score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Result(Attention map using top-1 predict labels)</a:t>
            </a:r>
            <a:endParaRPr sz="29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0" y="1090500"/>
            <a:ext cx="5401325" cy="37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5863450" y="1046525"/>
            <a:ext cx="31692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GCNCL-I : Only include link of (verb, noun), (object, noun).</a:t>
            </a:r>
            <a:br>
              <a:rPr lang="ko" sz="1200"/>
            </a:br>
            <a:r>
              <a:rPr lang="ko" sz="1200"/>
              <a:t>e.g, There is no (verb, verb) or (object, object)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GCNCL : Add action edge using WordNet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A : Add action links from external knowledge</a:t>
            </a:r>
            <a:br>
              <a:rPr lang="ko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NV : Include new tokens(1 hop on WordNet)</a:t>
            </a:r>
            <a:br>
              <a:rPr lang="ko" sz="1200"/>
            </a:b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1A, 2B, 1B, 2A : Name of subset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1 / 2 : Noun group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A / B : verbs group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For example, if 1A and 2B are used in training set, then 1B and 2A are not used in training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However testing set consists of {1A, 1B, 2A, 2B}</a:t>
            </a:r>
            <a:endParaRPr sz="1200"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778513" y="697675"/>
            <a:ext cx="43866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500"/>
              <a:t>Red regions correspond to high prediction scores</a:t>
            </a:r>
            <a:endParaRPr i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92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It increase neighborhood nodes of graph using external knowledge</a:t>
            </a:r>
            <a:br>
              <a:rPr lang="ko"/>
            </a:br>
            <a:r>
              <a:rPr lang="ko"/>
              <a:t>(Compositional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Therefore, it is possible to get more features in GCNN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These features are helpful to recognize unseen categories</a:t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Recap</a:t>
            </a: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311700" y="2010825"/>
            <a:ext cx="8520600" cy="9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500"/>
              <a:t>Learning to Detect Human-Object Interactions With Knowledge</a:t>
            </a:r>
            <a:endParaRPr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Publish : CVPR 2019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285850" y="120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500"/>
              <a:t>Compositional Learning for Human Object Interaction</a:t>
            </a:r>
            <a:endParaRPr i="1" sz="2500"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Publish : ECCV 2018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Contribution of this paper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921325"/>
            <a:ext cx="84390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Previous approaches about modeling </a:t>
            </a:r>
            <a:r>
              <a:rPr b="1" i="1" lang="ko" sz="1500">
                <a:solidFill>
                  <a:srgbClr val="000000"/>
                </a:solidFill>
              </a:rPr>
              <a:t>actions and </a:t>
            </a:r>
            <a:r>
              <a:rPr b="1" i="1" lang="ko" sz="1500">
                <a:solidFill>
                  <a:srgbClr val="000000"/>
                </a:solidFill>
              </a:rPr>
              <a:t>h</a:t>
            </a:r>
            <a:r>
              <a:rPr b="1" i="1" lang="ko" sz="1500">
                <a:solidFill>
                  <a:srgbClr val="000000"/>
                </a:solidFill>
              </a:rPr>
              <a:t>uman-object interaction</a:t>
            </a:r>
            <a:r>
              <a:rPr lang="ko" sz="1500">
                <a:solidFill>
                  <a:srgbClr val="000000"/>
                </a:solidFill>
              </a:rPr>
              <a:t>(HOI) require a lot of data</a:t>
            </a:r>
            <a:endParaRPr sz="15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ko" sz="1200">
                <a:solidFill>
                  <a:srgbClr val="000000"/>
                </a:solidFill>
              </a:rPr>
              <a:t>It is weak to new categories(zero shot learning)</a:t>
            </a:r>
            <a:endParaRPr sz="12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200">
                <a:solidFill>
                  <a:srgbClr val="000000"/>
                </a:solidFill>
              </a:rPr>
              <a:t>Authors mentioned, z</a:t>
            </a:r>
            <a:r>
              <a:rPr lang="ko" sz="1200">
                <a:solidFill>
                  <a:srgbClr val="000000"/>
                </a:solidFill>
              </a:rPr>
              <a:t>ero shot learning is “Categories at testing time are not presented during training”</a:t>
            </a:r>
            <a:br>
              <a:rPr lang="ko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ko" sz="1500">
                <a:solidFill>
                  <a:srgbClr val="000000"/>
                </a:solidFill>
              </a:rPr>
              <a:t>To handle unseen categories, authors propose a model with method using external knowledge graph and graph convolutional network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50" y="3035600"/>
            <a:ext cx="4263909" cy="19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98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250">
                <a:solidFill>
                  <a:schemeClr val="dk1"/>
                </a:solidFill>
              </a:rPr>
              <a:t>Human actions are naturally compositional and humans have amazing ability to achieve similar goals with different objects and tools.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For example , while one can use hammer for the hitting the nail, we can also use a hard-cover book for the same. 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We can thus leverage this unique composition to help recognizing novel actions. 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compositional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Intuitive understand of this paper</a:t>
            </a:r>
            <a:endParaRPr sz="29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475" y="1080650"/>
            <a:ext cx="21240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4906000" y="2486400"/>
            <a:ext cx="1091100" cy="132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892113" y="4104400"/>
            <a:ext cx="2248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Basic architecture for ZSL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875825" y="2530925"/>
            <a:ext cx="2835300" cy="3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</a:t>
            </a:r>
            <a:r>
              <a:rPr lang="ko" sz="1100"/>
              <a:t>his part is replaced to Graph</a:t>
            </a:r>
            <a:endParaRPr sz="1100"/>
          </a:p>
        </p:txBody>
      </p:sp>
      <p:cxnSp>
        <p:nvCxnSpPr>
          <p:cNvPr id="89" name="Google Shape;89;p18"/>
          <p:cNvCxnSpPr>
            <a:stCxn id="88" idx="3"/>
            <a:endCxn id="86" idx="1"/>
          </p:cNvCxnSpPr>
          <p:nvPr/>
        </p:nvCxnSpPr>
        <p:spPr>
          <a:xfrm>
            <a:off x="3711125" y="2712725"/>
            <a:ext cx="1194900" cy="4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How…?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62750"/>
            <a:ext cx="85206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How can a model learn to compose a novel action within the context?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Authors propose to explore using </a:t>
            </a:r>
            <a:r>
              <a:rPr b="1" i="1" lang="ko" sz="1250">
                <a:solidFill>
                  <a:schemeClr val="dk1"/>
                </a:solidFill>
              </a:rPr>
              <a:t>external knowledge </a:t>
            </a:r>
            <a:r>
              <a:rPr lang="ko" sz="1250">
                <a:solidFill>
                  <a:schemeClr val="dk1"/>
                </a:solidFill>
              </a:rPr>
              <a:t>to bridge the gap of contextuality, and to help the modeling of compositionality for human object interactions.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Specifically, authors </a:t>
            </a:r>
            <a:r>
              <a:rPr b="1" i="1" lang="ko" sz="1250">
                <a:solidFill>
                  <a:schemeClr val="dk1"/>
                </a:solidFill>
              </a:rPr>
              <a:t>extract</a:t>
            </a:r>
            <a:r>
              <a:rPr lang="ko" sz="1250">
                <a:solidFill>
                  <a:schemeClr val="dk1"/>
                </a:solidFill>
              </a:rPr>
              <a:t> </a:t>
            </a:r>
            <a:r>
              <a:rPr b="1" i="1" lang="ko" sz="1250">
                <a:solidFill>
                  <a:schemeClr val="dk1"/>
                </a:solidFill>
              </a:rPr>
              <a:t>Subject, Verb and Object (SVO) triplets </a:t>
            </a:r>
            <a:r>
              <a:rPr lang="ko" sz="1250">
                <a:solidFill>
                  <a:schemeClr val="dk1"/>
                </a:solidFill>
              </a:rPr>
              <a:t>from knowledge bases</a:t>
            </a:r>
            <a:r>
              <a:rPr b="1" i="1" lang="ko" sz="1250">
                <a:solidFill>
                  <a:schemeClr val="dk1"/>
                </a:solidFill>
              </a:rPr>
              <a:t> to build an external knowledge graph</a:t>
            </a:r>
            <a:r>
              <a:rPr lang="ko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-"/>
            </a:pPr>
            <a:r>
              <a:rPr lang="ko" sz="1250">
                <a:solidFill>
                  <a:schemeClr val="dk1"/>
                </a:solidFill>
              </a:rPr>
              <a:t>These triplets capture a large range of human object interactions, and encode our knowledge about actions.</a:t>
            </a:r>
            <a:endParaRPr sz="1250"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29" y="2438150"/>
            <a:ext cx="659394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3347350"/>
            <a:ext cx="85206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Pairs of verb-noun nodes are linked via action nodes (circle), and verb-verb/noun-noun pairs can be connected.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These action nodes start with all zero features, and must </a:t>
            </a:r>
            <a:r>
              <a:rPr b="1" i="1" lang="ko" sz="1300">
                <a:solidFill>
                  <a:schemeClr val="dk1"/>
                </a:solidFill>
              </a:rPr>
              <a:t>learn its representation by propagating information</a:t>
            </a:r>
            <a:r>
              <a:rPr lang="ko" sz="1300">
                <a:solidFill>
                  <a:schemeClr val="dk1"/>
                </a:solidFill>
              </a:rPr>
              <a:t> along the graph during training.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This information passing is achieved </a:t>
            </a:r>
            <a:r>
              <a:rPr b="1" i="1" lang="ko" sz="1300">
                <a:solidFill>
                  <a:schemeClr val="dk1"/>
                </a:solidFill>
              </a:rPr>
              <a:t>by using a multi-layer graph convolutional network</a:t>
            </a:r>
            <a:endParaRPr b="1" i="1" sz="13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Graph representation of interactions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628325"/>
            <a:ext cx="33909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overview</a:t>
            </a:r>
            <a:endParaRPr sz="29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75" y="892975"/>
            <a:ext cx="7681850" cy="36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Model architecture - Encoding knowledge</a:t>
            </a:r>
            <a:endParaRPr sz="290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61932" t="40451"/>
          <a:stretch/>
        </p:blipFill>
        <p:spPr>
          <a:xfrm>
            <a:off x="3083863" y="942600"/>
            <a:ext cx="2924299" cy="21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8911" l="77050" r="0" t="43205"/>
          <a:stretch/>
        </p:blipFill>
        <p:spPr>
          <a:xfrm>
            <a:off x="6501725" y="1154125"/>
            <a:ext cx="1763001" cy="17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250875"/>
            <a:ext cx="85206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In this part, it encodes SVO(subject, Verb, Object) pairs to graph</a:t>
            </a:r>
            <a:br>
              <a:rPr lang="ko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Each verb or noun is represented as a node and comes with its word embeddings as the node’s features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(word embedding : A kind of way to map natural language to vector space)</a:t>
            </a:r>
            <a:br>
              <a:rPr lang="ko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ko" sz="1300">
                <a:solidFill>
                  <a:srgbClr val="000000"/>
                </a:solidFill>
              </a:rPr>
              <a:t>Verb and noun are connected by observation or external knowledge</a:t>
            </a:r>
            <a:br>
              <a:rPr lang="ko" sz="1300">
                <a:solidFill>
                  <a:srgbClr val="000000"/>
                </a:solidFill>
              </a:rPr>
            </a:br>
            <a:r>
              <a:rPr lang="ko" sz="1300">
                <a:solidFill>
                  <a:srgbClr val="000000"/>
                </a:solidFill>
              </a:rPr>
              <a:t>(WordNet : data from dictionary database, NEIL : data from web)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61796" l="7729" r="78937" t="1867"/>
          <a:stretch/>
        </p:blipFill>
        <p:spPr>
          <a:xfrm>
            <a:off x="875800" y="966644"/>
            <a:ext cx="1595774" cy="20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마스터 테스트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