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b743e1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b743e1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b743e1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b743e1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b743e1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b743e1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(Authors mentions that this show best result.)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b743e1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b743e1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b743e1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b743e1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b743e1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b743e1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b743e1b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9b743e1b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9b743e1b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9b743e1b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b743e1b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b743e1b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(Why substrat? for visual translation embedding -&gt; reference에서 가져왔음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S_p^v : score of spatial configuration. (</a:t>
            </a:r>
            <a:r>
              <a:rPr lang="ko">
                <a:solidFill>
                  <a:schemeClr val="dk1"/>
                </a:solidFill>
              </a:rPr>
              <a:t>spatial configuration : location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 :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X_{ho} : pairwise representaion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9b743e1b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9b743e1b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pred : </a:t>
            </a:r>
            <a:r>
              <a:rPr lang="ko"/>
              <a:t>predicate(술부)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 논문과의 차이점 :  edge연결 하는 방식이 다름. 첫번째에서는 외부 정보를 이용하여 주어진 데이터사이를 연결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여기서는 외부 정보와 주어진 데이터를 연결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b743e1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b743e1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b743e1b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9b743e1b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\pi</a:t>
            </a:r>
            <a:r>
              <a:rPr lang="ko"/>
              <a:t>의 결과는 벡터 -&gt; 벡터끼리  cosine </a:t>
            </a:r>
            <a:r>
              <a:rPr lang="ko"/>
              <a:t>similarity</a:t>
            </a:r>
            <a:r>
              <a:rPr lang="ko"/>
              <a:t> 계산 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v는 그래프 입력의 verb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9b743e1b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9b743e1b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분</a:t>
            </a:r>
            <a:r>
              <a:rPr lang="ko"/>
              <a:t>량 너무 많으면 이 슬라이드 삭제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9b743e1b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9b743e1b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b743e1b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b743e1b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b743e1b2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b743e1b2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9b743e1b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9b743e1b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b743e1b2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b743e1b2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b743e1b2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b743e1b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9b743e1b2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9b743e1b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9b743e1b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9b743e1b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b743e1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b743e1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9b743e1b2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9b743e1b2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9b743e1b2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9b743e1b2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(x,y) of G : location point of b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9b743e1b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9b743e1b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(x,y) of G : location point of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score : result of prediction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b743e1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b743e1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b743e1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b743e1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b743e1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b743e1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50">
                <a:solidFill>
                  <a:schemeClr val="dk1"/>
                </a:solidFill>
              </a:rPr>
              <a:t>gap of contextuality : 하드 커버 책을 망치 대신 사용하게 하는 방법을 어떻게 알게 할 것인가?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9b743e1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9b743e1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b743e1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b743e1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b743e1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b743e1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85850" y="49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85850" y="120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46608" y="47110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4903500"/>
            <a:ext cx="740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900">
                <a:solidFill>
                  <a:schemeClr val="dk1"/>
                </a:solidFill>
              </a:rPr>
              <a:t>Compositional Learning for Human Object Interaction, ECCV 2018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번째 논문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/>
        </p:nvSpPr>
        <p:spPr>
          <a:xfrm>
            <a:off x="0" y="4903500"/>
            <a:ext cx="740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900">
                <a:solidFill>
                  <a:schemeClr val="dk1"/>
                </a:solidFill>
              </a:rPr>
              <a:t>Learning to Detect Human-Object Interactions With Knowledge</a:t>
            </a:r>
            <a:r>
              <a:rPr i="1" lang="ko" sz="900">
                <a:solidFill>
                  <a:schemeClr val="dk1"/>
                </a:solidFill>
              </a:rPr>
              <a:t>, CVPR 2018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85850" y="120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번째 논문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/>
        </p:nvSpPr>
        <p:spPr>
          <a:xfrm>
            <a:off x="0" y="4903500"/>
            <a:ext cx="740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900">
                <a:solidFill>
                  <a:schemeClr val="dk1"/>
                </a:solidFill>
              </a:rPr>
              <a:t>Interact as You Intend: Intention-Driven Human-Object Interaction Detection, IEEE Trans on Multimedia 2019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285850" y="120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5.png"/><Relationship Id="rId8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/>
              <a:t>Relational Reasoning</a:t>
            </a:r>
            <a:endParaRPr b="1"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/>
              <a:t> Relationship of object and human</a:t>
            </a:r>
            <a:endParaRPr b="1" i="1" sz="2000"/>
          </a:p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20191003 Hyoungsung Kim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hyoungsung@gist.ac.kr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584875"/>
            <a:ext cx="85206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L</a:t>
            </a:r>
            <a:r>
              <a:rPr lang="ko" sz="1300">
                <a:solidFill>
                  <a:schemeClr val="dk1"/>
                </a:solidFill>
              </a:rPr>
              <a:t>earning will propagate features on the graph, and </a:t>
            </a:r>
            <a:r>
              <a:rPr b="1" i="1" lang="ko" sz="1300">
                <a:solidFill>
                  <a:schemeClr val="dk1"/>
                </a:solidFill>
              </a:rPr>
              <a:t>fill in new representations for the action nodes</a:t>
            </a:r>
            <a:r>
              <a:rPr lang="ko" sz="1300">
                <a:solidFill>
                  <a:schemeClr val="dk1"/>
                </a:solidFill>
              </a:rPr>
              <a:t>. These action features are further merged with visual features from a convoluational network	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(Remember at first time actions start with all zeros features)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Model architecture - Graph convolutional network</a:t>
            </a:r>
            <a:endParaRPr sz="2900"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39806" r="0" t="39635"/>
          <a:stretch/>
        </p:blipFill>
        <p:spPr>
          <a:xfrm>
            <a:off x="2070725" y="860950"/>
            <a:ext cx="4623975" cy="21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4726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CNN extract visual features from image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Extracted features are concatenated with action representation of graph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61184" l="0" r="0" t="0"/>
          <a:stretch/>
        </p:blipFill>
        <p:spPr>
          <a:xfrm>
            <a:off x="660575" y="1150400"/>
            <a:ext cx="7681850" cy="19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Model architecture - Convolution, concatenate, and ge score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Result(Attention map using top-1 predict labels)</a:t>
            </a:r>
            <a:endParaRPr sz="29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0" y="1090500"/>
            <a:ext cx="5401325" cy="37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863450" y="1046525"/>
            <a:ext cx="31692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GCNCL-I : Only include link of (verb, noun), (object, noun).</a:t>
            </a:r>
            <a:br>
              <a:rPr lang="ko" sz="1200"/>
            </a:br>
            <a:r>
              <a:rPr lang="ko" sz="1200"/>
              <a:t>e.g, There is no (verb, verb) or (object, object)</a:t>
            </a: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GCNCL : Add action edge using WordNet</a:t>
            </a: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A : Add action links from external knowledge</a:t>
            </a: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NV : Include new tokens(1 hop on WordNet)</a:t>
            </a:r>
            <a:br>
              <a:rPr lang="ko" sz="1200"/>
            </a:b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1A, 2B, 1B, 2A : Name of subset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1 / 2 : Noun group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A / B : verbs group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For example, if 1A and 2B are used in training set, then 1B and 2A are not used in training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However testing set consists of {1A, 1B, 2A, 2B}</a:t>
            </a:r>
            <a:endParaRPr sz="1200"/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778513" y="697675"/>
            <a:ext cx="43866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500"/>
              <a:t>Red regions correspond to high prediction scores</a:t>
            </a:r>
            <a:endParaRPr i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92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It increase neighborhood nodes of graph using external knowledge</a:t>
            </a:r>
            <a:br>
              <a:rPr lang="ko"/>
            </a:br>
            <a:r>
              <a:rPr lang="ko"/>
              <a:t>(Compositional 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Therefore, it is possible to get more features in GCNN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These features are helpful to recognize unseen categories</a:t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Recap</a:t>
            </a: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311700" y="2010825"/>
            <a:ext cx="8520600" cy="9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500"/>
              <a:t>Learning to Detect Human-Object Interactions With Knowledge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Publish : CVPR 2019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285850" y="8408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Authors focus on detecting human-object interactions(HOIs) in images, an essential step towards deeper scene understanding.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However, </a:t>
            </a:r>
            <a:r>
              <a:rPr b="1" i="1" lang="ko" sz="1500"/>
              <a:t>HOI categories exhibit a long-tail distribution</a:t>
            </a:r>
            <a:endParaRPr b="1" i="1"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i.e., there exists some rare categories with very few training samples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For example, the number of “person riding a bike” &gt; the number of “person riding elephant” in training sets</a:t>
            </a:r>
            <a:br>
              <a:rPr lang="ko" sz="1200"/>
            </a:b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Authors tackle the challenge of long-tail HOI categories</a:t>
            </a:r>
            <a:r>
              <a:rPr b="1" i="1" lang="ko" sz="1500"/>
              <a:t> by modeling the underlying regularities</a:t>
            </a:r>
            <a:r>
              <a:rPr lang="ko" sz="1500"/>
              <a:t> among verbs and objects in HOIs as well as </a:t>
            </a:r>
            <a:r>
              <a:rPr b="1" i="1" lang="ko" sz="1500"/>
              <a:t>general relationships.</a:t>
            </a:r>
            <a:endParaRPr b="1" i="1"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Authors propose multimodal joint embedding learning</a:t>
            </a:r>
            <a:endParaRPr sz="1200"/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Contribution of this paper</a:t>
            </a:r>
            <a:endParaRPr sz="2900"/>
          </a:p>
        </p:txBody>
      </p:sp>
      <p:sp>
        <p:nvSpPr>
          <p:cNvPr id="163" name="Google Shape;163;p29"/>
          <p:cNvSpPr/>
          <p:nvPr/>
        </p:nvSpPr>
        <p:spPr>
          <a:xfrm>
            <a:off x="3299150" y="3898202"/>
            <a:ext cx="2582875" cy="404900"/>
          </a:xfrm>
          <a:custGeom>
            <a:rect b="b" l="l" r="r" t="t"/>
            <a:pathLst>
              <a:path extrusionOk="0" h="16196" w="103315">
                <a:moveTo>
                  <a:pt x="0" y="16196"/>
                </a:moveTo>
                <a:cubicBezTo>
                  <a:pt x="10454" y="15581"/>
                  <a:pt x="16625" y="1463"/>
                  <a:pt x="27016" y="164"/>
                </a:cubicBezTo>
                <a:cubicBezTo>
                  <a:pt x="37501" y="-1147"/>
                  <a:pt x="46383" y="8701"/>
                  <a:pt x="56408" y="12040"/>
                </a:cubicBezTo>
                <a:cubicBezTo>
                  <a:pt x="71293" y="16998"/>
                  <a:pt x="87627" y="15899"/>
                  <a:pt x="103315" y="158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4" name="Google Shape;164;p29"/>
          <p:cNvCxnSpPr/>
          <p:nvPr/>
        </p:nvCxnSpPr>
        <p:spPr>
          <a:xfrm>
            <a:off x="3046800" y="4362475"/>
            <a:ext cx="30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Conceptual illustration of multi-modal joint embedding learning</a:t>
            </a:r>
            <a:endParaRPr sz="2200"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285850" y="3191600"/>
            <a:ext cx="83850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The proposed model learns a semantic structure aware embedding space compared to original word embeddings, such that</a:t>
            </a:r>
            <a:r>
              <a:rPr b="1" i="1" lang="ko" sz="1200"/>
              <a:t> it can leverage semantic similarity to retrieve the verb(s) best describing the detected &lt;human,object&gt; pair.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In the original word embedding space(Yellow color), “drink with” is mapped to be close to “brush with” possibly because of the shared “with” from word vector embeddings.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With the </a:t>
            </a:r>
            <a:r>
              <a:rPr b="1" i="1" lang="ko" sz="1200"/>
              <a:t>joint update from knowledge graph and training imageset, the model is more likely to comprehend the meaning of “drink” as its neighbors include “sip”</a:t>
            </a:r>
            <a:r>
              <a:rPr lang="ko" sz="1200"/>
              <a:t>(Green color).</a:t>
            </a:r>
            <a:endParaRPr sz="1200"/>
          </a:p>
        </p:txBody>
      </p:sp>
      <p:grpSp>
        <p:nvGrpSpPr>
          <p:cNvPr id="171" name="Google Shape;171;p30"/>
          <p:cNvGrpSpPr/>
          <p:nvPr/>
        </p:nvGrpSpPr>
        <p:grpSpPr>
          <a:xfrm>
            <a:off x="2977228" y="649393"/>
            <a:ext cx="3189545" cy="2448111"/>
            <a:chOff x="3094578" y="649375"/>
            <a:chExt cx="3860500" cy="3094175"/>
          </a:xfrm>
        </p:grpSpPr>
        <p:pic>
          <p:nvPicPr>
            <p:cNvPr id="172" name="Google Shape;17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94578" y="649375"/>
              <a:ext cx="3860500" cy="309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30"/>
            <p:cNvSpPr/>
            <p:nvPr/>
          </p:nvSpPr>
          <p:spPr>
            <a:xfrm>
              <a:off x="4816603" y="1385150"/>
              <a:ext cx="345900" cy="1488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285850" y="1982600"/>
            <a:ext cx="8520600" cy="24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Differences</a:t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F</a:t>
            </a:r>
            <a:r>
              <a:rPr lang="ko" sz="1300"/>
              <a:t>irst paper of this slide</a:t>
            </a:r>
            <a:r>
              <a:rPr lang="ko" sz="1300"/>
              <a:t> do not explicitly consider the joint impact from the referent source and visual information.</a:t>
            </a:r>
            <a:br>
              <a:rPr lang="ko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In contrast, second paper(Current paper) </a:t>
            </a:r>
            <a:r>
              <a:rPr b="1" i="1" lang="ko" sz="1300"/>
              <a:t>emphasizes on the joint update of the verb embeddings from vision and linguistic knowledge</a:t>
            </a:r>
            <a:r>
              <a:rPr lang="ko" sz="1300"/>
              <a:t> by introducing a </a:t>
            </a:r>
            <a:r>
              <a:rPr b="1" i="1" lang="ko" sz="1300"/>
              <a:t>multi-modal embedding module</a:t>
            </a:r>
            <a:r>
              <a:rPr lang="ko" sz="1300"/>
              <a:t> to dynamically learn the semantic dependencies of the concepts</a:t>
            </a:r>
            <a:br>
              <a:rPr lang="ko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In the context of HOI detection that verbs and interacting objects are linked with semantic structures.</a:t>
            </a:r>
            <a:endParaRPr sz="1300"/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Compare with first paper and second paper</a:t>
            </a:r>
            <a:endParaRPr sz="2200"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904045"/>
            <a:ext cx="85206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Commonalities</a:t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Both are leverages semantic regularities from linguistic knowledge(and external knowledge) 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Illustration of the proposed verb embedding learning</a:t>
            </a:r>
            <a:endParaRPr sz="2200"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8654"/>
            <a:ext cx="5163974" cy="362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32"/>
          <p:cNvGrpSpPr/>
          <p:nvPr/>
        </p:nvGrpSpPr>
        <p:grpSpPr>
          <a:xfrm>
            <a:off x="5538294" y="768548"/>
            <a:ext cx="3521162" cy="3626992"/>
            <a:chOff x="3094578" y="649375"/>
            <a:chExt cx="3860500" cy="3094175"/>
          </a:xfrm>
        </p:grpSpPr>
        <p:pic>
          <p:nvPicPr>
            <p:cNvPr id="188" name="Google Shape;18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94578" y="649375"/>
              <a:ext cx="3860500" cy="309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32"/>
            <p:cNvSpPr/>
            <p:nvPr/>
          </p:nvSpPr>
          <p:spPr>
            <a:xfrm>
              <a:off x="4816603" y="1385150"/>
              <a:ext cx="345900" cy="1488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32"/>
          <p:cNvSpPr/>
          <p:nvPr/>
        </p:nvSpPr>
        <p:spPr>
          <a:xfrm>
            <a:off x="7580726" y="864033"/>
            <a:ext cx="1433100" cy="1851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7659776" y="2806760"/>
            <a:ext cx="1399500" cy="15237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285850" y="3209150"/>
            <a:ext cx="8858100" cy="19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In order to boost learning of long-tail classes, authors exploit a graph-based approach to model the semantic dependencies from linguistic knowledge complementing the training visual representations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Specifically, the graph structure is used to capture the semantic dependencies amongst verb and object categories in HOIs, and general visual relationships.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Edges connect valid pairs. As a result, </a:t>
            </a:r>
            <a:r>
              <a:rPr b="1" i="1" lang="ko" sz="1200"/>
              <a:t>the tail verb classes are impacted from its neighbors on the same object node</a:t>
            </a:r>
            <a:r>
              <a:rPr lang="ko" sz="1200"/>
              <a:t>. (e.g. “person ride bike“ and “person ride elephant“ share object.)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Exactly, training dataset and visual relationship dataset are connected.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</a:rPr>
              <a:t>Detail - Graph modeling</a:t>
            </a:r>
            <a:endParaRPr sz="2200">
              <a:solidFill>
                <a:srgbClr val="000000"/>
              </a:solidFill>
            </a:endParaRPr>
          </a:p>
        </p:txBody>
      </p:sp>
      <p:grpSp>
        <p:nvGrpSpPr>
          <p:cNvPr id="198" name="Google Shape;198;p33"/>
          <p:cNvGrpSpPr/>
          <p:nvPr/>
        </p:nvGrpSpPr>
        <p:grpSpPr>
          <a:xfrm>
            <a:off x="377676" y="654652"/>
            <a:ext cx="5451299" cy="2603932"/>
            <a:chOff x="607250" y="2571750"/>
            <a:chExt cx="4646125" cy="2262125"/>
          </a:xfrm>
        </p:grpSpPr>
        <p:pic>
          <p:nvPicPr>
            <p:cNvPr id="199" name="Google Shape;199;p33"/>
            <p:cNvPicPr preferRelativeResize="0"/>
            <p:nvPr/>
          </p:nvPicPr>
          <p:blipFill rotWithShape="1">
            <a:blip r:embed="rId3">
              <a:alphaModFix/>
            </a:blip>
            <a:srcRect b="0" l="1102" r="25367" t="49026"/>
            <a:stretch/>
          </p:blipFill>
          <p:spPr>
            <a:xfrm>
              <a:off x="607250" y="2571750"/>
              <a:ext cx="4646125" cy="226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33"/>
            <p:cNvPicPr preferRelativeResize="0"/>
            <p:nvPr/>
          </p:nvPicPr>
          <p:blipFill rotWithShape="1">
            <a:blip r:embed="rId3">
              <a:alphaModFix/>
            </a:blip>
            <a:srcRect b="1416" l="75112" r="890" t="85812"/>
            <a:stretch/>
          </p:blipFill>
          <p:spPr>
            <a:xfrm>
              <a:off x="4003400" y="4311725"/>
              <a:ext cx="1196999" cy="44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\mathcal{N} : \text{node}\\&#10;\mathcal{E} : \text{edge}\\&#10;\mathcal{H} : \text{node features}\\" id="201" name="Google Shape;201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050" y="790825"/>
            <a:ext cx="850922" cy="6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500"/>
              <a:t>Compositional Learning for Human Object Interaction</a:t>
            </a:r>
            <a:endParaRPr i="1" sz="2500"/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Publish : ECCV 2018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285850" y="917900"/>
            <a:ext cx="64293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The objective of the joint embedding learning is to maximize the similarity between positive L2Norm and minimize it between all non-matching pairs to a specified margin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Intuitively</a:t>
            </a:r>
            <a:r>
              <a:rPr lang="ko" sz="1100"/>
              <a:t>, we want to get a similar result(similar verb) from CNN and GNN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 b="15711" l="69962" r="0" t="0"/>
          <a:stretch/>
        </p:blipFill>
        <p:spPr>
          <a:xfrm>
            <a:off x="6912725" y="1200325"/>
            <a:ext cx="1893726" cy="35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</a:rPr>
              <a:t>Detail - Multi-modal Joint Embedding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descr="\mathcal{L} = \lambda_1 \mathcal{L}_{sim}(\phi_{ho}, \phi_{g}, t_{sim}) + \lambda_2 \mathcal{L}_{reg}(s^v_p, t_v) + \lambda_3 \mathcal{L}_{cls}(s_h^v, s_o^v, t_v)" id="209" name="Google Shape;209;p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261" y="1730910"/>
            <a:ext cx="4812632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L}_{reg}(s^v_p, t_v) :\ \text{crossentropy of predicted verb score and ground truth}" id="210" name="Google Shape;210;p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250" y="2063550"/>
            <a:ext cx="5080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L}_{cls}(s_h^v, s_o^v, t_v) : \text{crossentropy of element-wise multiplication of verbs and ground truth }" id="211" name="Google Shape;211;p3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3250" y="2421600"/>
            <a:ext cx="5899354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^v_h : \text{verb prediction score from human}\\&#10;s^v_o : \text{verb prediction score from object}" id="212" name="Google Shape;212;p3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3251" y="2720200"/>
            <a:ext cx="265621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L}_{sim} =&#10;\begin{cases}&#10;1-cos(\phi_{ho}, \phi_g) &amp; t_{sim}=1 \\&#10;\max(cos(\phi_{ho}, \phi_{g}) - \alpha, 0), &amp; t_{sim}=0&#10;\end{cases}" id="213" name="Google Shape;213;p3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3250" y="3298200"/>
            <a:ext cx="3870476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If }  &lt;b_h, b_o&gt; \text{and }v \text{ is associated in ground-truth, the label } t_{sim} \text{ is assigned to be 1, otherwise 0.}" id="214" name="Google Shape;214;p34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2754" y="3944323"/>
            <a:ext cx="5733700" cy="1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</a:rPr>
              <a:t>Inference procedure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50" y="677541"/>
            <a:ext cx="8070499" cy="2553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_h : \text{human regions} \\&#10;b_o : \text{object regions} \\&#10;s_h : \text{detection score of human}\\&#10;s_o : \text{detection score of object}&#10;" id="221" name="Google Shape;221;p3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625" y="3318675"/>
            <a:ext cx="1882926" cy="93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^v_h : \text{verb prediction score from human}\\&#10;s^v_o : \text{verb prediction score from object} \\&#10;s^v_{h,o} : \text{verb prediction score from human-object pairwise representation}" id="222" name="Google Shape;222;p3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9425" y="3318675"/>
            <a:ext cx="4300150" cy="7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/>
          <p:nvPr/>
        </p:nvSpPr>
        <p:spPr>
          <a:xfrm>
            <a:off x="6164250" y="1158000"/>
            <a:ext cx="324900" cy="42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5309875" y="430725"/>
            <a:ext cx="2301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Element-wise multiplication</a:t>
            </a:r>
            <a:endParaRPr sz="1200"/>
          </a:p>
        </p:txBody>
      </p:sp>
      <p:cxnSp>
        <p:nvCxnSpPr>
          <p:cNvPr id="225" name="Google Shape;225;p35"/>
          <p:cNvCxnSpPr>
            <a:stCxn id="224" idx="2"/>
            <a:endCxn id="223" idx="0"/>
          </p:cNvCxnSpPr>
          <p:nvPr/>
        </p:nvCxnSpPr>
        <p:spPr>
          <a:xfrm flipH="1">
            <a:off x="6326725" y="735825"/>
            <a:ext cx="134100" cy="4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^v_{h,o} : \text{set of triplet score. It is assigned to each }&lt;b_h, b_o&gt; \text{pair representing the probability of verbs and the pair detection.}" id="226" name="Google Shape;226;p3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2325" y="4366400"/>
            <a:ext cx="6265000" cy="1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/>
          <p:nvPr/>
        </p:nvSpPr>
        <p:spPr>
          <a:xfrm>
            <a:off x="7767100" y="847325"/>
            <a:ext cx="600300" cy="24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7795350" y="1158000"/>
            <a:ext cx="289500" cy="127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</a:rPr>
              <a:t>Result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13" y="933400"/>
            <a:ext cx="8370225" cy="22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285850" y="3241000"/>
            <a:ext cx="8520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500"/>
              <a:t>Evaluate correctly detect all of the &lt;human,verb,object&gt; triplets for animage(True positive)</a:t>
            </a:r>
            <a:r>
              <a:rPr lang="ko"/>
              <a:t>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T</a:t>
            </a:r>
            <a:r>
              <a:rPr lang="ko" sz="1100"/>
              <a:t>he predicted triplet label is the same as the ground-truth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both the predicted human and object bounding boxes have intersection-over-union (IoU) greater than 0.5 w.r.t the ground-truth annotations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</a:rPr>
              <a:t>Ablation study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75" y="608600"/>
            <a:ext cx="8680925" cy="23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4526100" y="3191200"/>
            <a:ext cx="4280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w/o knowledge : use CNN only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w/o joint embedding : Concatenate results of cnn and knowledge. And pass it to Fully Connected layer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w/o graph : feed word2vec instead of result of knowledge graph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w/o external set : without external knowledge</a:t>
            </a:r>
            <a:endParaRPr sz="1100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75650"/>
            <a:ext cx="4221300" cy="181150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275400" y="2979750"/>
            <a:ext cx="1588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Mean average precision</a:t>
            </a:r>
            <a:endParaRPr sz="1000"/>
          </a:p>
        </p:txBody>
      </p:sp>
      <p:sp>
        <p:nvSpPr>
          <p:cNvPr id="245" name="Google Shape;245;p37"/>
          <p:cNvSpPr txBox="1"/>
          <p:nvPr/>
        </p:nvSpPr>
        <p:spPr>
          <a:xfrm>
            <a:off x="42375" y="4716725"/>
            <a:ext cx="8847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</a:rPr>
              <a:t> (</a:t>
            </a:r>
            <a:r>
              <a:rPr lang="ko" sz="750">
                <a:solidFill>
                  <a:schemeClr val="dk1"/>
                </a:solidFill>
              </a:rPr>
              <a:t>Full</a:t>
            </a:r>
            <a:r>
              <a:rPr lang="ko" sz="750">
                <a:solidFill>
                  <a:schemeClr val="dk1"/>
                </a:solidFill>
              </a:rPr>
              <a:t>) all 600 HOI categories in HICO, (</a:t>
            </a:r>
            <a:r>
              <a:rPr lang="ko" sz="750">
                <a:solidFill>
                  <a:schemeClr val="dk1"/>
                </a:solidFill>
              </a:rPr>
              <a:t>Rare)</a:t>
            </a:r>
            <a:r>
              <a:rPr lang="ko" sz="750">
                <a:solidFill>
                  <a:schemeClr val="dk1"/>
                </a:solidFill>
              </a:rPr>
              <a:t> 138 HOI categories with less than 10 training instances, (</a:t>
            </a:r>
            <a:r>
              <a:rPr lang="ko" sz="750">
                <a:solidFill>
                  <a:schemeClr val="dk1"/>
                </a:solidFill>
              </a:rPr>
              <a:t>Non-Rare</a:t>
            </a:r>
            <a:r>
              <a:rPr lang="ko" sz="750">
                <a:solidFill>
                  <a:schemeClr val="dk1"/>
                </a:solidFill>
              </a:rPr>
              <a:t>) 462 HOI categories with 10 or more training instances.</a:t>
            </a: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858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rgbClr val="000000"/>
                </a:solidFill>
              </a:rPr>
              <a:t>In first paper, external knowledges are used to extend a connection of training data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(i.e., External knowledge is used to make edges)</a:t>
            </a:r>
            <a:br>
              <a:rPr lang="ko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rgbClr val="000000"/>
                </a:solidFill>
              </a:rPr>
              <a:t>In this paper, external knowledges are connected to training dataset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(i.e., External knowledge is used to make new nodes)</a:t>
            </a:r>
            <a:br>
              <a:rPr lang="ko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/>
              <a:t>M</a:t>
            </a:r>
            <a:r>
              <a:rPr lang="ko" sz="1300"/>
              <a:t>ulti-modal embedding module uses vision and linguistic information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Recap</a:t>
            </a:r>
            <a:endParaRPr sz="2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ctrTitle"/>
          </p:nvPr>
        </p:nvSpPr>
        <p:spPr>
          <a:xfrm>
            <a:off x="311700" y="2010825"/>
            <a:ext cx="8520600" cy="9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500"/>
              <a:t>Interact as You Intend: Intention-Driven Human-Object Interaction Detection</a:t>
            </a:r>
            <a:endParaRPr/>
          </a:p>
        </p:txBody>
      </p:sp>
      <p:sp>
        <p:nvSpPr>
          <p:cNvPr id="257" name="Google Shape;25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Publish : IEEE Trans on Multimedia 2019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(Same authors with second paper)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858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Authors</a:t>
            </a:r>
            <a:r>
              <a:rPr lang="ko" sz="1300"/>
              <a:t> provide a unique computational perspective to </a:t>
            </a:r>
            <a:r>
              <a:rPr b="1" i="1" lang="ko" sz="1300"/>
              <a:t>explore human intention in HOI detection</a:t>
            </a:r>
            <a:r>
              <a:rPr lang="ko" sz="1300"/>
              <a:t>.</a:t>
            </a:r>
            <a:br>
              <a:rPr lang="ko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Specifically, the proposed human intention-driven HOI detection (iHOI) framework models </a:t>
            </a:r>
            <a:r>
              <a:rPr b="1" i="1" lang="ko" sz="1300"/>
              <a:t>human pose with the relative distances from body joints to the object instances.</a:t>
            </a:r>
            <a:br>
              <a:rPr b="1" i="1" lang="ko" sz="1300"/>
            </a:br>
            <a:endParaRPr b="1"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In this work, Authors provide a novel computational perspective to exploit two forms of human intention that is visually observable: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ko" sz="1300"/>
              <a:t>Human gaze</a:t>
            </a:r>
            <a:r>
              <a:rPr lang="ko" sz="1300"/>
              <a:t>, which explicitly conveys intention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ko" sz="1300"/>
              <a:t>Human body posture</a:t>
            </a:r>
            <a:r>
              <a:rPr lang="ko" sz="1300"/>
              <a:t>, which implicitly conveys the intention. </a:t>
            </a:r>
            <a:br>
              <a:rPr lang="ko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In contrast to previous works treating humans and objects similarly, with no consideration that human behaviors are purposeful, </a:t>
            </a:r>
            <a:r>
              <a:rPr b="1" i="1" lang="ko" sz="1300"/>
              <a:t>authors argue that human intention drives interactions.</a:t>
            </a:r>
            <a:endParaRPr b="1" i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Therefore, in this work, authors exploit the cues in an image that reflect an actor’s intention, and leverage such information for more effective HOI detection</a:t>
            </a:r>
            <a:endParaRPr sz="1300"/>
          </a:p>
        </p:txBody>
      </p:sp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Contribution of this paper</a:t>
            </a:r>
            <a:endParaRPr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285850" y="3904025"/>
            <a:ext cx="85206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Th</a:t>
            </a:r>
            <a:r>
              <a:rPr lang="ko" sz="1300"/>
              <a:t>e proposed iHOI takes an image as input for </a:t>
            </a:r>
            <a:r>
              <a:rPr b="1" i="1" lang="ko" sz="1300"/>
              <a:t>feature extraction</a:t>
            </a:r>
            <a:r>
              <a:rPr lang="ko" sz="1300"/>
              <a:t> and </a:t>
            </a:r>
            <a:r>
              <a:rPr b="1" i="1" lang="ko" sz="1300"/>
              <a:t>human intention-driven interaction prediction</a:t>
            </a:r>
            <a:r>
              <a:rPr lang="ko" sz="1300"/>
              <a:t>, and outputs the detected triplets(&lt;human, hit, sports ball&gt;).</a:t>
            </a:r>
            <a:endParaRPr sz="1300"/>
          </a:p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Proposed model architecture</a:t>
            </a:r>
            <a:endParaRPr sz="2900"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88" y="735700"/>
            <a:ext cx="6849123" cy="306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99" y="735700"/>
            <a:ext cx="6267199" cy="28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Feature Extraction</a:t>
            </a:r>
            <a:endParaRPr sz="2900"/>
          </a:p>
        </p:txBody>
      </p:sp>
      <p:sp>
        <p:nvSpPr>
          <p:cNvPr id="277" name="Google Shape;277;p42"/>
          <p:cNvSpPr/>
          <p:nvPr/>
        </p:nvSpPr>
        <p:spPr>
          <a:xfrm>
            <a:off x="2300850" y="735800"/>
            <a:ext cx="1484400" cy="280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85850" y="3673950"/>
            <a:ext cx="85206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It uses faster R-CNN(same with second paper)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Human body joints locations and gaze direction are obtained through transfer learning from other social-activity datasets, since authors </a:t>
            </a:r>
            <a:r>
              <a:rPr b="1" i="1" lang="ko" sz="1200"/>
              <a:t>aim is to effectively model intention</a:t>
            </a:r>
            <a:r>
              <a:rPr lang="ko" sz="1200"/>
              <a:t> rather than extract features, and both experimental datasets lack the ground-truth.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Output of gaze network : probability density map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285850" y="357002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Basically, it is same with second paper’s one.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However, it extends the feature space with human pose information.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Human pose bridges the human body with the interacting object.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Feature </a:t>
            </a:r>
            <a:r>
              <a:rPr lang="ko" sz="1100"/>
              <a:t>representation</a:t>
            </a:r>
            <a:r>
              <a:rPr lang="ko" sz="1100"/>
              <a:t> </a:t>
            </a:r>
            <a:r>
              <a:rPr b="1" i="1" lang="ko" sz="1100"/>
              <a:t>X </a:t>
            </a:r>
            <a:r>
              <a:rPr lang="ko" sz="1100"/>
              <a:t>includes encoded pose information(distance from joints)</a:t>
            </a:r>
            <a:endParaRPr sz="1100"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99" y="735700"/>
            <a:ext cx="6267199" cy="28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H-O Pairwise Branch</a:t>
            </a:r>
            <a:endParaRPr sz="2900"/>
          </a:p>
        </p:txBody>
      </p:sp>
      <p:sp>
        <p:nvSpPr>
          <p:cNvPr id="286" name="Google Shape;286;p43"/>
          <p:cNvSpPr/>
          <p:nvPr/>
        </p:nvSpPr>
        <p:spPr>
          <a:xfrm>
            <a:off x="4297375" y="1551225"/>
            <a:ext cx="1670100" cy="88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Contribution of this paper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921325"/>
            <a:ext cx="84390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000000"/>
                </a:solidFill>
              </a:rPr>
              <a:t>Previous approaches about modeling </a:t>
            </a:r>
            <a:r>
              <a:rPr b="1" i="1" lang="ko" sz="1500">
                <a:solidFill>
                  <a:srgbClr val="000000"/>
                </a:solidFill>
              </a:rPr>
              <a:t>actions and </a:t>
            </a:r>
            <a:r>
              <a:rPr b="1" i="1" lang="ko" sz="1500">
                <a:solidFill>
                  <a:srgbClr val="000000"/>
                </a:solidFill>
              </a:rPr>
              <a:t>h</a:t>
            </a:r>
            <a:r>
              <a:rPr b="1" i="1" lang="ko" sz="1500">
                <a:solidFill>
                  <a:srgbClr val="000000"/>
                </a:solidFill>
              </a:rPr>
              <a:t>uman-object interaction</a:t>
            </a:r>
            <a:r>
              <a:rPr lang="ko" sz="1500">
                <a:solidFill>
                  <a:srgbClr val="000000"/>
                </a:solidFill>
              </a:rPr>
              <a:t>(HOI) require a lot of data</a:t>
            </a:r>
            <a:endParaRPr sz="15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ko" sz="1200">
                <a:solidFill>
                  <a:srgbClr val="000000"/>
                </a:solidFill>
              </a:rPr>
              <a:t>It is weak to new categories(zero shot learning)</a:t>
            </a:r>
            <a:endParaRPr sz="12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200">
                <a:solidFill>
                  <a:srgbClr val="000000"/>
                </a:solidFill>
              </a:rPr>
              <a:t>Authors mentioned, z</a:t>
            </a:r>
            <a:r>
              <a:rPr lang="ko" sz="1200">
                <a:solidFill>
                  <a:srgbClr val="000000"/>
                </a:solidFill>
              </a:rPr>
              <a:t>ero shot learning is “Categories at testing time are not presented during training”</a:t>
            </a:r>
            <a:br>
              <a:rPr lang="ko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000000"/>
                </a:solidFill>
              </a:rPr>
              <a:t>To handle unseen categories, authors propose a model with method using external knowledge graph and graph convolutional network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50" y="2909425"/>
            <a:ext cx="4263909" cy="19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285850" y="3756450"/>
            <a:ext cx="8520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Calculate scores from human and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Scores are fused by element-wise summation</a:t>
            </a:r>
            <a:endParaRPr/>
          </a:p>
        </p:txBody>
      </p:sp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99" y="735700"/>
            <a:ext cx="6267199" cy="28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4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Individual</a:t>
            </a:r>
            <a:r>
              <a:rPr lang="ko" sz="2400"/>
              <a:t> Branch</a:t>
            </a:r>
            <a:endParaRPr sz="2900"/>
          </a:p>
        </p:txBody>
      </p:sp>
      <p:sp>
        <p:nvSpPr>
          <p:cNvPr id="294" name="Google Shape;294;p44"/>
          <p:cNvSpPr/>
          <p:nvPr/>
        </p:nvSpPr>
        <p:spPr>
          <a:xfrm>
            <a:off x="4297375" y="675675"/>
            <a:ext cx="1670100" cy="88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v_\alpha : \text{Visual appearance} \\&#10;s_h^\alpha : \text{Score based on appearance from human} \\&#10;s_o^\alpha : \text{Score based on appearance from object} " id="295" name="Google Shape;295;p4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062" y="675675"/>
            <a:ext cx="225692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60575" y="3809350"/>
            <a:ext cx="85206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We observe that the regions where an actor is fixating often contain useful information for the interactions.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Therefore, we exploit the fixated contextual information to help recognizing the actor’s action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In particular, we use human gaze as a guidance to leverage the fixated scene regionsc</a:t>
            </a:r>
            <a:endParaRPr sz="1000"/>
          </a:p>
        </p:txBody>
      </p:sp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Gaze-Driven Context-Aware Branch</a:t>
            </a:r>
            <a:endParaRPr sz="2900"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99" y="735700"/>
            <a:ext cx="6267199" cy="28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/>
          <p:nvPr/>
        </p:nvSpPr>
        <p:spPr>
          <a:xfrm>
            <a:off x="4297375" y="2462100"/>
            <a:ext cx="1670100" cy="88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Gaze-Driven Context-Aware Branch(Continue)</a:t>
            </a:r>
            <a:endParaRPr sz="2900"/>
          </a:p>
        </p:txBody>
      </p:sp>
      <p:pic>
        <p:nvPicPr>
          <p:cNvPr descr="g_b = \frac{\sum_{x, y\in b}\bold{G}_{x,y}}{area_b}, b \in \bold{b}" id="309" name="Google Shape;309;p4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727" y="3780863"/>
            <a:ext cx="18035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{b} = (b_1, b_2, ... b_m) " id="310" name="Google Shape;310;p4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736" y="4152175"/>
            <a:ext cx="1707564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259225" y="3943200"/>
            <a:ext cx="244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Score(S) : Results of FC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b is region from object </a:t>
            </a:r>
            <a:r>
              <a:rPr lang="ko" sz="1000"/>
              <a:t>detector</a:t>
            </a:r>
            <a:endParaRPr sz="1000"/>
          </a:p>
        </p:txBody>
      </p:sp>
      <p:pic>
        <p:nvPicPr>
          <p:cNvPr descr="\text{Find top 5 of }g_b \text{ and set these as }\bold{r}" id="312" name="Google Shape;312;p4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475" y="3757076"/>
            <a:ext cx="2326268" cy="186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{G} = \text{Probability density map}" id="313" name="Google Shape;313;p4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8826" y="4470425"/>
            <a:ext cx="2541776" cy="2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8399" y="735700"/>
            <a:ext cx="6267199" cy="28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/>
          <p:nvPr/>
        </p:nvSpPr>
        <p:spPr>
          <a:xfrm>
            <a:off x="4297375" y="2462100"/>
            <a:ext cx="1670100" cy="88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_{gaze}^a = max(s_r^a), r \in \bold{r}" id="316" name="Google Shape;316;p4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3025" y="4088500"/>
            <a:ext cx="1972816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98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250">
                <a:solidFill>
                  <a:schemeClr val="dk1"/>
                </a:solidFill>
              </a:rPr>
              <a:t>Human actions are naturally compositional and humans have amazing ability to achieve similar goals with different objects and tools.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For example , while one can use hammer for the hitting the nail, we can also use a hard-cover book for the same. 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We can thus leverage this unique composition to help recognizing novel actions. 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 compositional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Intuitive understand of this paper</a:t>
            </a:r>
            <a:endParaRPr sz="2900"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10921"/>
          <a:stretch/>
        </p:blipFill>
        <p:spPr>
          <a:xfrm>
            <a:off x="4954475" y="1417625"/>
            <a:ext cx="2124075" cy="27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/>
          <p:nvPr/>
        </p:nvSpPr>
        <p:spPr>
          <a:xfrm>
            <a:off x="4906000" y="2486400"/>
            <a:ext cx="1091100" cy="132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4892113" y="4104400"/>
            <a:ext cx="2248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Basic architecture for ZSL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875825" y="2530925"/>
            <a:ext cx="2835300" cy="3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</a:t>
            </a:r>
            <a:r>
              <a:rPr lang="ko" sz="1100"/>
              <a:t>his part is replaced to Graph</a:t>
            </a:r>
            <a:endParaRPr sz="1100"/>
          </a:p>
        </p:txBody>
      </p:sp>
      <p:cxnSp>
        <p:nvCxnSpPr>
          <p:cNvPr id="93" name="Google Shape;93;p19"/>
          <p:cNvCxnSpPr>
            <a:stCxn id="92" idx="3"/>
            <a:endCxn id="90" idx="1"/>
          </p:cNvCxnSpPr>
          <p:nvPr/>
        </p:nvCxnSpPr>
        <p:spPr>
          <a:xfrm>
            <a:off x="3711125" y="2712725"/>
            <a:ext cx="1194900" cy="4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How…?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62750"/>
            <a:ext cx="85206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How can a model learn to compose a novel action within the context?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Authors propose to explore using </a:t>
            </a:r>
            <a:r>
              <a:rPr b="1" i="1" lang="ko" sz="1250">
                <a:solidFill>
                  <a:schemeClr val="dk1"/>
                </a:solidFill>
              </a:rPr>
              <a:t>external knowledge </a:t>
            </a:r>
            <a:r>
              <a:rPr lang="ko" sz="1250">
                <a:solidFill>
                  <a:schemeClr val="dk1"/>
                </a:solidFill>
              </a:rPr>
              <a:t>to bridge the gap of contextuality, and to help the modeling of compositionality for human object interactions.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Specifically, authors </a:t>
            </a:r>
            <a:r>
              <a:rPr b="1" i="1" lang="ko" sz="1250">
                <a:solidFill>
                  <a:schemeClr val="dk1"/>
                </a:solidFill>
              </a:rPr>
              <a:t>extract</a:t>
            </a:r>
            <a:r>
              <a:rPr lang="ko" sz="1250">
                <a:solidFill>
                  <a:schemeClr val="dk1"/>
                </a:solidFill>
              </a:rPr>
              <a:t> </a:t>
            </a:r>
            <a:r>
              <a:rPr b="1" i="1" lang="ko" sz="1250">
                <a:solidFill>
                  <a:schemeClr val="dk1"/>
                </a:solidFill>
              </a:rPr>
              <a:t>Subject, Verb and Object (SVO) triplets </a:t>
            </a:r>
            <a:r>
              <a:rPr lang="ko" sz="1250">
                <a:solidFill>
                  <a:schemeClr val="dk1"/>
                </a:solidFill>
              </a:rPr>
              <a:t>from knowledge bases</a:t>
            </a:r>
            <a:r>
              <a:rPr b="1" i="1" lang="ko" sz="1250">
                <a:solidFill>
                  <a:schemeClr val="dk1"/>
                </a:solidFill>
              </a:rPr>
              <a:t> to build an external knowledge graph</a:t>
            </a:r>
            <a:r>
              <a:rPr lang="ko" sz="1250">
                <a:solidFill>
                  <a:schemeClr val="dk1"/>
                </a:solidFill>
              </a:rPr>
              <a:t>.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These triplets capture a large range of human object interactions, and encode our knowledge about actions.</a:t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29" y="2438150"/>
            <a:ext cx="659394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3347350"/>
            <a:ext cx="85206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Pairs of verb-noun nodes are linked via action nodes (circle), and verb-verb/noun-noun pairs can be connected.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These action nodes start with all zero features, and must </a:t>
            </a:r>
            <a:r>
              <a:rPr b="1" i="1" lang="ko" sz="1300">
                <a:solidFill>
                  <a:schemeClr val="dk1"/>
                </a:solidFill>
              </a:rPr>
              <a:t>learn its representation by propagating information</a:t>
            </a:r>
            <a:r>
              <a:rPr lang="ko" sz="1300">
                <a:solidFill>
                  <a:schemeClr val="dk1"/>
                </a:solidFill>
              </a:rPr>
              <a:t> along the graph during training.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This information passing is achieved </a:t>
            </a:r>
            <a:r>
              <a:rPr b="1" i="1" lang="ko" sz="1300">
                <a:solidFill>
                  <a:schemeClr val="dk1"/>
                </a:solidFill>
              </a:rPr>
              <a:t>by using a multi-layer graph convolutional network</a:t>
            </a:r>
            <a:endParaRPr b="1" i="1" sz="1300">
              <a:solidFill>
                <a:schemeClr val="dk1"/>
              </a:solidFill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Graph representation of interactions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628325"/>
            <a:ext cx="33909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Model architecture - overview</a:t>
            </a:r>
            <a:endParaRPr sz="29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75" y="892975"/>
            <a:ext cx="7681850" cy="36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Model architecture - Encoding knowledge</a:t>
            </a:r>
            <a:endParaRPr sz="2900"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61932" t="40451"/>
          <a:stretch/>
        </p:blipFill>
        <p:spPr>
          <a:xfrm>
            <a:off x="3083863" y="942600"/>
            <a:ext cx="2924299" cy="21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8911" l="77050" r="0" t="43205"/>
          <a:stretch/>
        </p:blipFill>
        <p:spPr>
          <a:xfrm>
            <a:off x="6501725" y="1154125"/>
            <a:ext cx="1763001" cy="17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250875"/>
            <a:ext cx="8520600" cy="18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rgbClr val="000000"/>
                </a:solidFill>
              </a:rPr>
              <a:t>In this part, it encodes SVO(subject, Verb, Object) pairs to graph</a:t>
            </a:r>
            <a:br>
              <a:rPr lang="ko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rgbClr val="000000"/>
                </a:solidFill>
              </a:rPr>
              <a:t>Each verb or noun is represented as a node and comes with its word embeddings as the node’s features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(word embedding : A kind of way to map natural language to vector space)</a:t>
            </a:r>
            <a:br>
              <a:rPr lang="ko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rgbClr val="000000"/>
                </a:solidFill>
              </a:rPr>
              <a:t>Verb and noun are connected by observation or external knowledge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(WordNet : data from dictionary database, NEIL : data from web)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61796" l="7729" r="78937" t="1867"/>
          <a:stretch/>
        </p:blipFill>
        <p:spPr>
          <a:xfrm>
            <a:off x="875800" y="966644"/>
            <a:ext cx="1595774" cy="20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마스터 테스트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