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0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4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6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1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0894-A147-4E96-9B44-AB6DCB6EC5A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3206-39D1-4DCC-A52F-5461B508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136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INFOBNET Lab meeting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8529"/>
            <a:ext cx="9144000" cy="1073329"/>
          </a:xfrm>
        </p:spPr>
        <p:txBody>
          <a:bodyPr/>
          <a:lstStyle/>
          <a:p>
            <a:r>
              <a:rPr lang="en-US" altLang="ko-KR" dirty="0" smtClean="0"/>
              <a:t>2019.06.21</a:t>
            </a:r>
          </a:p>
          <a:p>
            <a:r>
              <a:rPr lang="ko-KR" altLang="en-US" dirty="0" smtClean="0"/>
              <a:t>김형성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33615" y="2263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Majority Is Not Enough: Bitcoin Mining Is Vulnerable</a:t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1600" dirty="0" smtClean="0"/>
              <a:t>By </a:t>
            </a:r>
            <a:r>
              <a:rPr lang="en-US" altLang="ko-KR" sz="1600" dirty="0" err="1" smtClean="0"/>
              <a:t>Ittay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Eyal</a:t>
            </a:r>
            <a:r>
              <a:rPr lang="en-US" altLang="ko-KR" sz="1600" dirty="0" smtClean="0"/>
              <a:t> and </a:t>
            </a:r>
            <a:r>
              <a:rPr lang="en-US" altLang="ko-KR" sz="1600" dirty="0" err="1" smtClean="0"/>
              <a:t>Emin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Gün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Sirer</a:t>
            </a:r>
            <a:r>
              <a:rPr lang="en-US" altLang="ko-KR" sz="1600" dirty="0" smtClean="0"/>
              <a:t>(2018)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535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</a:t>
            </a:r>
            <a:r>
              <a:rPr lang="en-US" altLang="ko-KR" dirty="0" err="1" smtClean="0"/>
              <a:t>mining:</a:t>
            </a:r>
            <a:r>
              <a:rPr lang="en-US" altLang="ko-KR" dirty="0" err="1" smtClean="0"/>
              <a:t>Problem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4157" y="1558456"/>
            <a:ext cx="1083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공격자의 블록과 정직한 노드의 블록이 동시에 전파 될 때 공격자는 가상의 노드를 이용해 의도적으로 정직한 노드 블록의 전파를 지연 시킬 수 있음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64543" y="2884019"/>
            <a:ext cx="11481683" cy="374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25148" y="3252083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156129" y="4327496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655534" y="5402910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07210" y="426587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157746" y="5681206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272793" y="4920185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415086" y="5103065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30010" y="57686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403035" y="3831203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57861" y="396173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00407" y="3343523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210463" y="242941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95492" y="2429412"/>
            <a:ext cx="1707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Honest Node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666753" y="2429412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75744" y="2435606"/>
            <a:ext cx="1707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Virtual Node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55673" y="2429412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04089" y="2429412"/>
            <a:ext cx="17075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Attacker Node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7" idx="4"/>
            <a:endCxn id="8" idx="0"/>
          </p:cNvCxnSpPr>
          <p:nvPr/>
        </p:nvCxnSpPr>
        <p:spPr>
          <a:xfrm flipH="1">
            <a:off x="2339009" y="3617843"/>
            <a:ext cx="269019" cy="70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5"/>
            <a:endCxn id="13" idx="1"/>
          </p:cNvCxnSpPr>
          <p:nvPr/>
        </p:nvCxnSpPr>
        <p:spPr>
          <a:xfrm>
            <a:off x="2737344" y="3564279"/>
            <a:ext cx="731306" cy="15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5" idx="1"/>
          </p:cNvCxnSpPr>
          <p:nvPr/>
        </p:nvCxnSpPr>
        <p:spPr>
          <a:xfrm>
            <a:off x="2834085" y="3474404"/>
            <a:ext cx="1622514" cy="4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곱셈 기호 33"/>
          <p:cNvSpPr/>
          <p:nvPr/>
        </p:nvSpPr>
        <p:spPr>
          <a:xfrm>
            <a:off x="2316203" y="3728469"/>
            <a:ext cx="356483" cy="369736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셈 기호 34"/>
          <p:cNvSpPr/>
          <p:nvPr/>
        </p:nvSpPr>
        <p:spPr>
          <a:xfrm>
            <a:off x="2812326" y="3913337"/>
            <a:ext cx="356483" cy="369736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곱셈 기호 35"/>
          <p:cNvSpPr/>
          <p:nvPr/>
        </p:nvSpPr>
        <p:spPr>
          <a:xfrm>
            <a:off x="3355066" y="3461467"/>
            <a:ext cx="356483" cy="369736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11" idx="0"/>
            <a:endCxn id="15" idx="5"/>
          </p:cNvCxnSpPr>
          <p:nvPr/>
        </p:nvCxnSpPr>
        <p:spPr>
          <a:xfrm flipH="1" flipV="1">
            <a:off x="4715231" y="4143399"/>
            <a:ext cx="625395" cy="15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2"/>
            <a:endCxn id="13" idx="5"/>
          </p:cNvCxnSpPr>
          <p:nvPr/>
        </p:nvCxnSpPr>
        <p:spPr>
          <a:xfrm flipH="1" flipV="1">
            <a:off x="3727282" y="5415261"/>
            <a:ext cx="1430464" cy="44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3" idx="5"/>
            <a:endCxn id="14" idx="6"/>
          </p:cNvCxnSpPr>
          <p:nvPr/>
        </p:nvCxnSpPr>
        <p:spPr>
          <a:xfrm flipH="1">
            <a:off x="2495770" y="5415261"/>
            <a:ext cx="1231512" cy="53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5" idx="5"/>
            <a:endCxn id="10" idx="2"/>
          </p:cNvCxnSpPr>
          <p:nvPr/>
        </p:nvCxnSpPr>
        <p:spPr>
          <a:xfrm>
            <a:off x="4715231" y="4143399"/>
            <a:ext cx="1291979" cy="30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6"/>
            <a:endCxn id="16" idx="2"/>
          </p:cNvCxnSpPr>
          <p:nvPr/>
        </p:nvCxnSpPr>
        <p:spPr>
          <a:xfrm flipV="1">
            <a:off x="6372970" y="4144616"/>
            <a:ext cx="2684891" cy="30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2" idx="7"/>
            <a:endCxn id="16" idx="3"/>
          </p:cNvCxnSpPr>
          <p:nvPr/>
        </p:nvCxnSpPr>
        <p:spPr>
          <a:xfrm flipV="1">
            <a:off x="7584989" y="4273932"/>
            <a:ext cx="1526436" cy="6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0" idx="0"/>
            <a:endCxn id="17" idx="3"/>
          </p:cNvCxnSpPr>
          <p:nvPr/>
        </p:nvCxnSpPr>
        <p:spPr>
          <a:xfrm flipV="1">
            <a:off x="6190090" y="3655719"/>
            <a:ext cx="763881" cy="61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0" idx="5"/>
            <a:endCxn id="12" idx="2"/>
          </p:cNvCxnSpPr>
          <p:nvPr/>
        </p:nvCxnSpPr>
        <p:spPr>
          <a:xfrm>
            <a:off x="6319406" y="4578070"/>
            <a:ext cx="953387" cy="5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1" idx="7"/>
            <a:endCxn id="10" idx="4"/>
          </p:cNvCxnSpPr>
          <p:nvPr/>
        </p:nvCxnSpPr>
        <p:spPr>
          <a:xfrm flipV="1">
            <a:off x="5469942" y="4631634"/>
            <a:ext cx="720148" cy="110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1" idx="6"/>
            <a:endCxn id="12" idx="3"/>
          </p:cNvCxnSpPr>
          <p:nvPr/>
        </p:nvCxnSpPr>
        <p:spPr>
          <a:xfrm flipV="1">
            <a:off x="5523506" y="5232381"/>
            <a:ext cx="1802851" cy="63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4156" y="1876075"/>
            <a:ext cx="1083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 virtual node can delay propagation of honest node’s block on purpose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292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</a:t>
            </a:r>
            <a:r>
              <a:rPr lang="en-US" altLang="ko-KR" dirty="0" err="1" smtClean="0"/>
              <a:t>mining:Solution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동시에 여러 개의 블록이 전파 됐을 때 전파 할 블록을 임으로</a:t>
            </a:r>
            <a:r>
              <a:rPr lang="en-US" altLang="ko-KR" sz="1800" dirty="0" smtClean="0"/>
              <a:t>(Uniformly at random) </a:t>
            </a:r>
            <a:r>
              <a:rPr lang="ko-KR" altLang="en-US" sz="1800" dirty="0" smtClean="0"/>
              <a:t>선택해야 할 필요가 있음</a:t>
            </a:r>
            <a:endParaRPr lang="en-US" altLang="ko-KR" sz="1800" dirty="0" smtClean="0"/>
          </a:p>
          <a:p>
            <a:r>
              <a:rPr lang="en-US" altLang="ko-KR" sz="1800" dirty="0" smtClean="0"/>
              <a:t>When many blocks are propagated in same time, then nodes have to select a block uniformly at random</a:t>
            </a:r>
            <a:endParaRPr lang="ko-KR" altLang="en-US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579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2164253"/>
            <a:ext cx="10913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We describe a strategy that can be used by a minority pool to obtain more revenue than the pool’s fair share, that is, more than its ratio of the total mining power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88473"/>
            <a:ext cx="1063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보통 전체 </a:t>
            </a:r>
            <a:r>
              <a:rPr lang="en-US" altLang="ko-KR" dirty="0" smtClean="0"/>
              <a:t>Mining power</a:t>
            </a:r>
            <a:r>
              <a:rPr lang="ko-KR" altLang="en-US" dirty="0" smtClean="0"/>
              <a:t>에서 차지하는 비율 만큼의 이익을 기대하지만 </a:t>
            </a:r>
            <a:r>
              <a:rPr lang="en-US" altLang="ko-KR" dirty="0" smtClean="0"/>
              <a:t>selfish mining</a:t>
            </a:r>
            <a:r>
              <a:rPr lang="ko-KR" altLang="en-US" dirty="0" smtClean="0"/>
              <a:t>을 이용하여 차지하는 비율보다 더 큰 이득 얻는 방법 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39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mining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314" y="2258170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4" idx="3"/>
          </p:cNvCxnSpPr>
          <p:nvPr/>
        </p:nvCxnSpPr>
        <p:spPr>
          <a:xfrm>
            <a:off x="4034624" y="2604052"/>
            <a:ext cx="1411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2952" y="3447207"/>
            <a:ext cx="841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정직한 노드와 공격자 노드 모두 같은 블록에서 채굴 시작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62952" y="3944480"/>
            <a:ext cx="841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Both honest nodes and attacker node start mining at a block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3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mining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314" y="2258170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28536" y="3016251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Attacker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4034624" y="2604052"/>
            <a:ext cx="993912" cy="7580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952" y="4090831"/>
            <a:ext cx="841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공격자가 먼저 블록을 발견 할 경우 발견한 블록을 전파</a:t>
            </a:r>
            <a:r>
              <a:rPr lang="en-US" altLang="ko-KR" dirty="0" smtClean="0"/>
              <a:t>(Propagation)</a:t>
            </a:r>
            <a:r>
              <a:rPr lang="ko-KR" altLang="en-US" dirty="0" smtClean="0"/>
              <a:t>하지 않음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951" y="4503030"/>
            <a:ext cx="841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attackers generate block first, don’t propagate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6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mining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314" y="2258170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28536" y="1690688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Honest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28536" y="3016251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Attacker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4034624" y="2036570"/>
            <a:ext cx="993912" cy="5674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4034624" y="2604052"/>
            <a:ext cx="993912" cy="7580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952" y="4090831"/>
            <a:ext cx="841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정직한 노드가 블록을 발견 했을 때 공격자 노드도 블록을 전파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951" y="4503030"/>
            <a:ext cx="841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When honest node generates a block, then attacks propagate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8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mining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314" y="2258170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28536" y="3016251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Attacker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4034624" y="2604052"/>
            <a:ext cx="993912" cy="7580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952" y="4090831"/>
            <a:ext cx="894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정직한 노드가 블록을 발견하지 못 할 경우 공격자 노드는 계속 전파 없이 블록 채굴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4758" y="3016251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Attacker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>
            <a:off x="6610846" y="3362133"/>
            <a:ext cx="993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2951" y="4503030"/>
            <a:ext cx="94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honest nodes cannot generate block, then attackers keep mining without 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6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mining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314" y="2258170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28536" y="3016251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Attacker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4034624" y="2604052"/>
            <a:ext cx="993912" cy="7580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952" y="4090831"/>
            <a:ext cx="894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공격자 노드가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개 앞선 상태에서 정직한 노드가 블록을 발견 할 경우 공격자 노드는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개의 블록을 전파해서 정직한 노드의 블록을 무효화 시킴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4758" y="3016251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Attacker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>
            <a:off x="6610846" y="3362133"/>
            <a:ext cx="993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28536" y="1690688"/>
            <a:ext cx="1582310" cy="691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Honest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4" idx="3"/>
            <a:endCxn id="10" idx="1"/>
          </p:cNvCxnSpPr>
          <p:nvPr/>
        </p:nvCxnSpPr>
        <p:spPr>
          <a:xfrm flipV="1">
            <a:off x="4034624" y="2036570"/>
            <a:ext cx="993912" cy="5674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곱셈 기호 4"/>
          <p:cNvSpPr/>
          <p:nvPr/>
        </p:nvSpPr>
        <p:spPr>
          <a:xfrm>
            <a:off x="4831907" y="1315898"/>
            <a:ext cx="1975569" cy="1522817"/>
          </a:xfrm>
          <a:prstGeom prst="mathMultiply">
            <a:avLst>
              <a:gd name="adj1" fmla="val 10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2951" y="4737162"/>
            <a:ext cx="948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Attackers already have the number of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blocks, and honest generate block. Then attackers propagates all of blocks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73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Selfish mining</a:t>
            </a:r>
            <a:r>
              <a:rPr lang="ko-KR" altLang="en-US" sz="1800" dirty="0" smtClean="0"/>
              <a:t>이 발생 했을 때 정직한 노드의 </a:t>
            </a:r>
            <a:r>
              <a:rPr lang="en-US" altLang="ko-KR" sz="1800" dirty="0" smtClean="0"/>
              <a:t>mining power</a:t>
            </a:r>
            <a:r>
              <a:rPr lang="ko-KR" altLang="en-US" sz="1800" dirty="0" smtClean="0"/>
              <a:t>는 공격자의 </a:t>
            </a:r>
            <a:r>
              <a:rPr lang="en-US" altLang="ko-KR" sz="1800" dirty="0" smtClean="0"/>
              <a:t>mining power </a:t>
            </a:r>
            <a:r>
              <a:rPr lang="ko-KR" altLang="en-US" sz="1800" dirty="0" smtClean="0"/>
              <a:t>보다 크기 때문에 채굴에 실패 했을 때 피해가 큼</a:t>
            </a:r>
            <a:endParaRPr lang="en-US" altLang="ko-KR" sz="1800" dirty="0" smtClean="0"/>
          </a:p>
          <a:p>
            <a:r>
              <a:rPr lang="ko-KR" altLang="en-US" sz="1800" dirty="0" smtClean="0"/>
              <a:t>정직한 노드의 수익은 감소하기 때문에 정직하게 채굴하던 노드들이 </a:t>
            </a:r>
            <a:r>
              <a:rPr lang="en-US" altLang="ko-KR" sz="1800" dirty="0" smtClean="0"/>
              <a:t>selfish mining pool</a:t>
            </a:r>
            <a:r>
              <a:rPr lang="ko-KR" altLang="en-US" sz="1800" dirty="0" smtClean="0"/>
              <a:t>에 참가 하게 됨</a:t>
            </a:r>
            <a:endParaRPr lang="en-US" altLang="ko-KR" sz="1800" dirty="0" smtClean="0"/>
          </a:p>
          <a:p>
            <a:r>
              <a:rPr lang="ko-KR" altLang="en-US" sz="1800" dirty="0" smtClean="0"/>
              <a:t>정직한 노드의 수는 감소하고 </a:t>
            </a:r>
            <a:r>
              <a:rPr lang="en-US" altLang="ko-KR" sz="1800" dirty="0" smtClean="0"/>
              <a:t>selfish mining pool</a:t>
            </a:r>
            <a:r>
              <a:rPr lang="ko-KR" altLang="en-US" sz="1800" dirty="0" smtClean="0"/>
              <a:t>은 증가하기 때문에 블록 체인 전체에 악영향</a:t>
            </a:r>
            <a:endParaRPr lang="en-US" altLang="ko-KR" sz="1800" dirty="0" smtClean="0"/>
          </a:p>
          <a:p>
            <a:r>
              <a:rPr lang="en-US" altLang="ko-KR" sz="1800" dirty="0" smtClean="0"/>
              <a:t>When honest mining is failed, damages bigger than selfish mining</a:t>
            </a:r>
          </a:p>
          <a:p>
            <a:r>
              <a:rPr lang="en-US" altLang="ko-KR" sz="1800" dirty="0" smtClean="0"/>
              <a:t>If profit of honest mining become less, honest node will move to selfish mining pool</a:t>
            </a:r>
          </a:p>
          <a:p>
            <a:r>
              <a:rPr lang="en-US" altLang="ko-KR" sz="1800" dirty="0" smtClean="0"/>
              <a:t>As a result, the number of honest node are decreased and selfish nodes are increased </a:t>
            </a:r>
          </a:p>
        </p:txBody>
      </p:sp>
    </p:spTree>
    <p:extLst>
      <p:ext uri="{BB962C8B-B14F-4D97-AF65-F5344CB8AC3E}">
        <p14:creationId xmlns:p14="http://schemas.microsoft.com/office/powerpoint/2010/main" val="314523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Selfish mining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3812"/>
            <a:ext cx="4210878" cy="3223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7718" y="1833812"/>
            <a:ext cx="51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정직한 노드가 전체의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selfish mining pool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mining power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¼ </a:t>
            </a:r>
            <a:r>
              <a:rPr lang="ko-KR" altLang="en-US" dirty="0" smtClean="0"/>
              <a:t>이면 공격 가능함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7717" y="2623267"/>
            <a:ext cx="55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When honest nodes are 50%, ¼ of mining power is enough to get a profit by selfish mining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9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442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INFOBNET Lab meeting </vt:lpstr>
      <vt:lpstr>Introduction</vt:lpstr>
      <vt:lpstr>Selfish mining</vt:lpstr>
      <vt:lpstr>Selfish mining</vt:lpstr>
      <vt:lpstr>Selfish mining</vt:lpstr>
      <vt:lpstr>Selfish mining</vt:lpstr>
      <vt:lpstr>Selfish mining</vt:lpstr>
      <vt:lpstr>Selfish mining</vt:lpstr>
      <vt:lpstr>Selfish mining</vt:lpstr>
      <vt:lpstr>Selfish mining:Problem</vt:lpstr>
      <vt:lpstr>Selfish mining:Solution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INFOBNET Lab meeting</dc:title>
  <dc:creator>Kim HyoungSung</dc:creator>
  <cp:lastModifiedBy>Kim HyoungSung</cp:lastModifiedBy>
  <cp:revision>7</cp:revision>
  <dcterms:created xsi:type="dcterms:W3CDTF">2019-06-20T16:14:23Z</dcterms:created>
  <dcterms:modified xsi:type="dcterms:W3CDTF">2019-06-20T16:50:13Z</dcterms:modified>
</cp:coreProperties>
</file>