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79" r:id="rId8"/>
    <p:sldId id="280" r:id="rId9"/>
    <p:sldId id="262" r:id="rId10"/>
    <p:sldId id="272" r:id="rId11"/>
    <p:sldId id="273" r:id="rId12"/>
    <p:sldId id="274" r:id="rId13"/>
    <p:sldId id="275" r:id="rId14"/>
    <p:sldId id="276" r:id="rId15"/>
    <p:sldId id="277" r:id="rId16"/>
    <p:sldId id="263" r:id="rId17"/>
    <p:sldId id="264" r:id="rId18"/>
    <p:sldId id="282" r:id="rId19"/>
    <p:sldId id="278" r:id="rId20"/>
    <p:sldId id="271" r:id="rId21"/>
    <p:sldId id="281" r:id="rId22"/>
    <p:sldId id="265" r:id="rId23"/>
    <p:sldId id="267" r:id="rId24"/>
    <p:sldId id="268" r:id="rId25"/>
    <p:sldId id="269"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Cambria" panose="02040503050406030204" pitchFamily="18" charset="0"/>
      <p:regular r:id="rId32"/>
      <p:bold r:id="rId33"/>
      <p:italic r:id="rId34"/>
      <p:boldItalic r:id="rId35"/>
    </p:embeddedFont>
    <p:embeddedFont>
      <p:font typeface="Helvetica Neue" panose="02000503000000020004" pitchFamily="2" charset="0"/>
      <p:regular r:id="rId36"/>
      <p:bold r:id="rId37"/>
      <p:italic r:id="rId38"/>
      <p:boldItalic r:id="rId39"/>
    </p:embeddedFont>
    <p:embeddedFont>
      <p:font typeface="Helvetica Neue Light" panose="02000403000000020004"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๖ۣۜJc. ๖ۣۜJoKer" userId="df097afddcbe5775" providerId="LiveId" clId="{E0E9772C-D4CA-4D4E-8B4D-3AE1DAF317C1}"/>
    <pc:docChg chg="modSld">
      <pc:chgData name="๖ۣۜJc. ๖ۣۜJoKer" userId="df097afddcbe5775" providerId="LiveId" clId="{E0E9772C-D4CA-4D4E-8B4D-3AE1DAF317C1}" dt="2023-08-31T05:22:23.882" v="2" actId="1076"/>
      <pc:docMkLst>
        <pc:docMk/>
      </pc:docMkLst>
      <pc:sldChg chg="modSp mod">
        <pc:chgData name="๖ۣۜJc. ๖ۣۜJoKer" userId="df097afddcbe5775" providerId="LiveId" clId="{E0E9772C-D4CA-4D4E-8B4D-3AE1DAF317C1}" dt="2023-08-30T17:52:48.369" v="1" actId="255"/>
        <pc:sldMkLst>
          <pc:docMk/>
          <pc:sldMk cId="0" sldId="267"/>
        </pc:sldMkLst>
        <pc:graphicFrameChg chg="modGraphic">
          <ac:chgData name="๖ۣۜJc. ๖ۣۜJoKer" userId="df097afddcbe5775" providerId="LiveId" clId="{E0E9772C-D4CA-4D4E-8B4D-3AE1DAF317C1}" dt="2023-08-30T17:52:48.369" v="1" actId="255"/>
          <ac:graphicFrameMkLst>
            <pc:docMk/>
            <pc:sldMk cId="0" sldId="267"/>
            <ac:graphicFrameMk id="5" creationId="{300F1D1D-1FFE-117E-0839-9D67EF827B5A}"/>
          </ac:graphicFrameMkLst>
        </pc:graphicFrameChg>
      </pc:sldChg>
      <pc:sldChg chg="modSp mod">
        <pc:chgData name="๖ۣۜJc. ๖ۣۜJoKer" userId="df097afddcbe5775" providerId="LiveId" clId="{E0E9772C-D4CA-4D4E-8B4D-3AE1DAF317C1}" dt="2023-08-31T05:22:23.882" v="2" actId="1076"/>
        <pc:sldMkLst>
          <pc:docMk/>
          <pc:sldMk cId="1755915972" sldId="274"/>
        </pc:sldMkLst>
        <pc:spChg chg="mod">
          <ac:chgData name="๖ۣۜJc. ๖ۣۜJoKer" userId="df097afddcbe5775" providerId="LiveId" clId="{E0E9772C-D4CA-4D4E-8B4D-3AE1DAF317C1}" dt="2023-08-31T05:22:23.882" v="2" actId="1076"/>
          <ac:spMkLst>
            <pc:docMk/>
            <pc:sldMk cId="1755915972" sldId="274"/>
            <ac:spMk id="14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605097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914107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952759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345142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30799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911370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797170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2064038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19178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1475373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923200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254585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2_Title Slide" type="title">
  <p:cSld name="TITLE">
    <p:bg>
      <p:bgPr>
        <a:gradFill>
          <a:gsLst>
            <a:gs pos="0">
              <a:srgbClr val="002060"/>
            </a:gs>
            <a:gs pos="85000">
              <a:srgbClr val="2F5496"/>
            </a:gs>
            <a:gs pos="91000">
              <a:srgbClr val="3864B2"/>
            </a:gs>
            <a:gs pos="97000">
              <a:srgbClr val="2C4E8C"/>
            </a:gs>
            <a:gs pos="100000">
              <a:srgbClr val="2C4E8C"/>
            </a:gs>
          </a:gsLst>
          <a:path path="circle">
            <a:fillToRect l="100000" t="100000"/>
          </a:path>
          <a:tileRect r="-100000" b="-100000"/>
        </a:gradFill>
        <a:effectLst/>
      </p:bgPr>
    </p:bg>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002060"/>
              </a:buClr>
              <a:buSzPts val="2000"/>
              <a:buNone/>
              <a:defRPr sz="2000"/>
            </a:lvl2pPr>
            <a:lvl3pPr lvl="2" algn="ctr">
              <a:lnSpc>
                <a:spcPct val="90000"/>
              </a:lnSpc>
              <a:spcBef>
                <a:spcPts val="500"/>
              </a:spcBef>
              <a:spcAft>
                <a:spcPts val="0"/>
              </a:spcAft>
              <a:buClr>
                <a:srgbClr val="002060"/>
              </a:buClr>
              <a:buSzPts val="1800"/>
              <a:buNone/>
              <a:defRPr sz="1800"/>
            </a:lvl3pPr>
            <a:lvl4pPr lvl="3" algn="ctr">
              <a:lnSpc>
                <a:spcPct val="90000"/>
              </a:lnSpc>
              <a:spcBef>
                <a:spcPts val="500"/>
              </a:spcBef>
              <a:spcAft>
                <a:spcPts val="0"/>
              </a:spcAft>
              <a:buClr>
                <a:srgbClr val="002060"/>
              </a:buClr>
              <a:buSzPts val="1600"/>
              <a:buNone/>
              <a:defRPr sz="1600"/>
            </a:lvl4pPr>
            <a:lvl5pPr lvl="4" algn="ctr">
              <a:lnSpc>
                <a:spcPct val="90000"/>
              </a:lnSpc>
              <a:spcBef>
                <a:spcPts val="500"/>
              </a:spcBef>
              <a:spcAft>
                <a:spcPts val="0"/>
              </a:spcAft>
              <a:buClr>
                <a:srgbClr val="002060"/>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2"/>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3" name="Google Shape;23;p2"/>
          <p:cNvPicPr preferRelativeResize="0"/>
          <p:nvPr/>
        </p:nvPicPr>
        <p:blipFill rotWithShape="1">
          <a:blip r:embed="rId2">
            <a:alphaModFix/>
          </a:blip>
          <a:srcRect/>
          <a:stretch/>
        </p:blipFill>
        <p:spPr>
          <a:xfrm>
            <a:off x="414338" y="278924"/>
            <a:ext cx="4600575" cy="84343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ustom Layout">
  <p:cSld name="Custom Layou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838200" y="254955"/>
            <a:ext cx="10515600" cy="6778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1_Custom Layout">
  <p:cSld name="1_Custom Layout">
    <p:bg>
      <p:bgPr>
        <a:solidFill>
          <a:schemeClr val="dk1"/>
        </a:solidFill>
        <a:effectLst/>
      </p:bgPr>
    </p:bg>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a:off x="838200" y="254955"/>
            <a:ext cx="10515600" cy="6778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2"/>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263301"/>
            <a:ext cx="10515600" cy="6635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2800"/>
              <a:buFont typeface="Calibri"/>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838200" y="1074057"/>
            <a:ext cx="10515600" cy="5128439"/>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002060"/>
              </a:buClr>
              <a:buSzPts val="2800"/>
              <a:buChar char="•"/>
              <a:defRPr>
                <a:solidFill>
                  <a:srgbClr val="002060"/>
                </a:solidFill>
              </a:defRPr>
            </a:lvl1pPr>
            <a:lvl2pPr marL="914400" lvl="1" indent="-381000" algn="l">
              <a:lnSpc>
                <a:spcPct val="90000"/>
              </a:lnSpc>
              <a:spcBef>
                <a:spcPts val="500"/>
              </a:spcBef>
              <a:spcAft>
                <a:spcPts val="0"/>
              </a:spcAft>
              <a:buClr>
                <a:srgbClr val="002060"/>
              </a:buClr>
              <a:buSzPts val="2400"/>
              <a:buChar char="•"/>
              <a:defRPr>
                <a:solidFill>
                  <a:srgbClr val="002060"/>
                </a:solidFill>
              </a:defRPr>
            </a:lvl2pPr>
            <a:lvl3pPr marL="1371600" lvl="2" indent="-355600" algn="l">
              <a:lnSpc>
                <a:spcPct val="90000"/>
              </a:lnSpc>
              <a:spcBef>
                <a:spcPts val="500"/>
              </a:spcBef>
              <a:spcAft>
                <a:spcPts val="0"/>
              </a:spcAft>
              <a:buClr>
                <a:srgbClr val="002060"/>
              </a:buClr>
              <a:buSzPts val="2000"/>
              <a:buChar char="•"/>
              <a:defRPr>
                <a:solidFill>
                  <a:srgbClr val="002060"/>
                </a:solidFill>
              </a:defRPr>
            </a:lvl3pPr>
            <a:lvl4pPr marL="1828800" lvl="3" indent="-342900" algn="l">
              <a:lnSpc>
                <a:spcPct val="90000"/>
              </a:lnSpc>
              <a:spcBef>
                <a:spcPts val="500"/>
              </a:spcBef>
              <a:spcAft>
                <a:spcPts val="0"/>
              </a:spcAft>
              <a:buClr>
                <a:srgbClr val="002060"/>
              </a:buClr>
              <a:buSzPts val="1800"/>
              <a:buChar char="•"/>
              <a:defRPr>
                <a:solidFill>
                  <a:srgbClr val="002060"/>
                </a:solidFill>
              </a:defRPr>
            </a:lvl4pPr>
            <a:lvl5pPr marL="2286000" lvl="4" indent="-342900" algn="l">
              <a:lnSpc>
                <a:spcPct val="90000"/>
              </a:lnSpc>
              <a:spcBef>
                <a:spcPts val="500"/>
              </a:spcBef>
              <a:spcAft>
                <a:spcPts val="0"/>
              </a:spcAft>
              <a:buClr>
                <a:srgbClr val="002060"/>
              </a:buClr>
              <a:buSzPts val="1800"/>
              <a:buChar char="•"/>
              <a:defRPr>
                <a:solidFill>
                  <a:srgbClr val="002060"/>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3"/>
          <p:cNvSpPr txBox="1">
            <a:spLocks noGrp="1"/>
          </p:cNvSpPr>
          <p:nvPr>
            <p:ph type="dt" idx="10"/>
          </p:nvPr>
        </p:nvSpPr>
        <p:spPr>
          <a:xfrm>
            <a:off x="838199" y="6356350"/>
            <a:ext cx="1382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2365514" y="6356350"/>
            <a:ext cx="7489686"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10000340" y="6356350"/>
            <a:ext cx="13534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6000"/>
              <a:buFont typeface="Calibri"/>
              <a:buNone/>
              <a:defRPr sz="6000">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2060"/>
              </a:buClr>
              <a:buSzPts val="2400"/>
              <a:buNone/>
              <a:defRPr sz="2400">
                <a:solidFill>
                  <a:srgbClr val="002060"/>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4"/>
          <p:cNvSpPr txBox="1">
            <a:spLocks noGrp="1"/>
          </p:cNvSpPr>
          <p:nvPr>
            <p:ph type="dt" idx="10"/>
          </p:nvPr>
        </p:nvSpPr>
        <p:spPr>
          <a:xfrm>
            <a:off x="838200" y="6364028"/>
            <a:ext cx="13679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10014856" y="6356350"/>
            <a:ext cx="133894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838200" y="278042"/>
            <a:ext cx="10515600" cy="63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28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838200" y="1092429"/>
            <a:ext cx="5181600" cy="5084534"/>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002060"/>
              </a:buClr>
              <a:buSzPts val="2800"/>
              <a:buChar char="•"/>
              <a:defRPr>
                <a:solidFill>
                  <a:srgbClr val="002060"/>
                </a:solidFill>
              </a:defRPr>
            </a:lvl1pPr>
            <a:lvl2pPr marL="914400" lvl="1" indent="-381000" algn="l">
              <a:lnSpc>
                <a:spcPct val="90000"/>
              </a:lnSpc>
              <a:spcBef>
                <a:spcPts val="500"/>
              </a:spcBef>
              <a:spcAft>
                <a:spcPts val="0"/>
              </a:spcAft>
              <a:buClr>
                <a:srgbClr val="002060"/>
              </a:buClr>
              <a:buSzPts val="2400"/>
              <a:buChar char="•"/>
              <a:defRPr>
                <a:solidFill>
                  <a:srgbClr val="002060"/>
                </a:solidFill>
              </a:defRPr>
            </a:lvl2pPr>
            <a:lvl3pPr marL="1371600" lvl="2" indent="-355600" algn="l">
              <a:lnSpc>
                <a:spcPct val="90000"/>
              </a:lnSpc>
              <a:spcBef>
                <a:spcPts val="500"/>
              </a:spcBef>
              <a:spcAft>
                <a:spcPts val="0"/>
              </a:spcAft>
              <a:buClr>
                <a:srgbClr val="002060"/>
              </a:buClr>
              <a:buSzPts val="2000"/>
              <a:buChar char="•"/>
              <a:defRPr>
                <a:solidFill>
                  <a:srgbClr val="002060"/>
                </a:solidFill>
              </a:defRPr>
            </a:lvl3pPr>
            <a:lvl4pPr marL="1828800" lvl="3" indent="-342900" algn="l">
              <a:lnSpc>
                <a:spcPct val="90000"/>
              </a:lnSpc>
              <a:spcBef>
                <a:spcPts val="500"/>
              </a:spcBef>
              <a:spcAft>
                <a:spcPts val="0"/>
              </a:spcAft>
              <a:buClr>
                <a:srgbClr val="002060"/>
              </a:buClr>
              <a:buSzPts val="1800"/>
              <a:buChar char="•"/>
              <a:defRPr>
                <a:solidFill>
                  <a:srgbClr val="002060"/>
                </a:solidFill>
              </a:defRPr>
            </a:lvl4pPr>
            <a:lvl5pPr marL="2286000" lvl="4" indent="-342900" algn="l">
              <a:lnSpc>
                <a:spcPct val="90000"/>
              </a:lnSpc>
              <a:spcBef>
                <a:spcPts val="500"/>
              </a:spcBef>
              <a:spcAft>
                <a:spcPts val="0"/>
              </a:spcAft>
              <a:buClr>
                <a:srgbClr val="002060"/>
              </a:buClr>
              <a:buSzPts val="1800"/>
              <a:buChar char="•"/>
              <a:defRPr>
                <a:solidFill>
                  <a:srgbClr val="002060"/>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
          <p:cNvSpPr txBox="1">
            <a:spLocks noGrp="1"/>
          </p:cNvSpPr>
          <p:nvPr>
            <p:ph type="body" idx="2"/>
          </p:nvPr>
        </p:nvSpPr>
        <p:spPr>
          <a:xfrm>
            <a:off x="6172200" y="1092429"/>
            <a:ext cx="5181600" cy="5084534"/>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002060"/>
              </a:buClr>
              <a:buSzPts val="2800"/>
              <a:buChar char="•"/>
              <a:defRPr>
                <a:solidFill>
                  <a:srgbClr val="002060"/>
                </a:solidFill>
              </a:defRPr>
            </a:lvl1pPr>
            <a:lvl2pPr marL="914400" lvl="1" indent="-381000" algn="l">
              <a:lnSpc>
                <a:spcPct val="90000"/>
              </a:lnSpc>
              <a:spcBef>
                <a:spcPts val="500"/>
              </a:spcBef>
              <a:spcAft>
                <a:spcPts val="0"/>
              </a:spcAft>
              <a:buClr>
                <a:srgbClr val="002060"/>
              </a:buClr>
              <a:buSzPts val="2400"/>
              <a:buChar char="•"/>
              <a:defRPr>
                <a:solidFill>
                  <a:srgbClr val="002060"/>
                </a:solidFill>
              </a:defRPr>
            </a:lvl2pPr>
            <a:lvl3pPr marL="1371600" lvl="2" indent="-355600" algn="l">
              <a:lnSpc>
                <a:spcPct val="90000"/>
              </a:lnSpc>
              <a:spcBef>
                <a:spcPts val="500"/>
              </a:spcBef>
              <a:spcAft>
                <a:spcPts val="0"/>
              </a:spcAft>
              <a:buClr>
                <a:srgbClr val="002060"/>
              </a:buClr>
              <a:buSzPts val="2000"/>
              <a:buChar char="•"/>
              <a:defRPr>
                <a:solidFill>
                  <a:srgbClr val="002060"/>
                </a:solidFill>
              </a:defRPr>
            </a:lvl3pPr>
            <a:lvl4pPr marL="1828800" lvl="3" indent="-342900" algn="l">
              <a:lnSpc>
                <a:spcPct val="90000"/>
              </a:lnSpc>
              <a:spcBef>
                <a:spcPts val="500"/>
              </a:spcBef>
              <a:spcAft>
                <a:spcPts val="0"/>
              </a:spcAft>
              <a:buClr>
                <a:srgbClr val="002060"/>
              </a:buClr>
              <a:buSzPts val="1800"/>
              <a:buChar char="•"/>
              <a:defRPr>
                <a:solidFill>
                  <a:srgbClr val="002060"/>
                </a:solidFill>
              </a:defRPr>
            </a:lvl4pPr>
            <a:lvl5pPr marL="2286000" lvl="4" indent="-342900" algn="l">
              <a:lnSpc>
                <a:spcPct val="90000"/>
              </a:lnSpc>
              <a:spcBef>
                <a:spcPts val="500"/>
              </a:spcBef>
              <a:spcAft>
                <a:spcPts val="0"/>
              </a:spcAft>
              <a:buClr>
                <a:srgbClr val="002060"/>
              </a:buClr>
              <a:buSzPts val="1800"/>
              <a:buChar char="•"/>
              <a:defRPr>
                <a:solidFill>
                  <a:srgbClr val="002060"/>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839788" y="263527"/>
            <a:ext cx="10515600" cy="6635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
          <p:cNvSpPr txBox="1">
            <a:spLocks noGrp="1"/>
          </p:cNvSpPr>
          <p:nvPr>
            <p:ph type="body" idx="1"/>
          </p:nvPr>
        </p:nvSpPr>
        <p:spPr>
          <a:xfrm>
            <a:off x="836612" y="1197884"/>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2060"/>
              </a:buClr>
              <a:buSzPts val="2400"/>
              <a:buNone/>
              <a:defRPr sz="2400" b="1"/>
            </a:lvl1pPr>
            <a:lvl2pPr marL="914400" lvl="1" indent="-228600" algn="l">
              <a:lnSpc>
                <a:spcPct val="90000"/>
              </a:lnSpc>
              <a:spcBef>
                <a:spcPts val="500"/>
              </a:spcBef>
              <a:spcAft>
                <a:spcPts val="0"/>
              </a:spcAft>
              <a:buClr>
                <a:srgbClr val="002060"/>
              </a:buClr>
              <a:buSzPts val="2000"/>
              <a:buNone/>
              <a:defRPr sz="2000" b="1"/>
            </a:lvl2pPr>
            <a:lvl3pPr marL="1371600" lvl="2" indent="-228600" algn="l">
              <a:lnSpc>
                <a:spcPct val="90000"/>
              </a:lnSpc>
              <a:spcBef>
                <a:spcPts val="500"/>
              </a:spcBef>
              <a:spcAft>
                <a:spcPts val="0"/>
              </a:spcAft>
              <a:buClr>
                <a:srgbClr val="002060"/>
              </a:buClr>
              <a:buSzPts val="1800"/>
              <a:buNone/>
              <a:defRPr sz="1800" b="1"/>
            </a:lvl3pPr>
            <a:lvl4pPr marL="1828800" lvl="3" indent="-228600" algn="l">
              <a:lnSpc>
                <a:spcPct val="90000"/>
              </a:lnSpc>
              <a:spcBef>
                <a:spcPts val="500"/>
              </a:spcBef>
              <a:spcAft>
                <a:spcPts val="0"/>
              </a:spcAft>
              <a:buClr>
                <a:srgbClr val="002060"/>
              </a:buClr>
              <a:buSzPts val="1600"/>
              <a:buNone/>
              <a:defRPr sz="1600" b="1"/>
            </a:lvl4pPr>
            <a:lvl5pPr marL="2286000" lvl="4" indent="-228600" algn="l">
              <a:lnSpc>
                <a:spcPct val="90000"/>
              </a:lnSpc>
              <a:spcBef>
                <a:spcPts val="500"/>
              </a:spcBef>
              <a:spcAft>
                <a:spcPts val="0"/>
              </a:spcAft>
              <a:buClr>
                <a:srgbClr val="002060"/>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
          <p:cNvSpPr txBox="1">
            <a:spLocks noGrp="1"/>
          </p:cNvSpPr>
          <p:nvPr>
            <p:ph type="body" idx="2"/>
          </p:nvPr>
        </p:nvSpPr>
        <p:spPr>
          <a:xfrm>
            <a:off x="839788" y="2021796"/>
            <a:ext cx="5157787" cy="41678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2060"/>
              </a:buClr>
              <a:buSzPts val="1800"/>
              <a:buChar char="•"/>
              <a:defRPr/>
            </a:lvl1pPr>
            <a:lvl2pPr marL="914400" lvl="1" indent="-342900" algn="l">
              <a:lnSpc>
                <a:spcPct val="90000"/>
              </a:lnSpc>
              <a:spcBef>
                <a:spcPts val="500"/>
              </a:spcBef>
              <a:spcAft>
                <a:spcPts val="0"/>
              </a:spcAft>
              <a:buClr>
                <a:srgbClr val="00206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00206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
          <p:cNvSpPr txBox="1">
            <a:spLocks noGrp="1"/>
          </p:cNvSpPr>
          <p:nvPr>
            <p:ph type="body" idx="3"/>
          </p:nvPr>
        </p:nvSpPr>
        <p:spPr>
          <a:xfrm>
            <a:off x="6194427" y="1197884"/>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2060"/>
              </a:buClr>
              <a:buSzPts val="2400"/>
              <a:buNone/>
              <a:defRPr sz="2400" b="1"/>
            </a:lvl1pPr>
            <a:lvl2pPr marL="914400" lvl="1" indent="-228600" algn="l">
              <a:lnSpc>
                <a:spcPct val="90000"/>
              </a:lnSpc>
              <a:spcBef>
                <a:spcPts val="500"/>
              </a:spcBef>
              <a:spcAft>
                <a:spcPts val="0"/>
              </a:spcAft>
              <a:buClr>
                <a:srgbClr val="002060"/>
              </a:buClr>
              <a:buSzPts val="2000"/>
              <a:buNone/>
              <a:defRPr sz="2000" b="1"/>
            </a:lvl2pPr>
            <a:lvl3pPr marL="1371600" lvl="2" indent="-228600" algn="l">
              <a:lnSpc>
                <a:spcPct val="90000"/>
              </a:lnSpc>
              <a:spcBef>
                <a:spcPts val="500"/>
              </a:spcBef>
              <a:spcAft>
                <a:spcPts val="0"/>
              </a:spcAft>
              <a:buClr>
                <a:srgbClr val="002060"/>
              </a:buClr>
              <a:buSzPts val="1800"/>
              <a:buNone/>
              <a:defRPr sz="1800" b="1"/>
            </a:lvl3pPr>
            <a:lvl4pPr marL="1828800" lvl="3" indent="-228600" algn="l">
              <a:lnSpc>
                <a:spcPct val="90000"/>
              </a:lnSpc>
              <a:spcBef>
                <a:spcPts val="500"/>
              </a:spcBef>
              <a:spcAft>
                <a:spcPts val="0"/>
              </a:spcAft>
              <a:buClr>
                <a:srgbClr val="002060"/>
              </a:buClr>
              <a:buSzPts val="1600"/>
              <a:buNone/>
              <a:defRPr sz="1600" b="1"/>
            </a:lvl4pPr>
            <a:lvl5pPr marL="2286000" lvl="4" indent="-228600" algn="l">
              <a:lnSpc>
                <a:spcPct val="90000"/>
              </a:lnSpc>
              <a:spcBef>
                <a:spcPts val="500"/>
              </a:spcBef>
              <a:spcAft>
                <a:spcPts val="0"/>
              </a:spcAft>
              <a:buClr>
                <a:srgbClr val="002060"/>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
          <p:cNvSpPr txBox="1">
            <a:spLocks noGrp="1"/>
          </p:cNvSpPr>
          <p:nvPr>
            <p:ph type="body" idx="4"/>
          </p:nvPr>
        </p:nvSpPr>
        <p:spPr>
          <a:xfrm>
            <a:off x="6172200" y="2021796"/>
            <a:ext cx="5183188" cy="41678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2060"/>
              </a:buClr>
              <a:buSzPts val="1800"/>
              <a:buChar char="•"/>
              <a:defRPr/>
            </a:lvl1pPr>
            <a:lvl2pPr marL="914400" lvl="1" indent="-342900" algn="l">
              <a:lnSpc>
                <a:spcPct val="90000"/>
              </a:lnSpc>
              <a:spcBef>
                <a:spcPts val="500"/>
              </a:spcBef>
              <a:spcAft>
                <a:spcPts val="0"/>
              </a:spcAft>
              <a:buClr>
                <a:srgbClr val="00206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00206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838200" y="254955"/>
            <a:ext cx="10515600" cy="6778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8"/>
          <p:cNvSpPr txBox="1">
            <a:spLocks noGrp="1"/>
          </p:cNvSpPr>
          <p:nvPr>
            <p:ph type="body" idx="1"/>
          </p:nvPr>
        </p:nvSpPr>
        <p:spPr>
          <a:xfrm>
            <a:off x="4943344" y="987425"/>
            <a:ext cx="6408867" cy="521017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002060"/>
              </a:buClr>
              <a:buSzPts val="3200"/>
              <a:buChar char="•"/>
              <a:defRPr sz="3200"/>
            </a:lvl1pPr>
            <a:lvl2pPr marL="914400" lvl="1" indent="-406400" algn="l">
              <a:lnSpc>
                <a:spcPct val="90000"/>
              </a:lnSpc>
              <a:spcBef>
                <a:spcPts val="500"/>
              </a:spcBef>
              <a:spcAft>
                <a:spcPts val="0"/>
              </a:spcAft>
              <a:buClr>
                <a:srgbClr val="002060"/>
              </a:buClr>
              <a:buSzPts val="2800"/>
              <a:buChar char="•"/>
              <a:defRPr sz="2800"/>
            </a:lvl2pPr>
            <a:lvl3pPr marL="1371600" lvl="2" indent="-381000" algn="l">
              <a:lnSpc>
                <a:spcPct val="90000"/>
              </a:lnSpc>
              <a:spcBef>
                <a:spcPts val="500"/>
              </a:spcBef>
              <a:spcAft>
                <a:spcPts val="0"/>
              </a:spcAft>
              <a:buClr>
                <a:srgbClr val="002060"/>
              </a:buClr>
              <a:buSzPts val="2400"/>
              <a:buChar char="•"/>
              <a:defRPr sz="2400"/>
            </a:lvl3pPr>
            <a:lvl4pPr marL="1828800" lvl="3" indent="-355600" algn="l">
              <a:lnSpc>
                <a:spcPct val="90000"/>
              </a:lnSpc>
              <a:spcBef>
                <a:spcPts val="500"/>
              </a:spcBef>
              <a:spcAft>
                <a:spcPts val="0"/>
              </a:spcAft>
              <a:buClr>
                <a:srgbClr val="002060"/>
              </a:buClr>
              <a:buSzPts val="2000"/>
              <a:buChar char="•"/>
              <a:defRPr sz="2000"/>
            </a:lvl4pPr>
            <a:lvl5pPr marL="2286000" lvl="4" indent="-355600" algn="l">
              <a:lnSpc>
                <a:spcPct val="90000"/>
              </a:lnSpc>
              <a:spcBef>
                <a:spcPts val="500"/>
              </a:spcBef>
              <a:spcAft>
                <a:spcPts val="0"/>
              </a:spcAft>
              <a:buClr>
                <a:srgbClr val="002060"/>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8"/>
          <p:cNvSpPr txBox="1">
            <a:spLocks noGrp="1"/>
          </p:cNvSpPr>
          <p:nvPr>
            <p:ph type="body" idx="2"/>
          </p:nvPr>
        </p:nvSpPr>
        <p:spPr>
          <a:xfrm>
            <a:off x="839788" y="2057400"/>
            <a:ext cx="3932237" cy="4140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2060"/>
              </a:buClr>
              <a:buSzPts val="1600"/>
              <a:buNone/>
              <a:defRPr sz="1600"/>
            </a:lvl1pPr>
            <a:lvl2pPr marL="914400" lvl="1" indent="-228600" algn="l">
              <a:lnSpc>
                <a:spcPct val="90000"/>
              </a:lnSpc>
              <a:spcBef>
                <a:spcPts val="500"/>
              </a:spcBef>
              <a:spcAft>
                <a:spcPts val="0"/>
              </a:spcAft>
              <a:buClr>
                <a:srgbClr val="002060"/>
              </a:buClr>
              <a:buSzPts val="1400"/>
              <a:buNone/>
              <a:defRPr sz="1400"/>
            </a:lvl2pPr>
            <a:lvl3pPr marL="1371600" lvl="2" indent="-228600" algn="l">
              <a:lnSpc>
                <a:spcPct val="90000"/>
              </a:lnSpc>
              <a:spcBef>
                <a:spcPts val="500"/>
              </a:spcBef>
              <a:spcAft>
                <a:spcPts val="0"/>
              </a:spcAft>
              <a:buClr>
                <a:srgbClr val="002060"/>
              </a:buClr>
              <a:buSzPts val="1200"/>
              <a:buNone/>
              <a:defRPr sz="1200"/>
            </a:lvl3pPr>
            <a:lvl4pPr marL="1828800" lvl="3" indent="-228600" algn="l">
              <a:lnSpc>
                <a:spcPct val="90000"/>
              </a:lnSpc>
              <a:spcBef>
                <a:spcPts val="500"/>
              </a:spcBef>
              <a:spcAft>
                <a:spcPts val="0"/>
              </a:spcAft>
              <a:buClr>
                <a:srgbClr val="002060"/>
              </a:buClr>
              <a:buSzPts val="1000"/>
              <a:buNone/>
              <a:defRPr sz="1000"/>
            </a:lvl4pPr>
            <a:lvl5pPr marL="2286000" lvl="4" indent="-228600" algn="l">
              <a:lnSpc>
                <a:spcPct val="90000"/>
              </a:lnSpc>
              <a:spcBef>
                <a:spcPts val="500"/>
              </a:spcBef>
              <a:spcAft>
                <a:spcPts val="0"/>
              </a:spcAft>
              <a:buClr>
                <a:srgbClr val="002060"/>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8"/>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9"/>
          <p:cNvSpPr>
            <a:spLocks noGrp="1"/>
          </p:cNvSpPr>
          <p:nvPr>
            <p:ph type="pic" idx="2"/>
          </p:nvPr>
        </p:nvSpPr>
        <p:spPr>
          <a:xfrm>
            <a:off x="5183188" y="987425"/>
            <a:ext cx="6172200" cy="5203513"/>
          </a:xfrm>
          <a:prstGeom prst="rect">
            <a:avLst/>
          </a:prstGeom>
          <a:noFill/>
          <a:ln>
            <a:noFill/>
          </a:ln>
        </p:spPr>
      </p:sp>
      <p:sp>
        <p:nvSpPr>
          <p:cNvPr id="67" name="Google Shape;67;p9"/>
          <p:cNvSpPr txBox="1">
            <a:spLocks noGrp="1"/>
          </p:cNvSpPr>
          <p:nvPr>
            <p:ph type="body" idx="1"/>
          </p:nvPr>
        </p:nvSpPr>
        <p:spPr>
          <a:xfrm>
            <a:off x="839788" y="2057400"/>
            <a:ext cx="3932237" cy="41335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2060"/>
              </a:buClr>
              <a:buSzPts val="1600"/>
              <a:buNone/>
              <a:defRPr sz="1600"/>
            </a:lvl1pPr>
            <a:lvl2pPr marL="914400" lvl="1" indent="-228600" algn="l">
              <a:lnSpc>
                <a:spcPct val="90000"/>
              </a:lnSpc>
              <a:spcBef>
                <a:spcPts val="500"/>
              </a:spcBef>
              <a:spcAft>
                <a:spcPts val="0"/>
              </a:spcAft>
              <a:buClr>
                <a:srgbClr val="002060"/>
              </a:buClr>
              <a:buSzPts val="1400"/>
              <a:buNone/>
              <a:defRPr sz="1400"/>
            </a:lvl2pPr>
            <a:lvl3pPr marL="1371600" lvl="2" indent="-228600" algn="l">
              <a:lnSpc>
                <a:spcPct val="90000"/>
              </a:lnSpc>
              <a:spcBef>
                <a:spcPts val="500"/>
              </a:spcBef>
              <a:spcAft>
                <a:spcPts val="0"/>
              </a:spcAft>
              <a:buClr>
                <a:srgbClr val="002060"/>
              </a:buClr>
              <a:buSzPts val="1200"/>
              <a:buNone/>
              <a:defRPr sz="1200"/>
            </a:lvl3pPr>
            <a:lvl4pPr marL="1828800" lvl="3" indent="-228600" algn="l">
              <a:lnSpc>
                <a:spcPct val="90000"/>
              </a:lnSpc>
              <a:spcBef>
                <a:spcPts val="500"/>
              </a:spcBef>
              <a:spcAft>
                <a:spcPts val="0"/>
              </a:spcAft>
              <a:buClr>
                <a:srgbClr val="002060"/>
              </a:buClr>
              <a:buSzPts val="1000"/>
              <a:buNone/>
              <a:defRPr sz="1000"/>
            </a:lvl4pPr>
            <a:lvl5pPr marL="2286000" lvl="4" indent="-228600" algn="l">
              <a:lnSpc>
                <a:spcPct val="90000"/>
              </a:lnSpc>
              <a:spcBef>
                <a:spcPts val="500"/>
              </a:spcBef>
              <a:spcAft>
                <a:spcPts val="0"/>
              </a:spcAft>
              <a:buClr>
                <a:srgbClr val="002060"/>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9"/>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838200" y="254955"/>
            <a:ext cx="10515600" cy="6778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0"/>
          <p:cNvSpPr txBox="1">
            <a:spLocks noGrp="1"/>
          </p:cNvSpPr>
          <p:nvPr>
            <p:ph type="body" idx="1"/>
          </p:nvPr>
        </p:nvSpPr>
        <p:spPr>
          <a:xfrm rot="5400000">
            <a:off x="3525141" y="-1631060"/>
            <a:ext cx="5141719"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2060"/>
              </a:buClr>
              <a:buSzPts val="1800"/>
              <a:buChar char="•"/>
              <a:defRPr/>
            </a:lvl1pPr>
            <a:lvl2pPr marL="914400" lvl="1" indent="-342900" algn="l">
              <a:lnSpc>
                <a:spcPct val="90000"/>
              </a:lnSpc>
              <a:spcBef>
                <a:spcPts val="500"/>
              </a:spcBef>
              <a:spcAft>
                <a:spcPts val="0"/>
              </a:spcAft>
              <a:buClr>
                <a:srgbClr val="00206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00206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3">
            <a:alphaModFix/>
          </a:blip>
          <a:srcRect/>
          <a:stretch/>
        </p:blipFill>
        <p:spPr>
          <a:xfrm>
            <a:off x="-17315" y="345287"/>
            <a:ext cx="12192000" cy="475488"/>
          </a:xfrm>
          <a:prstGeom prst="rect">
            <a:avLst/>
          </a:prstGeom>
          <a:noFill/>
          <a:ln>
            <a:noFill/>
          </a:ln>
        </p:spPr>
      </p:pic>
      <p:sp>
        <p:nvSpPr>
          <p:cNvPr id="11" name="Google Shape;11;p1"/>
          <p:cNvSpPr txBox="1">
            <a:spLocks noGrp="1"/>
          </p:cNvSpPr>
          <p:nvPr>
            <p:ph type="title"/>
          </p:nvPr>
        </p:nvSpPr>
        <p:spPr>
          <a:xfrm>
            <a:off x="838200" y="254955"/>
            <a:ext cx="10515600" cy="6778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2800"/>
              <a:buFont typeface="Calibri"/>
              <a:buNone/>
              <a:defRPr sz="28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838200" y="1055881"/>
            <a:ext cx="10515600" cy="514171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002060"/>
              </a:buClr>
              <a:buSzPts val="2800"/>
              <a:buFont typeface="Arial"/>
              <a:buChar char="•"/>
              <a:defRPr sz="2800" b="0" i="0" u="none" strike="noStrike" cap="none">
                <a:solidFill>
                  <a:srgbClr val="00206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2060"/>
              </a:buClr>
              <a:buSzPts val="2000"/>
              <a:buFont typeface="Arial"/>
              <a:buChar char="•"/>
              <a:defRPr sz="2000" b="0" i="0" u="none" strike="noStrike" cap="none">
                <a:solidFill>
                  <a:srgbClr val="00206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6" name="Google Shape;16;p1"/>
          <p:cNvPicPr preferRelativeResize="0"/>
          <p:nvPr/>
        </p:nvPicPr>
        <p:blipFill rotWithShape="1">
          <a:blip r:embed="rId14">
            <a:alphaModFix/>
          </a:blip>
          <a:srcRect/>
          <a:stretch/>
        </p:blipFill>
        <p:spPr>
          <a:xfrm>
            <a:off x="9087694" y="306094"/>
            <a:ext cx="3116019" cy="5712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85000">
              <a:srgbClr val="2F5496"/>
            </a:gs>
            <a:gs pos="91000">
              <a:srgbClr val="3864B2"/>
            </a:gs>
            <a:gs pos="97000">
              <a:srgbClr val="2C4E8C"/>
            </a:gs>
            <a:gs pos="100000">
              <a:srgbClr val="2C4E8C"/>
            </a:gs>
          </a:gsLst>
          <a:path path="circle">
            <a:fillToRect l="100000" t="100000"/>
          </a:path>
          <a:tileRect r="-100000" b="-100000"/>
        </a:gradFill>
        <a:effectLst/>
      </p:bgPr>
    </p:bg>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602566" y="1214438"/>
            <a:ext cx="10986868" cy="2387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6000"/>
              <a:buFont typeface="Helvetica Neue"/>
              <a:buNone/>
            </a:pPr>
            <a:r>
              <a:rPr lang="en-US" sz="4800">
                <a:latin typeface="Helvetica Neue Light" panose="020B0604020202020204" charset="0"/>
                <a:ea typeface="Helvetica Neue Light"/>
                <a:cs typeface="Helvetica Neue Light"/>
                <a:sym typeface="Helvetica Neue"/>
              </a:rPr>
              <a:t>Book Shop Create Order System</a:t>
            </a:r>
            <a:endParaRPr sz="4800">
              <a:latin typeface="Helvetica Neue Light" panose="020B0604020202020204" charset="0"/>
              <a:ea typeface="Helvetica Neue Light"/>
              <a:cs typeface="Helvetica Neue Light"/>
              <a:sym typeface="Helvetica Neue Light"/>
            </a:endParaRPr>
          </a:p>
        </p:txBody>
      </p:sp>
      <p:sp>
        <p:nvSpPr>
          <p:cNvPr id="93" name="Google Shape;93;p13"/>
          <p:cNvSpPr txBox="1">
            <a:spLocks noGrp="1"/>
          </p:cNvSpPr>
          <p:nvPr>
            <p:ph type="subTitle" idx="1"/>
          </p:nvPr>
        </p:nvSpPr>
        <p:spPr>
          <a:xfrm>
            <a:off x="602566" y="3987800"/>
            <a:ext cx="10986867" cy="2387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None/>
            </a:pPr>
            <a:r>
              <a:rPr lang="en-US">
                <a:latin typeface="Helvetica Neue Light" panose="020B0604020202020204" charset="0"/>
                <a:ea typeface="Helvetica Neue Light"/>
                <a:cs typeface="Helvetica Neue Light"/>
                <a:sym typeface="Helvetica Neue Light"/>
              </a:rPr>
              <a:t>Class Name:	PF1121</a:t>
            </a:r>
            <a:endParaRPr>
              <a:latin typeface="Helvetica Neue Light" panose="020B0604020202020204" charset="0"/>
            </a:endParaRPr>
          </a:p>
          <a:p>
            <a:pPr marL="0" lvl="0" indent="0" algn="l" rtl="0">
              <a:lnSpc>
                <a:spcPct val="90000"/>
              </a:lnSpc>
              <a:spcBef>
                <a:spcPts val="1000"/>
              </a:spcBef>
              <a:spcAft>
                <a:spcPts val="0"/>
              </a:spcAft>
              <a:buClr>
                <a:schemeClr val="lt1"/>
              </a:buClr>
              <a:buSzPts val="2400"/>
              <a:buNone/>
            </a:pPr>
            <a:r>
              <a:rPr lang="en-US">
                <a:latin typeface="Helvetica Neue Light" panose="020B0604020202020204" charset="0"/>
                <a:ea typeface="Helvetica Neue Light"/>
                <a:cs typeface="Helvetica Neue Light"/>
                <a:sym typeface="Helvetica Neue Light"/>
              </a:rPr>
              <a:t>Group Name:	H&amp;T</a:t>
            </a:r>
            <a:endParaRPr>
              <a:latin typeface="Helvetica Neue Light" panose="020B0604020202020204" charset="0"/>
            </a:endParaRPr>
          </a:p>
          <a:p>
            <a:pPr marL="0" lvl="0" indent="0" algn="l" rtl="0">
              <a:lnSpc>
                <a:spcPct val="90000"/>
              </a:lnSpc>
              <a:spcBef>
                <a:spcPts val="1000"/>
              </a:spcBef>
              <a:spcAft>
                <a:spcPts val="0"/>
              </a:spcAft>
              <a:buClr>
                <a:schemeClr val="lt1"/>
              </a:buClr>
              <a:buSzPts val="2400"/>
              <a:buNone/>
            </a:pPr>
            <a:r>
              <a:rPr lang="en-US">
                <a:latin typeface="Helvetica Neue Light" panose="020B0604020202020204" charset="0"/>
                <a:ea typeface="Helvetica Neue Light"/>
                <a:cs typeface="Helvetica Neue Light"/>
                <a:sym typeface="Helvetica Neue Light"/>
              </a:rPr>
              <a:t>Member: 	</a:t>
            </a:r>
            <a:r>
              <a:rPr lang="vi-VN">
                <a:latin typeface="Helvetica Neue Light"/>
                <a:ea typeface="Helvetica Neue Light"/>
                <a:cs typeface="Helvetica Neue Light"/>
                <a:sym typeface="Helvetica Neue Light"/>
              </a:rPr>
              <a:t>Nguyễn Hoàng Hiệp</a:t>
            </a:r>
            <a:endParaRPr>
              <a:latin typeface="Helvetica Neue Light" panose="020B0604020202020204" charset="0"/>
            </a:endParaRPr>
          </a:p>
          <a:p>
            <a:pPr marL="0" lvl="0" indent="0" algn="l" rtl="0">
              <a:lnSpc>
                <a:spcPct val="90000"/>
              </a:lnSpc>
              <a:spcBef>
                <a:spcPts val="1000"/>
              </a:spcBef>
              <a:spcAft>
                <a:spcPts val="0"/>
              </a:spcAft>
              <a:buClr>
                <a:schemeClr val="lt1"/>
              </a:buClr>
              <a:buSzPts val="2400"/>
              <a:buNone/>
            </a:pPr>
            <a:r>
              <a:rPr lang="en-US">
                <a:latin typeface="Helvetica Neue Light" panose="020B0604020202020204" charset="0"/>
                <a:ea typeface="Helvetica Neue Light"/>
                <a:cs typeface="Helvetica Neue Light"/>
                <a:sym typeface="Helvetica Neue Light"/>
              </a:rPr>
              <a:t>		</a:t>
            </a:r>
            <a:r>
              <a:rPr lang="vi-VN">
                <a:latin typeface="Helvetica Neue Light"/>
                <a:ea typeface="Helvetica Neue Light"/>
                <a:cs typeface="Helvetica Neue Light"/>
                <a:sym typeface="Helvetica Neue Light"/>
              </a:rPr>
              <a:t>Đinh Thanh Tuấn</a:t>
            </a:r>
            <a:endParaRPr>
              <a:latin typeface="Helvetica Neue Light"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UI Design</a:t>
            </a:r>
            <a:endParaRPr/>
          </a:p>
        </p:txBody>
      </p:sp>
      <p:sp>
        <p:nvSpPr>
          <p:cNvPr id="151" name="Google Shape;151;p19"/>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52" name="Google Shape;152;p19"/>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r>
              <a:rPr lang="en-US">
                <a:latin typeface="Helvetica Neue Light"/>
              </a:rPr>
              <a:t>Book Shop Create Order System</a:t>
            </a:r>
            <a:endParaRPr lang="vi-VN"/>
          </a:p>
        </p:txBody>
      </p:sp>
      <p:sp>
        <p:nvSpPr>
          <p:cNvPr id="153" name="Google Shape;153;p19"/>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3" name="Google Shape;150;p19">
            <a:extLst>
              <a:ext uri="{FF2B5EF4-FFF2-40B4-BE49-F238E27FC236}">
                <a16:creationId xmlns:a16="http://schemas.microsoft.com/office/drawing/2014/main" id="{680ADDD6-791B-1FC8-6A1F-E27F0E802D69}"/>
              </a:ext>
            </a:extLst>
          </p:cNvPr>
          <p:cNvSpPr txBox="1">
            <a:spLocks/>
          </p:cNvSpPr>
          <p:nvPr/>
        </p:nvSpPr>
        <p:spPr>
          <a:xfrm>
            <a:off x="140677" y="1059143"/>
            <a:ext cx="4717167" cy="191603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002060"/>
              </a:buClr>
              <a:buSzPts val="2800"/>
              <a:buFont typeface="Arial"/>
              <a:buChar char="•"/>
              <a:defRPr sz="2800" b="0" i="0" u="none" strike="noStrike" cap="none">
                <a:solidFill>
                  <a:srgbClr val="00206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2060"/>
              </a:buClr>
              <a:buSzPts val="2000"/>
              <a:buFont typeface="Arial"/>
              <a:buChar char="•"/>
              <a:defRPr sz="2000" b="0" i="0" u="none" strike="noStrike" cap="none">
                <a:solidFill>
                  <a:srgbClr val="00206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76200">
              <a:spcBef>
                <a:spcPts val="0"/>
              </a:spcBef>
              <a:buSzPts val="2400"/>
              <a:buFont typeface="Arial"/>
              <a:buNone/>
            </a:pPr>
            <a:r>
              <a:rPr lang="en-US" sz="2400">
                <a:latin typeface="Helvetica Neue Light"/>
                <a:ea typeface="Helvetica Neue Light"/>
                <a:cs typeface="Helvetica Neue Light"/>
                <a:sym typeface="Helvetica Neue Light"/>
              </a:rPr>
              <a:t>2 Main Menu UI</a:t>
            </a:r>
          </a:p>
        </p:txBody>
      </p:sp>
      <p:pic>
        <p:nvPicPr>
          <p:cNvPr id="2050" name="Picture 2">
            <a:extLst>
              <a:ext uri="{FF2B5EF4-FFF2-40B4-BE49-F238E27FC236}">
                <a16:creationId xmlns:a16="http://schemas.microsoft.com/office/drawing/2014/main" id="{1F41A119-C461-790A-A91A-E1B7398AC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285" y="1633537"/>
            <a:ext cx="10096500"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763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UI Design</a:t>
            </a:r>
            <a:endParaRPr/>
          </a:p>
        </p:txBody>
      </p:sp>
      <p:sp>
        <p:nvSpPr>
          <p:cNvPr id="151" name="Google Shape;151;p19"/>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52" name="Google Shape;152;p19"/>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r>
              <a:rPr lang="en-US">
                <a:latin typeface="Helvetica Neue Light"/>
              </a:rPr>
              <a:t>Book Shop Create Order System</a:t>
            </a:r>
            <a:endParaRPr lang="vi-VN"/>
          </a:p>
        </p:txBody>
      </p:sp>
      <p:sp>
        <p:nvSpPr>
          <p:cNvPr id="153" name="Google Shape;153;p19"/>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6" name="Google Shape;150;p19">
            <a:extLst>
              <a:ext uri="{FF2B5EF4-FFF2-40B4-BE49-F238E27FC236}">
                <a16:creationId xmlns:a16="http://schemas.microsoft.com/office/drawing/2014/main" id="{2AC8A8EE-66A3-28B1-5FDA-FFB1241E292D}"/>
              </a:ext>
            </a:extLst>
          </p:cNvPr>
          <p:cNvSpPr txBox="1">
            <a:spLocks/>
          </p:cNvSpPr>
          <p:nvPr/>
        </p:nvSpPr>
        <p:spPr>
          <a:xfrm>
            <a:off x="163103" y="1115298"/>
            <a:ext cx="4717167" cy="191603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002060"/>
              </a:buClr>
              <a:buSzPts val="2800"/>
              <a:buFont typeface="Arial"/>
              <a:buChar char="•"/>
              <a:defRPr sz="2800" b="0" i="0" u="none" strike="noStrike" cap="none">
                <a:solidFill>
                  <a:srgbClr val="00206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2060"/>
              </a:buClr>
              <a:buSzPts val="2000"/>
              <a:buFont typeface="Arial"/>
              <a:buChar char="•"/>
              <a:defRPr sz="2000" b="0" i="0" u="none" strike="noStrike" cap="none">
                <a:solidFill>
                  <a:srgbClr val="00206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76200">
              <a:spcBef>
                <a:spcPts val="0"/>
              </a:spcBef>
              <a:buSzPts val="2400"/>
              <a:buFont typeface="Arial"/>
              <a:buNone/>
            </a:pPr>
            <a:r>
              <a:rPr lang="en-US" sz="2400">
                <a:latin typeface="Helvetica Neue Light"/>
                <a:ea typeface="Helvetica Neue Light"/>
                <a:cs typeface="Helvetica Neue Light"/>
                <a:sym typeface="Helvetica Neue Light"/>
              </a:rPr>
              <a:t>3 Create order UI</a:t>
            </a:r>
          </a:p>
        </p:txBody>
      </p:sp>
      <p:pic>
        <p:nvPicPr>
          <p:cNvPr id="7" name="Picture 6" descr="A screenshot of a computer screen&#10;&#10;Description automatically generated">
            <a:extLst>
              <a:ext uri="{FF2B5EF4-FFF2-40B4-BE49-F238E27FC236}">
                <a16:creationId xmlns:a16="http://schemas.microsoft.com/office/drawing/2014/main" id="{32166205-3BD5-F72A-D178-198A70FEB51C}"/>
              </a:ext>
            </a:extLst>
          </p:cNvPr>
          <p:cNvPicPr>
            <a:picLocks noChangeAspect="1"/>
          </p:cNvPicPr>
          <p:nvPr/>
        </p:nvPicPr>
        <p:blipFill>
          <a:blip r:embed="rId3"/>
          <a:stretch>
            <a:fillRect/>
          </a:stretch>
        </p:blipFill>
        <p:spPr>
          <a:xfrm>
            <a:off x="932137" y="2356010"/>
            <a:ext cx="8390530" cy="3803445"/>
          </a:xfrm>
          <a:prstGeom prst="rect">
            <a:avLst/>
          </a:prstGeom>
        </p:spPr>
      </p:pic>
      <p:pic>
        <p:nvPicPr>
          <p:cNvPr id="3074" name="Picture 2">
            <a:extLst>
              <a:ext uri="{FF2B5EF4-FFF2-40B4-BE49-F238E27FC236}">
                <a16:creationId xmlns:a16="http://schemas.microsoft.com/office/drawing/2014/main" id="{413A6540-76A4-DA22-6DA1-13C54B0981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016" y="1509982"/>
            <a:ext cx="9779002" cy="4993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60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163103" y="245013"/>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UI Design</a:t>
            </a:r>
            <a:endParaRPr/>
          </a:p>
        </p:txBody>
      </p:sp>
      <p:sp>
        <p:nvSpPr>
          <p:cNvPr id="151" name="Google Shape;151;p19"/>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VTC Academy</a:t>
            </a:r>
            <a:endParaRPr dirty="0"/>
          </a:p>
        </p:txBody>
      </p:sp>
      <p:sp>
        <p:nvSpPr>
          <p:cNvPr id="152" name="Google Shape;152;p19"/>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r>
              <a:rPr lang="en-US">
                <a:latin typeface="Helvetica Neue Light"/>
              </a:rPr>
              <a:t>Book Shop Create Order System</a:t>
            </a:r>
            <a:endParaRPr lang="vi-VN"/>
          </a:p>
        </p:txBody>
      </p:sp>
      <p:sp>
        <p:nvSpPr>
          <p:cNvPr id="153" name="Google Shape;153;p19"/>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8" name="Google Shape;150;p19">
            <a:extLst>
              <a:ext uri="{FF2B5EF4-FFF2-40B4-BE49-F238E27FC236}">
                <a16:creationId xmlns:a16="http://schemas.microsoft.com/office/drawing/2014/main" id="{BB3C5E22-1432-FCFC-D6B9-2834AA432FE0}"/>
              </a:ext>
            </a:extLst>
          </p:cNvPr>
          <p:cNvSpPr txBox="1">
            <a:spLocks/>
          </p:cNvSpPr>
          <p:nvPr/>
        </p:nvSpPr>
        <p:spPr>
          <a:xfrm>
            <a:off x="163103" y="971080"/>
            <a:ext cx="4717167" cy="191603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002060"/>
              </a:buClr>
              <a:buSzPts val="2800"/>
              <a:buFont typeface="Arial"/>
              <a:buChar char="•"/>
              <a:defRPr sz="2800" b="0" i="0" u="none" strike="noStrike" cap="none">
                <a:solidFill>
                  <a:srgbClr val="00206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2060"/>
              </a:buClr>
              <a:buSzPts val="2000"/>
              <a:buFont typeface="Arial"/>
              <a:buChar char="•"/>
              <a:defRPr sz="2000" b="0" i="0" u="none" strike="noStrike" cap="none">
                <a:solidFill>
                  <a:srgbClr val="00206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76200">
              <a:spcBef>
                <a:spcPts val="0"/>
              </a:spcBef>
              <a:buSzPts val="2400"/>
              <a:buFont typeface="Arial"/>
              <a:buNone/>
            </a:pPr>
            <a:r>
              <a:rPr lang="en-US" sz="2400" dirty="0">
                <a:latin typeface="Helvetica Neue Light"/>
                <a:ea typeface="Helvetica Neue Light"/>
                <a:cs typeface="Helvetica Neue Light"/>
                <a:sym typeface="Helvetica Neue Light"/>
              </a:rPr>
              <a:t>4 Add new customer UI </a:t>
            </a:r>
          </a:p>
        </p:txBody>
      </p:sp>
      <p:pic>
        <p:nvPicPr>
          <p:cNvPr id="4098" name="Picture 2">
            <a:extLst>
              <a:ext uri="{FF2B5EF4-FFF2-40B4-BE49-F238E27FC236}">
                <a16:creationId xmlns:a16="http://schemas.microsoft.com/office/drawing/2014/main" id="{54162199-F6BD-7A66-630A-D64700A544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921" y="1436639"/>
            <a:ext cx="10086975"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91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UI Design</a:t>
            </a:r>
            <a:endParaRPr/>
          </a:p>
        </p:txBody>
      </p:sp>
      <p:sp>
        <p:nvSpPr>
          <p:cNvPr id="151" name="Google Shape;151;p19"/>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52" name="Google Shape;152;p19"/>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r>
              <a:rPr lang="en-US">
                <a:latin typeface="Helvetica Neue Light"/>
              </a:rPr>
              <a:t>Book Shop Create Order System</a:t>
            </a:r>
            <a:endParaRPr lang="vi-VN"/>
          </a:p>
        </p:txBody>
      </p:sp>
      <p:sp>
        <p:nvSpPr>
          <p:cNvPr id="153" name="Google Shape;153;p19"/>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0" name="Google Shape;150;p19">
            <a:extLst>
              <a:ext uri="{FF2B5EF4-FFF2-40B4-BE49-F238E27FC236}">
                <a16:creationId xmlns:a16="http://schemas.microsoft.com/office/drawing/2014/main" id="{55BDA46E-E4F3-33E6-8044-EB484FDDD1BF}"/>
              </a:ext>
            </a:extLst>
          </p:cNvPr>
          <p:cNvSpPr txBox="1">
            <a:spLocks/>
          </p:cNvSpPr>
          <p:nvPr/>
        </p:nvSpPr>
        <p:spPr>
          <a:xfrm>
            <a:off x="140677" y="1017433"/>
            <a:ext cx="4717167" cy="191603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002060"/>
              </a:buClr>
              <a:buSzPts val="2800"/>
              <a:buFont typeface="Arial"/>
              <a:buChar char="•"/>
              <a:defRPr sz="2800" b="0" i="0" u="none" strike="noStrike" cap="none">
                <a:solidFill>
                  <a:srgbClr val="00206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2060"/>
              </a:buClr>
              <a:buSzPts val="2000"/>
              <a:buFont typeface="Arial"/>
              <a:buChar char="•"/>
              <a:defRPr sz="2000" b="0" i="0" u="none" strike="noStrike" cap="none">
                <a:solidFill>
                  <a:srgbClr val="00206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76200">
              <a:spcBef>
                <a:spcPts val="0"/>
              </a:spcBef>
              <a:buSzPts val="2400"/>
              <a:buFont typeface="Arial"/>
              <a:buNone/>
            </a:pPr>
            <a:r>
              <a:rPr lang="en-US" sz="2400">
                <a:latin typeface="Helvetica Neue Light"/>
                <a:ea typeface="Helvetica Neue Light"/>
                <a:cs typeface="Helvetica Neue Light"/>
                <a:sym typeface="Helvetica Neue Light"/>
              </a:rPr>
              <a:t>5 Payment UI</a:t>
            </a:r>
          </a:p>
        </p:txBody>
      </p:sp>
      <p:pic>
        <p:nvPicPr>
          <p:cNvPr id="5122" name="Picture 2">
            <a:extLst>
              <a:ext uri="{FF2B5EF4-FFF2-40B4-BE49-F238E27FC236}">
                <a16:creationId xmlns:a16="http://schemas.microsoft.com/office/drawing/2014/main" id="{2A1E86FD-BABA-73E9-1345-97A0BC5198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965" y="1335908"/>
            <a:ext cx="9193603" cy="5038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42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UI Design</a:t>
            </a:r>
            <a:endParaRPr/>
          </a:p>
        </p:txBody>
      </p:sp>
      <p:sp>
        <p:nvSpPr>
          <p:cNvPr id="151" name="Google Shape;151;p19"/>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52" name="Google Shape;152;p19"/>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r>
              <a:rPr lang="en-US">
                <a:latin typeface="Helvetica Neue Light"/>
              </a:rPr>
              <a:t>Book Shop Create Order System</a:t>
            </a:r>
            <a:endParaRPr lang="vi-VN"/>
          </a:p>
        </p:txBody>
      </p:sp>
      <p:sp>
        <p:nvSpPr>
          <p:cNvPr id="153" name="Google Shape;153;p19"/>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12" name="Google Shape;150;p19">
            <a:extLst>
              <a:ext uri="{FF2B5EF4-FFF2-40B4-BE49-F238E27FC236}">
                <a16:creationId xmlns:a16="http://schemas.microsoft.com/office/drawing/2014/main" id="{6D87A911-7915-B6AF-81FD-1D75A5CB6EF4}"/>
              </a:ext>
            </a:extLst>
          </p:cNvPr>
          <p:cNvSpPr txBox="1">
            <a:spLocks/>
          </p:cNvSpPr>
          <p:nvPr/>
        </p:nvSpPr>
        <p:spPr>
          <a:xfrm>
            <a:off x="140677" y="926876"/>
            <a:ext cx="4717167" cy="191603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002060"/>
              </a:buClr>
              <a:buSzPts val="2800"/>
              <a:buFont typeface="Arial"/>
              <a:buChar char="•"/>
              <a:defRPr sz="2800" b="0" i="0" u="none" strike="noStrike" cap="none">
                <a:solidFill>
                  <a:srgbClr val="00206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2060"/>
              </a:buClr>
              <a:buSzPts val="2000"/>
              <a:buFont typeface="Arial"/>
              <a:buChar char="•"/>
              <a:defRPr sz="2000" b="0" i="0" u="none" strike="noStrike" cap="none">
                <a:solidFill>
                  <a:srgbClr val="00206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76200">
              <a:spcBef>
                <a:spcPts val="0"/>
              </a:spcBef>
              <a:buSzPts val="2400"/>
              <a:buFont typeface="Arial"/>
              <a:buNone/>
            </a:pPr>
            <a:r>
              <a:rPr lang="en-US" sz="2400">
                <a:latin typeface="Helvetica Neue Light"/>
                <a:ea typeface="Helvetica Neue Light"/>
                <a:cs typeface="Helvetica Neue Light"/>
                <a:sym typeface="Helvetica Neue Light"/>
              </a:rPr>
              <a:t>6 Invoice UI</a:t>
            </a:r>
          </a:p>
        </p:txBody>
      </p:sp>
      <p:pic>
        <p:nvPicPr>
          <p:cNvPr id="6146" name="Picture 2">
            <a:extLst>
              <a:ext uri="{FF2B5EF4-FFF2-40B4-BE49-F238E27FC236}">
                <a16:creationId xmlns:a16="http://schemas.microsoft.com/office/drawing/2014/main" id="{083A6A82-D5A6-38FA-8339-A01C5C93A6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575" y="1030851"/>
            <a:ext cx="7431601" cy="5563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13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UI Design</a:t>
            </a:r>
            <a:endParaRPr/>
          </a:p>
        </p:txBody>
      </p:sp>
      <p:sp>
        <p:nvSpPr>
          <p:cNvPr id="151" name="Google Shape;151;p19"/>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52" name="Google Shape;152;p19"/>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r>
              <a:rPr lang="en-US">
                <a:latin typeface="Helvetica Neue Light"/>
              </a:rPr>
              <a:t>Book Shop Create Order System</a:t>
            </a:r>
            <a:endParaRPr lang="vi-VN"/>
          </a:p>
        </p:txBody>
      </p:sp>
      <p:sp>
        <p:nvSpPr>
          <p:cNvPr id="153" name="Google Shape;153;p19"/>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15" name="Google Shape;150;p19">
            <a:extLst>
              <a:ext uri="{FF2B5EF4-FFF2-40B4-BE49-F238E27FC236}">
                <a16:creationId xmlns:a16="http://schemas.microsoft.com/office/drawing/2014/main" id="{8FEB6F6C-CCA6-6C03-1813-8C43EE33C548}"/>
              </a:ext>
            </a:extLst>
          </p:cNvPr>
          <p:cNvSpPr txBox="1">
            <a:spLocks/>
          </p:cNvSpPr>
          <p:nvPr/>
        </p:nvSpPr>
        <p:spPr>
          <a:xfrm>
            <a:off x="140677" y="926876"/>
            <a:ext cx="4717167" cy="191603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002060"/>
              </a:buClr>
              <a:buSzPts val="2800"/>
              <a:buFont typeface="Arial"/>
              <a:buChar char="•"/>
              <a:defRPr sz="2800" b="0" i="0" u="none" strike="noStrike" cap="none">
                <a:solidFill>
                  <a:srgbClr val="00206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2060"/>
              </a:buClr>
              <a:buSzPts val="2000"/>
              <a:buFont typeface="Arial"/>
              <a:buChar char="•"/>
              <a:defRPr sz="2000" b="0" i="0" u="none" strike="noStrike" cap="none">
                <a:solidFill>
                  <a:srgbClr val="00206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76200">
              <a:spcBef>
                <a:spcPts val="0"/>
              </a:spcBef>
              <a:buSzPts val="2400"/>
              <a:buFont typeface="Arial"/>
              <a:buNone/>
            </a:pPr>
            <a:r>
              <a:rPr lang="en-US" sz="2400">
                <a:latin typeface="Helvetica Neue Light"/>
                <a:ea typeface="Helvetica Neue Light"/>
                <a:cs typeface="Helvetica Neue Light"/>
                <a:sym typeface="Helvetica Neue Light"/>
              </a:rPr>
              <a:t>7 View staff revenue in day UI</a:t>
            </a:r>
          </a:p>
        </p:txBody>
      </p:sp>
      <p:pic>
        <p:nvPicPr>
          <p:cNvPr id="7170" name="Picture 2">
            <a:extLst>
              <a:ext uri="{FF2B5EF4-FFF2-40B4-BE49-F238E27FC236}">
                <a16:creationId xmlns:a16="http://schemas.microsoft.com/office/drawing/2014/main" id="{04CD8098-38E6-498D-A3C5-CA5593B36F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759" y="1380955"/>
            <a:ext cx="8721970" cy="4880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472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8"/>
        <p:cNvGrpSpPr/>
        <p:nvPr/>
      </p:nvGrpSpPr>
      <p:grpSpPr>
        <a:xfrm>
          <a:off x="0" y="0"/>
          <a:ext cx="0" cy="0"/>
          <a:chOff x="0" y="0"/>
          <a:chExt cx="0" cy="0"/>
        </a:xfrm>
      </p:grpSpPr>
      <p:sp>
        <p:nvSpPr>
          <p:cNvPr id="159" name="Google Shape;159;p20"/>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Class Diagram</a:t>
            </a:r>
            <a:endParaRPr/>
          </a:p>
        </p:txBody>
      </p:sp>
      <p:sp>
        <p:nvSpPr>
          <p:cNvPr id="161" name="Google Shape;161;p20"/>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62" name="Google Shape;162;p20"/>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r>
              <a:rPr lang="en-US">
                <a:latin typeface="Helvetica Neue Light"/>
              </a:rPr>
              <a:t>Book Shop Create Order System</a:t>
            </a:r>
            <a:endParaRPr lang="en-US"/>
          </a:p>
        </p:txBody>
      </p:sp>
      <p:sp>
        <p:nvSpPr>
          <p:cNvPr id="163" name="Google Shape;163;p20"/>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8194" name="Picture 2">
            <a:extLst>
              <a:ext uri="{FF2B5EF4-FFF2-40B4-BE49-F238E27FC236}">
                <a16:creationId xmlns:a16="http://schemas.microsoft.com/office/drawing/2014/main" id="{999742C0-C769-86AA-F780-79A6AE48E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498" y="926876"/>
            <a:ext cx="7874957" cy="55770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Sequence Diagram</a:t>
            </a:r>
            <a:endParaRPr/>
          </a:p>
        </p:txBody>
      </p:sp>
      <p:sp>
        <p:nvSpPr>
          <p:cNvPr id="170" name="Google Shape;170;p21"/>
          <p:cNvSpPr txBox="1">
            <a:spLocks noGrp="1"/>
          </p:cNvSpPr>
          <p:nvPr>
            <p:ph type="body" idx="1"/>
          </p:nvPr>
        </p:nvSpPr>
        <p:spPr>
          <a:xfrm>
            <a:off x="173500" y="926876"/>
            <a:ext cx="11844997" cy="5411149"/>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rgbClr val="002060"/>
              </a:buClr>
              <a:buSzPts val="2400"/>
              <a:buNone/>
            </a:pPr>
            <a:r>
              <a:rPr lang="en-US" sz="2400">
                <a:latin typeface="Helvetica Neue Light"/>
                <a:ea typeface="Helvetica Neue Light"/>
                <a:cs typeface="Helvetica Neue Light"/>
                <a:sym typeface="Helvetica Neue Light"/>
              </a:rPr>
              <a:t>1. Login </a:t>
            </a:r>
            <a:endParaRPr sz="2400">
              <a:latin typeface="Helvetica Neue Light"/>
              <a:ea typeface="Helvetica Neue Light"/>
              <a:cs typeface="Helvetica Neue Light"/>
              <a:sym typeface="Helvetica Neue Light"/>
            </a:endParaRPr>
          </a:p>
        </p:txBody>
      </p:sp>
      <p:sp>
        <p:nvSpPr>
          <p:cNvPr id="171" name="Google Shape;171;p21"/>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72" name="Google Shape;172;p21"/>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r>
              <a:rPr lang="en-US">
                <a:latin typeface="Helvetica Neue Light"/>
              </a:rPr>
              <a:t>Book Shop Create Order System</a:t>
            </a:r>
            <a:endParaRPr lang="vi-VN"/>
          </a:p>
        </p:txBody>
      </p:sp>
      <p:sp>
        <p:nvSpPr>
          <p:cNvPr id="173" name="Google Shape;173;p21"/>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9218" name="Picture 2">
            <a:extLst>
              <a:ext uri="{FF2B5EF4-FFF2-40B4-BE49-F238E27FC236}">
                <a16:creationId xmlns:a16="http://schemas.microsoft.com/office/drawing/2014/main" id="{8ABA9770-19F8-F448-C884-FA9AE93152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974326"/>
            <a:ext cx="7560755" cy="54821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Sequence Diagram</a:t>
            </a:r>
            <a:endParaRPr/>
          </a:p>
        </p:txBody>
      </p:sp>
      <p:sp>
        <p:nvSpPr>
          <p:cNvPr id="170" name="Google Shape;170;p21"/>
          <p:cNvSpPr txBox="1">
            <a:spLocks noGrp="1"/>
          </p:cNvSpPr>
          <p:nvPr>
            <p:ph type="body" idx="1"/>
          </p:nvPr>
        </p:nvSpPr>
        <p:spPr>
          <a:xfrm>
            <a:off x="-7115" y="935269"/>
            <a:ext cx="11844997" cy="5411149"/>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rgbClr val="002060"/>
              </a:buClr>
              <a:buSzPts val="2400"/>
              <a:buNone/>
            </a:pPr>
            <a:r>
              <a:rPr lang="en-US" sz="2400">
                <a:latin typeface="Helvetica Neue Light"/>
                <a:ea typeface="Helvetica Neue Light"/>
                <a:cs typeface="Helvetica Neue Light"/>
                <a:sym typeface="Helvetica Neue Light"/>
              </a:rPr>
              <a:t>2. Search book by code </a:t>
            </a:r>
            <a:endParaRPr sz="2400">
              <a:latin typeface="Helvetica Neue Light"/>
              <a:ea typeface="Helvetica Neue Light"/>
              <a:cs typeface="Helvetica Neue Light"/>
              <a:sym typeface="Helvetica Neue Light"/>
            </a:endParaRPr>
          </a:p>
        </p:txBody>
      </p:sp>
      <p:sp>
        <p:nvSpPr>
          <p:cNvPr id="171" name="Google Shape;171;p21"/>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72" name="Google Shape;172;p21"/>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r>
              <a:rPr lang="en-US">
                <a:latin typeface="Helvetica Neue Light"/>
              </a:rPr>
              <a:t>Book Shop Create Order System</a:t>
            </a:r>
            <a:endParaRPr lang="vi-VN"/>
          </a:p>
        </p:txBody>
      </p:sp>
      <p:sp>
        <p:nvSpPr>
          <p:cNvPr id="173" name="Google Shape;173;p21"/>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10242" name="Picture 2">
            <a:extLst>
              <a:ext uri="{FF2B5EF4-FFF2-40B4-BE49-F238E27FC236}">
                <a16:creationId xmlns:a16="http://schemas.microsoft.com/office/drawing/2014/main" id="{92FD6EDF-FD98-5079-2F39-FF52B1E12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118" y="1069196"/>
            <a:ext cx="7050695" cy="5306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81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Sequence Diagram</a:t>
            </a:r>
            <a:endParaRPr/>
          </a:p>
        </p:txBody>
      </p:sp>
      <p:sp>
        <p:nvSpPr>
          <p:cNvPr id="170" name="Google Shape;170;p21"/>
          <p:cNvSpPr txBox="1">
            <a:spLocks noGrp="1"/>
          </p:cNvSpPr>
          <p:nvPr>
            <p:ph type="body" idx="1"/>
          </p:nvPr>
        </p:nvSpPr>
        <p:spPr>
          <a:xfrm>
            <a:off x="173501" y="926876"/>
            <a:ext cx="2423396" cy="5411149"/>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rgbClr val="002060"/>
              </a:buClr>
              <a:buSzPts val="2400"/>
              <a:buNone/>
            </a:pPr>
            <a:r>
              <a:rPr lang="en-US" sz="2400">
                <a:latin typeface="Helvetica Neue Light"/>
                <a:ea typeface="Helvetica Neue Light"/>
                <a:cs typeface="Helvetica Neue Light"/>
                <a:sym typeface="Helvetica Neue Light"/>
              </a:rPr>
              <a:t>3. Create Order   </a:t>
            </a:r>
            <a:endParaRPr sz="2400">
              <a:latin typeface="Helvetica Neue Light"/>
              <a:ea typeface="Helvetica Neue Light"/>
              <a:cs typeface="Helvetica Neue Light"/>
              <a:sym typeface="Helvetica Neue Light"/>
            </a:endParaRPr>
          </a:p>
        </p:txBody>
      </p:sp>
      <p:sp>
        <p:nvSpPr>
          <p:cNvPr id="171" name="Google Shape;171;p21"/>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72" name="Google Shape;172;p21"/>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r>
              <a:rPr lang="en-US">
                <a:latin typeface="Helvetica Neue Light"/>
              </a:rPr>
              <a:t>Book Shop Create Order System</a:t>
            </a:r>
            <a:endParaRPr lang="vi-VN"/>
          </a:p>
        </p:txBody>
      </p:sp>
      <p:sp>
        <p:nvSpPr>
          <p:cNvPr id="173" name="Google Shape;173;p21"/>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11266" name="Picture 2">
            <a:extLst>
              <a:ext uri="{FF2B5EF4-FFF2-40B4-BE49-F238E27FC236}">
                <a16:creationId xmlns:a16="http://schemas.microsoft.com/office/drawing/2014/main" id="{FE1A7853-B7FA-EC1F-940A-9F74109B2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024" y="926875"/>
            <a:ext cx="4967566" cy="5591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16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panose="020B0604020202020204" charset="0"/>
                <a:ea typeface="Helvetica Neue Light"/>
                <a:cs typeface="Helvetica Neue Light"/>
                <a:sym typeface="Helvetica Neue Light"/>
              </a:rPr>
              <a:t>Objectives</a:t>
            </a:r>
            <a:endParaRPr>
              <a:latin typeface="Helvetica Neue Light" panose="020B0604020202020204" charset="0"/>
            </a:endParaRPr>
          </a:p>
        </p:txBody>
      </p:sp>
      <p:sp>
        <p:nvSpPr>
          <p:cNvPr id="100" name="Google Shape;100;p14"/>
          <p:cNvSpPr txBox="1">
            <a:spLocks noGrp="1"/>
          </p:cNvSpPr>
          <p:nvPr>
            <p:ph type="body" idx="1"/>
          </p:nvPr>
        </p:nvSpPr>
        <p:spPr>
          <a:xfrm>
            <a:off x="165729" y="1074057"/>
            <a:ext cx="11844997" cy="5079855"/>
          </a:xfrm>
          <a:prstGeom prst="rect">
            <a:avLst/>
          </a:prstGeom>
          <a:noFill/>
          <a:ln>
            <a:noFill/>
          </a:ln>
        </p:spPr>
        <p:txBody>
          <a:bodyPr spcFirstLastPara="1" wrap="square" lIns="91425" tIns="45700" rIns="91425" bIns="45700" anchor="t" anchorCtr="0">
            <a:normAutofit/>
          </a:bodyPr>
          <a:lstStyle/>
          <a:p>
            <a:pPr marL="50800" indent="0" algn="l">
              <a:buNone/>
            </a:pPr>
            <a:r>
              <a:rPr lang="en-US" sz="1800" b="0" i="0">
                <a:solidFill>
                  <a:schemeClr val="tx1"/>
                </a:solidFill>
                <a:effectLst/>
                <a:latin typeface="Helvetica Neue Light" panose="020B0604020202020204" charset="0"/>
              </a:rPr>
              <a:t>For the </a:t>
            </a:r>
            <a:r>
              <a:rPr lang="vi-VN" sz="1800" b="0" i="0" err="1">
                <a:solidFill>
                  <a:schemeClr val="tx1"/>
                </a:solidFill>
                <a:effectLst/>
                <a:latin typeface="Helvetica Neue Light" panose="020B0604020202020204" charset="0"/>
              </a:rPr>
              <a:t>Book</a:t>
            </a:r>
            <a:r>
              <a:rPr lang="vi-VN" sz="1800" b="0" i="0">
                <a:solidFill>
                  <a:schemeClr val="tx1"/>
                </a:solidFill>
                <a:effectLst/>
                <a:latin typeface="Helvetica Neue Light" panose="020B0604020202020204" charset="0"/>
              </a:rPr>
              <a:t> </a:t>
            </a:r>
            <a:r>
              <a:rPr lang="vi-VN" sz="1800" b="0" i="0" err="1">
                <a:solidFill>
                  <a:schemeClr val="tx1"/>
                </a:solidFill>
                <a:effectLst/>
                <a:latin typeface="Helvetica Neue Light" panose="020B0604020202020204" charset="0"/>
              </a:rPr>
              <a:t>shop</a:t>
            </a:r>
            <a:r>
              <a:rPr lang="vi-VN" sz="1800" b="0" i="0">
                <a:solidFill>
                  <a:schemeClr val="tx1"/>
                </a:solidFill>
                <a:effectLst/>
                <a:latin typeface="Helvetica Neue Light" panose="020B0604020202020204" charset="0"/>
              </a:rPr>
              <a:t> </a:t>
            </a:r>
            <a:r>
              <a:rPr lang="vi-VN" sz="1800" b="0" i="0" err="1">
                <a:solidFill>
                  <a:schemeClr val="tx1"/>
                </a:solidFill>
                <a:effectLst/>
                <a:latin typeface="Helvetica Neue Light" panose="020B0604020202020204" charset="0"/>
              </a:rPr>
              <a:t>create</a:t>
            </a:r>
            <a:r>
              <a:rPr lang="vi-VN" sz="1800" b="0" i="0">
                <a:solidFill>
                  <a:schemeClr val="tx1"/>
                </a:solidFill>
                <a:effectLst/>
                <a:latin typeface="Helvetica Neue Light" panose="020B0604020202020204" charset="0"/>
              </a:rPr>
              <a:t> </a:t>
            </a:r>
            <a:r>
              <a:rPr lang="vi-VN" sz="1800" b="0" i="0" err="1">
                <a:solidFill>
                  <a:schemeClr val="tx1"/>
                </a:solidFill>
                <a:effectLst/>
                <a:latin typeface="Helvetica Neue Light" panose="020B0604020202020204" charset="0"/>
              </a:rPr>
              <a:t>order</a:t>
            </a:r>
            <a:r>
              <a:rPr lang="vi-VN" sz="1800" b="0" i="0">
                <a:solidFill>
                  <a:schemeClr val="tx1"/>
                </a:solidFill>
                <a:effectLst/>
                <a:latin typeface="Helvetica Neue Light" panose="020B0604020202020204" charset="0"/>
              </a:rPr>
              <a:t> </a:t>
            </a:r>
            <a:r>
              <a:rPr lang="en-US" sz="1800" b="0" i="0">
                <a:solidFill>
                  <a:schemeClr val="tx1"/>
                </a:solidFill>
                <a:effectLst/>
                <a:latin typeface="Helvetica Neue Light" panose="020B0604020202020204" charset="0"/>
              </a:rPr>
              <a:t>system, the main objective is to provide functionalities related to order management and daily revenue tracking. This ensures efficiency and convenience in business operations management. Specifically, the key objectives include:</a:t>
            </a:r>
          </a:p>
          <a:p>
            <a:pPr marL="50800" indent="0" algn="l">
              <a:buNone/>
            </a:pPr>
            <a:r>
              <a:rPr lang="vi-VN" sz="1800" b="0" i="0">
                <a:solidFill>
                  <a:schemeClr val="tx1"/>
                </a:solidFill>
                <a:effectLst/>
                <a:latin typeface="Helvetica Neue Light" panose="020B0604020202020204" charset="0"/>
              </a:rPr>
              <a:t>- </a:t>
            </a:r>
            <a:r>
              <a:rPr lang="en-US" sz="1800" b="1" i="0">
                <a:solidFill>
                  <a:schemeClr val="tx1"/>
                </a:solidFill>
                <a:effectLst/>
                <a:latin typeface="Helvetica Neue Light" panose="020B0604020202020204" charset="0"/>
              </a:rPr>
              <a:t>Staff login</a:t>
            </a:r>
            <a:r>
              <a:rPr lang="en-US" sz="1800" b="0" i="0">
                <a:solidFill>
                  <a:schemeClr val="tx1"/>
                </a:solidFill>
                <a:effectLst/>
                <a:latin typeface="Helvetica Neue Light" panose="020B0604020202020204" charset="0"/>
              </a:rPr>
              <a:t>: Develop a secure and user-friendly login interface for staff members to access the system.</a:t>
            </a:r>
          </a:p>
          <a:p>
            <a:pPr marL="50800" indent="0" algn="l">
              <a:buNone/>
            </a:pPr>
            <a:r>
              <a:rPr lang="vi-VN" sz="1800" b="0" i="0">
                <a:solidFill>
                  <a:schemeClr val="tx1"/>
                </a:solidFill>
                <a:effectLst/>
                <a:latin typeface="Helvetica Neue Light" panose="020B0604020202020204" charset="0"/>
              </a:rPr>
              <a:t>- </a:t>
            </a:r>
            <a:r>
              <a:rPr lang="en-US" sz="1800" b="1" i="0">
                <a:solidFill>
                  <a:schemeClr val="tx1"/>
                </a:solidFill>
                <a:effectLst/>
                <a:latin typeface="Helvetica Neue Light" panose="020B0604020202020204" charset="0"/>
              </a:rPr>
              <a:t>Create orders</a:t>
            </a:r>
            <a:r>
              <a:rPr lang="en-US" sz="1800" b="0" i="0">
                <a:solidFill>
                  <a:schemeClr val="tx1"/>
                </a:solidFill>
                <a:effectLst/>
                <a:latin typeface="Helvetica Neue Light" panose="020B0604020202020204" charset="0"/>
              </a:rPr>
              <a:t>: Provide the capability for staff to create</a:t>
            </a:r>
            <a:r>
              <a:rPr lang="vi-VN" sz="1800" b="0" i="0">
                <a:solidFill>
                  <a:schemeClr val="tx1"/>
                </a:solidFill>
                <a:effectLst/>
                <a:latin typeface="Helvetica Neue Light" panose="020B0604020202020204" charset="0"/>
              </a:rPr>
              <a:t> </a:t>
            </a:r>
            <a:r>
              <a:rPr lang="vi-VN" sz="1800" b="0" i="0" err="1">
                <a:solidFill>
                  <a:schemeClr val="tx1"/>
                </a:solidFill>
                <a:effectLst/>
                <a:latin typeface="Helvetica Neue Light" panose="020B0604020202020204" charset="0"/>
              </a:rPr>
              <a:t>order</a:t>
            </a:r>
            <a:r>
              <a:rPr lang="en-US" sz="1800" b="0" i="0">
                <a:solidFill>
                  <a:schemeClr val="tx1"/>
                </a:solidFill>
                <a:effectLst/>
                <a:latin typeface="Helvetica Neue Light" panose="020B0604020202020204" charset="0"/>
              </a:rPr>
              <a:t>, </a:t>
            </a:r>
            <a:r>
              <a:rPr lang="vi-VN" sz="1800" b="0" i="0" err="1">
                <a:solidFill>
                  <a:schemeClr val="tx1"/>
                </a:solidFill>
                <a:effectLst/>
                <a:latin typeface="Helvetica Neue Light" panose="020B0604020202020204" charset="0"/>
              </a:rPr>
              <a:t>payment</a:t>
            </a:r>
            <a:r>
              <a:rPr lang="vi-VN" sz="1800" b="0" i="0">
                <a:solidFill>
                  <a:schemeClr val="tx1"/>
                </a:solidFill>
                <a:effectLst/>
                <a:latin typeface="Helvetica Neue Light" panose="020B0604020202020204" charset="0"/>
              </a:rPr>
              <a:t> </a:t>
            </a:r>
            <a:r>
              <a:rPr lang="en-US" sz="1800" b="0" i="0">
                <a:solidFill>
                  <a:schemeClr val="tx1"/>
                </a:solidFill>
                <a:effectLst/>
                <a:latin typeface="Helvetica Neue Light" panose="020B0604020202020204" charset="0"/>
              </a:rPr>
              <a:t>and</a:t>
            </a:r>
            <a:r>
              <a:rPr lang="vi-VN" sz="1800" b="0" i="0">
                <a:solidFill>
                  <a:schemeClr val="tx1"/>
                </a:solidFill>
                <a:effectLst/>
                <a:latin typeface="Helvetica Neue Light" panose="020B0604020202020204" charset="0"/>
              </a:rPr>
              <a:t> </a:t>
            </a:r>
            <a:r>
              <a:rPr lang="vi-VN" sz="1800" b="0" i="0" err="1">
                <a:solidFill>
                  <a:schemeClr val="tx1"/>
                </a:solidFill>
                <a:effectLst/>
                <a:latin typeface="Helvetica Neue Light" panose="020B0604020202020204" charset="0"/>
              </a:rPr>
              <a:t>export</a:t>
            </a:r>
            <a:r>
              <a:rPr lang="vi-VN" sz="1800" b="0" i="0">
                <a:solidFill>
                  <a:schemeClr val="tx1"/>
                </a:solidFill>
                <a:effectLst/>
                <a:latin typeface="Helvetica Neue Light" panose="020B0604020202020204" charset="0"/>
              </a:rPr>
              <a:t> </a:t>
            </a:r>
            <a:r>
              <a:rPr lang="vi-VN" sz="1800" b="0" i="0" err="1">
                <a:solidFill>
                  <a:schemeClr val="tx1"/>
                </a:solidFill>
                <a:effectLst/>
                <a:latin typeface="Helvetica Neue Light" panose="020B0604020202020204" charset="0"/>
              </a:rPr>
              <a:t>invoices</a:t>
            </a:r>
            <a:r>
              <a:rPr lang="en-US" sz="1800" b="0" i="0">
                <a:solidFill>
                  <a:schemeClr val="tx1"/>
                </a:solidFill>
                <a:effectLst/>
                <a:latin typeface="Helvetica Neue Light" panose="020B0604020202020204" charset="0"/>
              </a:rPr>
              <a:t>.</a:t>
            </a:r>
          </a:p>
          <a:p>
            <a:pPr marL="50800" indent="0" algn="l">
              <a:buNone/>
            </a:pPr>
            <a:r>
              <a:rPr lang="vi-VN" sz="1800" b="0" i="0">
                <a:solidFill>
                  <a:schemeClr val="tx1"/>
                </a:solidFill>
                <a:effectLst/>
                <a:latin typeface="Helvetica Neue Light" panose="020B0604020202020204" charset="0"/>
              </a:rPr>
              <a:t>- </a:t>
            </a:r>
            <a:r>
              <a:rPr lang="en-US" sz="1800" b="1" i="0">
                <a:solidFill>
                  <a:schemeClr val="tx1"/>
                </a:solidFill>
                <a:effectLst/>
                <a:latin typeface="Helvetica Neue Light" panose="020B0604020202020204" charset="0"/>
              </a:rPr>
              <a:t>View staff revenue in </a:t>
            </a:r>
            <a:r>
              <a:rPr lang="vi-VN" sz="1800" b="1">
                <a:solidFill>
                  <a:schemeClr val="tx1"/>
                </a:solidFill>
                <a:latin typeface="Helvetica Neue Light" panose="020B0604020202020204" charset="0"/>
              </a:rPr>
              <a:t>To</a:t>
            </a:r>
            <a:r>
              <a:rPr lang="en-US" sz="1800" b="1" i="0">
                <a:solidFill>
                  <a:schemeClr val="tx1"/>
                </a:solidFill>
                <a:effectLst/>
                <a:latin typeface="Helvetica Neue Light" panose="020B0604020202020204" charset="0"/>
              </a:rPr>
              <a:t>day</a:t>
            </a:r>
            <a:r>
              <a:rPr lang="en-US" sz="1800" b="0" i="0">
                <a:solidFill>
                  <a:schemeClr val="tx1"/>
                </a:solidFill>
                <a:effectLst/>
                <a:latin typeface="Helvetica Neue Light" panose="020B0604020202020204" charset="0"/>
              </a:rPr>
              <a:t>: Display information regarding the revenue generated by each staff member </a:t>
            </a:r>
            <a:r>
              <a:rPr lang="vi-VN" sz="1800" b="0" i="0" err="1">
                <a:solidFill>
                  <a:schemeClr val="tx1"/>
                </a:solidFill>
                <a:effectLst/>
                <a:latin typeface="Helvetica Neue Light" panose="020B0604020202020204" charset="0"/>
              </a:rPr>
              <a:t>inTo</a:t>
            </a:r>
            <a:r>
              <a:rPr lang="en-US" sz="1800" b="0" i="0">
                <a:solidFill>
                  <a:schemeClr val="tx1"/>
                </a:solidFill>
                <a:effectLst/>
                <a:latin typeface="Helvetica Neue Light" panose="020B0604020202020204" charset="0"/>
              </a:rPr>
              <a:t>day. This helps monitor individual performance and evaluate contributions.</a:t>
            </a:r>
          </a:p>
          <a:p>
            <a:pPr marL="50800" indent="0" algn="l">
              <a:buNone/>
            </a:pPr>
            <a:r>
              <a:rPr lang="vi-VN" sz="1800" b="0" i="0">
                <a:solidFill>
                  <a:schemeClr val="tx1"/>
                </a:solidFill>
                <a:effectLst/>
                <a:latin typeface="Helvetica Neue Light" panose="020B0604020202020204" charset="0"/>
              </a:rPr>
              <a:t>- </a:t>
            </a:r>
            <a:r>
              <a:rPr lang="en-US" sz="1800" b="1" i="0">
                <a:solidFill>
                  <a:schemeClr val="tx1"/>
                </a:solidFill>
                <a:effectLst/>
                <a:latin typeface="Helvetica Neue Light" panose="020B0604020202020204" charset="0"/>
              </a:rPr>
              <a:t>Confirm or cancel payments</a:t>
            </a:r>
            <a:r>
              <a:rPr lang="en-US" sz="1800" b="0" i="0">
                <a:solidFill>
                  <a:schemeClr val="tx1"/>
                </a:solidFill>
                <a:effectLst/>
                <a:latin typeface="Helvetica Neue Light" panose="020B0604020202020204" charset="0"/>
              </a:rPr>
              <a:t>: Allow staff to confirm receipt of payments or cancel payments. This helps manage payment statuses accurately and efficiently.</a:t>
            </a:r>
          </a:p>
          <a:p>
            <a:pPr marL="50800" indent="0" algn="l">
              <a:buNone/>
            </a:pPr>
            <a:r>
              <a:rPr lang="en-US" sz="1800" b="0" i="0">
                <a:solidFill>
                  <a:schemeClr val="tx1"/>
                </a:solidFill>
                <a:effectLst/>
                <a:latin typeface="Helvetica Neue Light" panose="020B0604020202020204" charset="0"/>
              </a:rPr>
              <a:t>In summary, the system aims to enhance business operations management by offering convenient functionalities for staff, including order </a:t>
            </a:r>
            <a:r>
              <a:rPr lang="vi-VN" sz="1800" b="0" i="0" err="1">
                <a:solidFill>
                  <a:schemeClr val="tx1"/>
                </a:solidFill>
                <a:effectLst/>
                <a:latin typeface="Helvetica Neue Light" panose="020B0604020202020204" charset="0"/>
              </a:rPr>
              <a:t>creation</a:t>
            </a:r>
            <a:r>
              <a:rPr lang="vi-VN" sz="1800" b="0" i="0">
                <a:solidFill>
                  <a:schemeClr val="tx1"/>
                </a:solidFill>
                <a:effectLst/>
                <a:latin typeface="Helvetica Neue Light" panose="020B0604020202020204" charset="0"/>
              </a:rPr>
              <a:t>, </a:t>
            </a:r>
            <a:r>
              <a:rPr lang="vi-VN" sz="1800" b="0" i="0" err="1">
                <a:solidFill>
                  <a:schemeClr val="tx1"/>
                </a:solidFill>
                <a:effectLst/>
                <a:latin typeface="Helvetica Neue Light" panose="020B0604020202020204" charset="0"/>
              </a:rPr>
              <a:t>confirm</a:t>
            </a:r>
            <a:r>
              <a:rPr lang="vi-VN" sz="1800" b="0" i="0">
                <a:solidFill>
                  <a:schemeClr val="tx1"/>
                </a:solidFill>
                <a:effectLst/>
                <a:latin typeface="Helvetica Neue Light" panose="020B0604020202020204" charset="0"/>
              </a:rPr>
              <a:t> </a:t>
            </a:r>
            <a:r>
              <a:rPr lang="vi-VN" sz="1800" b="0" i="0" err="1">
                <a:solidFill>
                  <a:schemeClr val="tx1"/>
                </a:solidFill>
                <a:effectLst/>
                <a:latin typeface="Helvetica Neue Light" panose="020B0604020202020204" charset="0"/>
              </a:rPr>
              <a:t>order</a:t>
            </a:r>
            <a:r>
              <a:rPr lang="vi-VN" sz="1800" b="0" i="0">
                <a:solidFill>
                  <a:schemeClr val="tx1"/>
                </a:solidFill>
                <a:effectLst/>
                <a:latin typeface="Helvetica Neue Light" panose="020B0604020202020204" charset="0"/>
              </a:rPr>
              <a:t> </a:t>
            </a:r>
            <a:r>
              <a:rPr lang="vi-VN" sz="1800" b="0" i="0" err="1">
                <a:solidFill>
                  <a:schemeClr val="tx1"/>
                </a:solidFill>
                <a:effectLst/>
                <a:latin typeface="Helvetica Neue Light" panose="020B0604020202020204" charset="0"/>
              </a:rPr>
              <a:t>and</a:t>
            </a:r>
            <a:r>
              <a:rPr lang="vi-VN" sz="1800" b="0" i="0">
                <a:solidFill>
                  <a:schemeClr val="tx1"/>
                </a:solidFill>
                <a:effectLst/>
                <a:latin typeface="Helvetica Neue Light" panose="020B0604020202020204" charset="0"/>
              </a:rPr>
              <a:t> </a:t>
            </a:r>
            <a:r>
              <a:rPr lang="vi-VN" sz="1800" b="0" i="0" err="1">
                <a:solidFill>
                  <a:schemeClr val="tx1"/>
                </a:solidFill>
                <a:effectLst/>
                <a:latin typeface="Helvetica Neue Light" panose="020B0604020202020204" charset="0"/>
              </a:rPr>
              <a:t>payment</a:t>
            </a:r>
            <a:r>
              <a:rPr lang="vi-VN" sz="1800" b="0" i="0">
                <a:solidFill>
                  <a:schemeClr val="tx1"/>
                </a:solidFill>
                <a:effectLst/>
                <a:latin typeface="Helvetica Neue Light" panose="020B0604020202020204" charset="0"/>
              </a:rPr>
              <a:t>, then </a:t>
            </a:r>
            <a:r>
              <a:rPr lang="vi-VN" sz="1800" b="0" i="0" err="1">
                <a:solidFill>
                  <a:schemeClr val="tx1"/>
                </a:solidFill>
                <a:effectLst/>
                <a:latin typeface="Helvetica Neue Light" panose="020B0604020202020204" charset="0"/>
              </a:rPr>
              <a:t>export</a:t>
            </a:r>
            <a:r>
              <a:rPr lang="vi-VN" sz="1800" b="0" i="0">
                <a:solidFill>
                  <a:schemeClr val="tx1"/>
                </a:solidFill>
                <a:effectLst/>
                <a:latin typeface="Helvetica Neue Light" panose="020B0604020202020204" charset="0"/>
              </a:rPr>
              <a:t> </a:t>
            </a:r>
            <a:r>
              <a:rPr lang="vi-VN" sz="1800" b="0" i="0" err="1">
                <a:solidFill>
                  <a:schemeClr val="tx1"/>
                </a:solidFill>
                <a:effectLst/>
                <a:latin typeface="Helvetica Neue Light" panose="020B0604020202020204" charset="0"/>
              </a:rPr>
              <a:t>invoices</a:t>
            </a:r>
            <a:r>
              <a:rPr lang="en-US" sz="1800" b="0" i="0">
                <a:solidFill>
                  <a:schemeClr val="tx1"/>
                </a:solidFill>
                <a:effectLst/>
                <a:latin typeface="Helvetica Neue Light" panose="020B0604020202020204" charset="0"/>
              </a:rPr>
              <a:t>, revenue </a:t>
            </a:r>
            <a:r>
              <a:rPr lang="vi-VN" sz="1800" b="0" i="0" err="1">
                <a:solidFill>
                  <a:schemeClr val="tx1"/>
                </a:solidFill>
                <a:effectLst/>
                <a:latin typeface="Helvetica Neue Light" panose="020B0604020202020204" charset="0"/>
              </a:rPr>
              <a:t>tracking</a:t>
            </a:r>
            <a:r>
              <a:rPr lang="vi-VN" sz="1800" b="0" i="0">
                <a:solidFill>
                  <a:schemeClr val="tx1"/>
                </a:solidFill>
                <a:effectLst/>
                <a:latin typeface="Helvetica Neue Light" panose="020B0604020202020204" charset="0"/>
              </a:rPr>
              <a:t>.</a:t>
            </a:r>
            <a:endParaRPr sz="1800">
              <a:solidFill>
                <a:schemeClr val="tx1"/>
              </a:solidFill>
              <a:latin typeface="Helvetica Neue Light" panose="020B0604020202020204" charset="0"/>
              <a:ea typeface="Helvetica Neue Light"/>
              <a:cs typeface="Helvetica Neue Light"/>
              <a:sym typeface="Helvetica Neue Light"/>
            </a:endParaRPr>
          </a:p>
        </p:txBody>
      </p:sp>
      <p:sp>
        <p:nvSpPr>
          <p:cNvPr id="101" name="Google Shape;101;p14"/>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02" name="Google Shape;102;p14"/>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r>
              <a:rPr lang="en-US">
                <a:latin typeface="Helvetica Neue Light"/>
              </a:rPr>
              <a:t>Book Shop Create Order System</a:t>
            </a:r>
            <a:endParaRPr>
              <a:latin typeface="Helvetica Neue Light"/>
            </a:endParaRPr>
          </a:p>
        </p:txBody>
      </p:sp>
      <p:sp>
        <p:nvSpPr>
          <p:cNvPr id="103" name="Google Shape;103;p14"/>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Sequence Diagram</a:t>
            </a:r>
            <a:endParaRPr/>
          </a:p>
        </p:txBody>
      </p:sp>
      <p:sp>
        <p:nvSpPr>
          <p:cNvPr id="170" name="Google Shape;170;p21"/>
          <p:cNvSpPr txBox="1">
            <a:spLocks noGrp="1"/>
          </p:cNvSpPr>
          <p:nvPr>
            <p:ph type="body" idx="1"/>
          </p:nvPr>
        </p:nvSpPr>
        <p:spPr>
          <a:xfrm>
            <a:off x="173501" y="926876"/>
            <a:ext cx="3621260" cy="5411149"/>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rgbClr val="002060"/>
              </a:buClr>
              <a:buSzPts val="2400"/>
              <a:buNone/>
            </a:pPr>
            <a:r>
              <a:rPr lang="en-US" sz="2400">
                <a:latin typeface="Helvetica Neue Light"/>
                <a:ea typeface="Helvetica Neue Light"/>
                <a:cs typeface="Helvetica Neue Light"/>
                <a:sym typeface="Helvetica Neue Light"/>
              </a:rPr>
              <a:t>4. Payment</a:t>
            </a:r>
            <a:endParaRPr sz="2400">
              <a:latin typeface="Helvetica Neue Light"/>
              <a:ea typeface="Helvetica Neue Light"/>
              <a:cs typeface="Helvetica Neue Light"/>
              <a:sym typeface="Helvetica Neue Light"/>
            </a:endParaRPr>
          </a:p>
        </p:txBody>
      </p:sp>
      <p:sp>
        <p:nvSpPr>
          <p:cNvPr id="171" name="Google Shape;171;p21"/>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72" name="Google Shape;172;p21"/>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r>
              <a:rPr lang="en-US">
                <a:latin typeface="Helvetica Neue Light"/>
              </a:rPr>
              <a:t>Book Shop Create Order System</a:t>
            </a:r>
            <a:endParaRPr lang="vi-VN"/>
          </a:p>
        </p:txBody>
      </p:sp>
      <p:sp>
        <p:nvSpPr>
          <p:cNvPr id="173" name="Google Shape;173;p21"/>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12290" name="Picture 2">
            <a:extLst>
              <a:ext uri="{FF2B5EF4-FFF2-40B4-BE49-F238E27FC236}">
                <a16:creationId xmlns:a16="http://schemas.microsoft.com/office/drawing/2014/main" id="{84B3518A-926B-A1C9-62BB-FFA4D2FCC0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419" y="1022762"/>
            <a:ext cx="4296020" cy="549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21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Sequence Diagram</a:t>
            </a:r>
            <a:endParaRPr/>
          </a:p>
        </p:txBody>
      </p:sp>
      <p:sp>
        <p:nvSpPr>
          <p:cNvPr id="170" name="Google Shape;170;p21"/>
          <p:cNvSpPr txBox="1">
            <a:spLocks noGrp="1"/>
          </p:cNvSpPr>
          <p:nvPr>
            <p:ph type="body" idx="1"/>
          </p:nvPr>
        </p:nvSpPr>
        <p:spPr>
          <a:xfrm>
            <a:off x="173501" y="926876"/>
            <a:ext cx="4007974" cy="5411149"/>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rgbClr val="002060"/>
              </a:buClr>
              <a:buSzPts val="2400"/>
              <a:buNone/>
            </a:pPr>
            <a:r>
              <a:rPr lang="en-US" sz="2400">
                <a:latin typeface="Helvetica Neue Light"/>
                <a:ea typeface="Helvetica Neue Light"/>
                <a:cs typeface="Helvetica Neue Light"/>
                <a:sym typeface="Helvetica Neue Light"/>
              </a:rPr>
              <a:t>5. View staff revenue in day</a:t>
            </a:r>
            <a:endParaRPr sz="2400">
              <a:latin typeface="Helvetica Neue Light"/>
              <a:ea typeface="Helvetica Neue Light"/>
              <a:cs typeface="Helvetica Neue Light"/>
              <a:sym typeface="Helvetica Neue Light"/>
            </a:endParaRPr>
          </a:p>
        </p:txBody>
      </p:sp>
      <p:sp>
        <p:nvSpPr>
          <p:cNvPr id="171" name="Google Shape;171;p21"/>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72" name="Google Shape;172;p21"/>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r>
              <a:rPr lang="en-US">
                <a:latin typeface="Helvetica Neue Light"/>
              </a:rPr>
              <a:t>Book Shop Create Order System</a:t>
            </a:r>
            <a:endParaRPr lang="vi-VN"/>
          </a:p>
        </p:txBody>
      </p:sp>
      <p:sp>
        <p:nvSpPr>
          <p:cNvPr id="173" name="Google Shape;173;p21"/>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pic>
        <p:nvPicPr>
          <p:cNvPr id="13314" name="Picture 2">
            <a:extLst>
              <a:ext uri="{FF2B5EF4-FFF2-40B4-BE49-F238E27FC236}">
                <a16:creationId xmlns:a16="http://schemas.microsoft.com/office/drawing/2014/main" id="{C033F4A4-A4C2-DCFB-08D1-EF6D45E7D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496" y="1309444"/>
            <a:ext cx="6913434" cy="5208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Entity Relationship Diagram</a:t>
            </a:r>
            <a:endParaRPr/>
          </a:p>
        </p:txBody>
      </p:sp>
      <p:sp>
        <p:nvSpPr>
          <p:cNvPr id="180" name="Google Shape;180;p22"/>
          <p:cNvSpPr txBox="1">
            <a:spLocks noGrp="1"/>
          </p:cNvSpPr>
          <p:nvPr>
            <p:ph type="body" idx="1"/>
          </p:nvPr>
        </p:nvSpPr>
        <p:spPr>
          <a:xfrm>
            <a:off x="165729" y="1074057"/>
            <a:ext cx="11844997" cy="5411149"/>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rgbClr val="002060"/>
              </a:buClr>
              <a:buSzPts val="2400"/>
              <a:buNone/>
            </a:pPr>
            <a:r>
              <a:rPr lang="en-US" sz="2400">
                <a:latin typeface="Helvetica Neue Light"/>
                <a:ea typeface="Helvetica Neue Light"/>
                <a:cs typeface="Helvetica Neue Light"/>
                <a:sym typeface="Helvetica Neue Light"/>
              </a:rPr>
              <a:t> </a:t>
            </a:r>
            <a:endParaRPr sz="2400">
              <a:latin typeface="Helvetica Neue Light"/>
              <a:ea typeface="Helvetica Neue Light"/>
              <a:cs typeface="Helvetica Neue Light"/>
              <a:sym typeface="Helvetica Neue Light"/>
            </a:endParaRPr>
          </a:p>
        </p:txBody>
      </p:sp>
      <p:sp>
        <p:nvSpPr>
          <p:cNvPr id="181" name="Google Shape;181;p22"/>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82" name="Google Shape;182;p22"/>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r>
              <a:rPr lang="en-US">
                <a:latin typeface="Helvetica Neue Light"/>
              </a:rPr>
              <a:t>Book Shop Create Order System</a:t>
            </a:r>
            <a:endParaRPr lang="vi-VN"/>
          </a:p>
        </p:txBody>
      </p:sp>
      <p:sp>
        <p:nvSpPr>
          <p:cNvPr id="183" name="Google Shape;183;p22"/>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pic>
        <p:nvPicPr>
          <p:cNvPr id="3" name="Hình ảnh 2" descr="Ảnh có chứa biểu đồ, hình vẽ, bản phác thảo, mẫu&#10;&#10;Mô tả được tự động tạo">
            <a:extLst>
              <a:ext uri="{FF2B5EF4-FFF2-40B4-BE49-F238E27FC236}">
                <a16:creationId xmlns:a16="http://schemas.microsoft.com/office/drawing/2014/main" id="{9D853CA1-5792-DB03-3283-8CD83A533E7C}"/>
              </a:ext>
            </a:extLst>
          </p:cNvPr>
          <p:cNvPicPr>
            <a:picLocks noChangeAspect="1"/>
          </p:cNvPicPr>
          <p:nvPr/>
        </p:nvPicPr>
        <p:blipFill>
          <a:blip r:embed="rId3"/>
          <a:stretch>
            <a:fillRect/>
          </a:stretch>
        </p:blipFill>
        <p:spPr>
          <a:xfrm>
            <a:off x="2325130" y="921548"/>
            <a:ext cx="7315198" cy="53650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Task Assign (to each team member)</a:t>
            </a:r>
            <a:endParaRPr/>
          </a:p>
        </p:txBody>
      </p:sp>
      <p:sp>
        <p:nvSpPr>
          <p:cNvPr id="200" name="Google Shape;200;p24"/>
          <p:cNvSpPr txBox="1">
            <a:spLocks noGrp="1"/>
          </p:cNvSpPr>
          <p:nvPr>
            <p:ph type="body" idx="1"/>
          </p:nvPr>
        </p:nvSpPr>
        <p:spPr>
          <a:xfrm>
            <a:off x="165729" y="1074057"/>
            <a:ext cx="8807295" cy="5411149"/>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rgbClr val="002060"/>
              </a:buClr>
              <a:buSzPts val="2400"/>
              <a:buNone/>
            </a:pPr>
            <a:r>
              <a:rPr lang="en-US" sz="2400">
                <a:latin typeface="Helvetica Neue Light"/>
                <a:ea typeface="Helvetica Neue Light"/>
                <a:cs typeface="Helvetica Neue Light"/>
                <a:sym typeface="Helvetica Neue Light"/>
              </a:rPr>
              <a:t> </a:t>
            </a:r>
            <a:endParaRPr sz="2400">
              <a:latin typeface="Helvetica Neue Light"/>
              <a:ea typeface="Helvetica Neue Light"/>
              <a:cs typeface="Helvetica Neue Light"/>
              <a:sym typeface="Helvetica Neue Light"/>
            </a:endParaRPr>
          </a:p>
        </p:txBody>
      </p:sp>
      <p:sp>
        <p:nvSpPr>
          <p:cNvPr id="201" name="Google Shape;201;p24"/>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202" name="Google Shape;202;p24"/>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r>
              <a:rPr lang="en-US">
                <a:latin typeface="Helvetica Neue Light"/>
              </a:rPr>
              <a:t>Book Shop Create Order System</a:t>
            </a:r>
            <a:endParaRPr lang="vi-VN">
              <a:latin typeface="Helvetica Neue Light"/>
            </a:endParaRPr>
          </a:p>
        </p:txBody>
      </p:sp>
      <p:sp>
        <p:nvSpPr>
          <p:cNvPr id="203" name="Google Shape;203;p24"/>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graphicFrame>
        <p:nvGraphicFramePr>
          <p:cNvPr id="5" name="Table 4">
            <a:extLst>
              <a:ext uri="{FF2B5EF4-FFF2-40B4-BE49-F238E27FC236}">
                <a16:creationId xmlns:a16="http://schemas.microsoft.com/office/drawing/2014/main" id="{300F1D1D-1FFE-117E-0839-9D67EF827B5A}"/>
              </a:ext>
            </a:extLst>
          </p:cNvPr>
          <p:cNvGraphicFramePr>
            <a:graphicFrameLocks noGrp="1"/>
          </p:cNvGraphicFramePr>
          <p:nvPr>
            <p:extLst>
              <p:ext uri="{D42A27DB-BD31-4B8C-83A1-F6EECF244321}">
                <p14:modId xmlns:p14="http://schemas.microsoft.com/office/powerpoint/2010/main" val="3296848043"/>
              </p:ext>
            </p:extLst>
          </p:nvPr>
        </p:nvGraphicFramePr>
        <p:xfrm>
          <a:off x="1426465" y="945564"/>
          <a:ext cx="8293607" cy="5396817"/>
        </p:xfrm>
        <a:graphic>
          <a:graphicData uri="http://schemas.openxmlformats.org/drawingml/2006/table">
            <a:tbl>
              <a:tblPr>
                <a:tableStyleId>{5C22544A-7EE6-4342-B048-85BDC9FD1C3A}</a:tableStyleId>
              </a:tblPr>
              <a:tblGrid>
                <a:gridCol w="897669">
                  <a:extLst>
                    <a:ext uri="{9D8B030D-6E8A-4147-A177-3AD203B41FA5}">
                      <a16:colId xmlns:a16="http://schemas.microsoft.com/office/drawing/2014/main" val="1076915190"/>
                    </a:ext>
                  </a:extLst>
                </a:gridCol>
                <a:gridCol w="1320855">
                  <a:extLst>
                    <a:ext uri="{9D8B030D-6E8A-4147-A177-3AD203B41FA5}">
                      <a16:colId xmlns:a16="http://schemas.microsoft.com/office/drawing/2014/main" val="1860337125"/>
                    </a:ext>
                  </a:extLst>
                </a:gridCol>
                <a:gridCol w="2993085">
                  <a:extLst>
                    <a:ext uri="{9D8B030D-6E8A-4147-A177-3AD203B41FA5}">
                      <a16:colId xmlns:a16="http://schemas.microsoft.com/office/drawing/2014/main" val="3844179581"/>
                    </a:ext>
                  </a:extLst>
                </a:gridCol>
                <a:gridCol w="766866">
                  <a:extLst>
                    <a:ext uri="{9D8B030D-6E8A-4147-A177-3AD203B41FA5}">
                      <a16:colId xmlns:a16="http://schemas.microsoft.com/office/drawing/2014/main" val="3490828221"/>
                    </a:ext>
                  </a:extLst>
                </a:gridCol>
                <a:gridCol w="767721">
                  <a:extLst>
                    <a:ext uri="{9D8B030D-6E8A-4147-A177-3AD203B41FA5}">
                      <a16:colId xmlns:a16="http://schemas.microsoft.com/office/drawing/2014/main" val="4282577532"/>
                    </a:ext>
                  </a:extLst>
                </a:gridCol>
                <a:gridCol w="767721">
                  <a:extLst>
                    <a:ext uri="{9D8B030D-6E8A-4147-A177-3AD203B41FA5}">
                      <a16:colId xmlns:a16="http://schemas.microsoft.com/office/drawing/2014/main" val="2795836790"/>
                    </a:ext>
                  </a:extLst>
                </a:gridCol>
                <a:gridCol w="779690">
                  <a:extLst>
                    <a:ext uri="{9D8B030D-6E8A-4147-A177-3AD203B41FA5}">
                      <a16:colId xmlns:a16="http://schemas.microsoft.com/office/drawing/2014/main" val="2985067163"/>
                    </a:ext>
                  </a:extLst>
                </a:gridCol>
              </a:tblGrid>
              <a:tr h="316736">
                <a:tc>
                  <a:txBody>
                    <a:bodyPr/>
                    <a:lstStyle/>
                    <a:p>
                      <a:pPr indent="19685" algn="ctr">
                        <a:lnSpc>
                          <a:spcPct val="115000"/>
                        </a:lnSpc>
                      </a:pPr>
                      <a:r>
                        <a:rPr lang="en-US" sz="1100" dirty="0">
                          <a:effectLst/>
                          <a:latin typeface="Helvetica Neue" panose="02000503000000020004" pitchFamily="2" charset="0"/>
                        </a:rPr>
                        <a:t>H&amp;T</a:t>
                      </a:r>
                    </a:p>
                    <a:p>
                      <a:pPr indent="19685" algn="ctr">
                        <a:lnSpc>
                          <a:spcPct val="115000"/>
                        </a:lnSpc>
                      </a:pPr>
                      <a:r>
                        <a:rPr lang="en-US" sz="1100" dirty="0">
                          <a:effectLst/>
                          <a:latin typeface="Helvetica Neue" panose="02000503000000020004" pitchFamily="2" charset="0"/>
                        </a:rPr>
                        <a:t>Team </a:t>
                      </a:r>
                      <a:endParaRPr lang="en-US" sz="1100" dirty="0">
                        <a:effectLst/>
                        <a:latin typeface="Helvetica Neue" panose="02000503000000020004" pitchFamily="2" charset="0"/>
                        <a:ea typeface="Calibri" panose="020F0502020204030204" pitchFamily="34" charset="0"/>
                      </a:endParaRPr>
                    </a:p>
                  </a:txBody>
                  <a:tcPr marL="57693" marR="57693" marT="0" marB="0" anchor="ctr"/>
                </a:tc>
                <a:tc gridSpan="6">
                  <a:txBody>
                    <a:bodyPr/>
                    <a:lstStyle/>
                    <a:p>
                      <a:pPr>
                        <a:lnSpc>
                          <a:spcPct val="115000"/>
                        </a:lnSpc>
                      </a:pPr>
                      <a:r>
                        <a:rPr lang="en-US" sz="1100" dirty="0">
                          <a:effectLst/>
                          <a:latin typeface="Helvetica Neue" panose="02000503000000020004" pitchFamily="2" charset="0"/>
                        </a:rPr>
                        <a:t>Book Shop Create Order System</a:t>
                      </a:r>
                      <a:endParaRPr lang="en-US" sz="1100" dirty="0">
                        <a:effectLst/>
                        <a:latin typeface="Helvetica Neue" panose="02000503000000020004" pitchFamily="2" charset="0"/>
                        <a:ea typeface="Calibri" panose="020F0502020204030204" pitchFamily="34" charset="0"/>
                      </a:endParaRPr>
                    </a:p>
                  </a:txBody>
                  <a:tcPr marL="57693" marR="57693"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8013076"/>
                  </a:ext>
                </a:extLst>
              </a:tr>
              <a:tr h="593374">
                <a:tc>
                  <a:txBody>
                    <a:bodyPr/>
                    <a:lstStyle/>
                    <a:p>
                      <a:pPr indent="19685" algn="ctr">
                        <a:lnSpc>
                          <a:spcPct val="115000"/>
                        </a:lnSpc>
                      </a:pPr>
                      <a:r>
                        <a:rPr lang="en-US" sz="1100">
                          <a:effectLst/>
                          <a:latin typeface="Helvetica Neue" panose="02000503000000020004" pitchFamily="2" charset="0"/>
                        </a:rPr>
                        <a:t>No</a:t>
                      </a:r>
                      <a:endParaRPr lang="en-US" sz="1100">
                        <a:effectLst/>
                        <a:latin typeface="Helvetica Neue" panose="02000503000000020004" pitchFamily="2" charset="0"/>
                        <a:ea typeface="Calibri" panose="020F0502020204030204" pitchFamily="34" charset="0"/>
                      </a:endParaRPr>
                    </a:p>
                  </a:txBody>
                  <a:tcPr marL="57693" marR="57693" marT="0" marB="0" anchor="ctr"/>
                </a:tc>
                <a:tc>
                  <a:txBody>
                    <a:bodyPr/>
                    <a:lstStyle/>
                    <a:p>
                      <a:pPr indent="19685" algn="ctr">
                        <a:lnSpc>
                          <a:spcPct val="115000"/>
                        </a:lnSpc>
                      </a:pPr>
                      <a:r>
                        <a:rPr lang="en-US" sz="1100">
                          <a:effectLst/>
                          <a:latin typeface="Helvetica Neue" panose="02000503000000020004" pitchFamily="2" charset="0"/>
                        </a:rPr>
                        <a:t>Task name</a:t>
                      </a:r>
                      <a:endParaRPr lang="en-US" sz="1100">
                        <a:effectLst/>
                        <a:latin typeface="Helvetica Neue" panose="02000503000000020004" pitchFamily="2" charset="0"/>
                        <a:ea typeface="Calibri" panose="020F0502020204030204" pitchFamily="34" charset="0"/>
                      </a:endParaRPr>
                    </a:p>
                  </a:txBody>
                  <a:tcPr marL="57693" marR="57693" marT="0" marB="0" anchor="ctr"/>
                </a:tc>
                <a:tc>
                  <a:txBody>
                    <a:bodyPr/>
                    <a:lstStyle/>
                    <a:p>
                      <a:pPr indent="19685" algn="ctr">
                        <a:lnSpc>
                          <a:spcPct val="115000"/>
                        </a:lnSpc>
                      </a:pPr>
                      <a:r>
                        <a:rPr lang="en-US" sz="1100">
                          <a:effectLst/>
                          <a:latin typeface="Helvetica Neue" panose="02000503000000020004" pitchFamily="2" charset="0"/>
                        </a:rPr>
                        <a:t>Description</a:t>
                      </a:r>
                      <a:endParaRPr lang="en-US" sz="1100">
                        <a:effectLst/>
                        <a:latin typeface="Helvetica Neue" panose="02000503000000020004" pitchFamily="2" charset="0"/>
                        <a:ea typeface="Calibri" panose="020F0502020204030204" pitchFamily="34" charset="0"/>
                      </a:endParaRPr>
                    </a:p>
                  </a:txBody>
                  <a:tcPr marL="57693" marR="57693" marT="0" marB="0" anchor="ctr"/>
                </a:tc>
                <a:tc>
                  <a:txBody>
                    <a:bodyPr/>
                    <a:lstStyle/>
                    <a:p>
                      <a:pPr indent="19685" algn="ctr">
                        <a:lnSpc>
                          <a:spcPct val="115000"/>
                        </a:lnSpc>
                      </a:pPr>
                      <a:r>
                        <a:rPr lang="en-US" sz="1100">
                          <a:effectLst/>
                          <a:latin typeface="Helvetica Neue" panose="02000503000000020004" pitchFamily="2" charset="0"/>
                        </a:rPr>
                        <a:t>Start Date</a:t>
                      </a:r>
                      <a:endParaRPr lang="en-US" sz="1100">
                        <a:effectLst/>
                        <a:latin typeface="Helvetica Neue" panose="02000503000000020004" pitchFamily="2" charset="0"/>
                        <a:ea typeface="Calibri" panose="020F0502020204030204" pitchFamily="34" charset="0"/>
                      </a:endParaRPr>
                    </a:p>
                  </a:txBody>
                  <a:tcPr marL="57693" marR="57693" marT="0" marB="0" anchor="ctr"/>
                </a:tc>
                <a:tc>
                  <a:txBody>
                    <a:bodyPr/>
                    <a:lstStyle/>
                    <a:p>
                      <a:pPr indent="19685" algn="ctr">
                        <a:lnSpc>
                          <a:spcPct val="115000"/>
                        </a:lnSpc>
                      </a:pPr>
                      <a:r>
                        <a:rPr lang="en-US" sz="1100">
                          <a:effectLst/>
                          <a:latin typeface="Helvetica Neue" panose="02000503000000020004" pitchFamily="2" charset="0"/>
                        </a:rPr>
                        <a:t>End Date</a:t>
                      </a:r>
                      <a:endParaRPr lang="en-US" sz="1100">
                        <a:effectLst/>
                        <a:latin typeface="Helvetica Neue" panose="02000503000000020004" pitchFamily="2" charset="0"/>
                        <a:ea typeface="Calibri" panose="020F0502020204030204" pitchFamily="34" charset="0"/>
                      </a:endParaRPr>
                    </a:p>
                  </a:txBody>
                  <a:tcPr marL="57693" marR="57693" marT="0" marB="0" anchor="ctr"/>
                </a:tc>
                <a:tc>
                  <a:txBody>
                    <a:bodyPr/>
                    <a:lstStyle/>
                    <a:p>
                      <a:pPr indent="19050" algn="ctr">
                        <a:lnSpc>
                          <a:spcPct val="115000"/>
                        </a:lnSpc>
                        <a:spcAft>
                          <a:spcPts val="0"/>
                        </a:spcAft>
                      </a:pPr>
                      <a:r>
                        <a:rPr lang="en-US" sz="1100">
                          <a:effectLst/>
                          <a:latin typeface="Helvetica Neue" panose="02000503000000020004" pitchFamily="2" charset="0"/>
                        </a:rPr>
                        <a:t>Member</a:t>
                      </a:r>
                      <a:endParaRPr lang="en-US" sz="1100">
                        <a:effectLst/>
                        <a:latin typeface="Helvetica Neue" panose="02000503000000020004" pitchFamily="2" charset="0"/>
                        <a:ea typeface="Calibri" panose="020F0502020204030204" pitchFamily="34" charset="0"/>
                      </a:endParaRPr>
                    </a:p>
                  </a:txBody>
                  <a:tcPr marL="57693" marR="57693" marT="0" marB="0" anchor="ctr"/>
                </a:tc>
                <a:tc>
                  <a:txBody>
                    <a:bodyPr/>
                    <a:lstStyle/>
                    <a:p>
                      <a:pPr algn="ctr">
                        <a:lnSpc>
                          <a:spcPct val="115000"/>
                        </a:lnSpc>
                        <a:spcAft>
                          <a:spcPts val="0"/>
                        </a:spcAft>
                      </a:pPr>
                      <a:r>
                        <a:rPr lang="en-US" sz="1100">
                          <a:effectLst/>
                          <a:latin typeface="Helvetica Neue" panose="02000503000000020004" pitchFamily="2" charset="0"/>
                        </a:rPr>
                        <a:t>Self-assessment</a:t>
                      </a:r>
                      <a:endParaRPr lang="en-US" sz="1100">
                        <a:effectLst/>
                        <a:latin typeface="Helvetica Neue" panose="02000503000000020004" pitchFamily="2" charset="0"/>
                        <a:ea typeface="Calibri" panose="020F0502020204030204" pitchFamily="34" charset="0"/>
                      </a:endParaRPr>
                    </a:p>
                  </a:txBody>
                  <a:tcPr marL="57693" marR="57693" marT="0" marB="0" anchor="ctr"/>
                </a:tc>
                <a:extLst>
                  <a:ext uri="{0D108BD9-81ED-4DB2-BD59-A6C34878D82A}">
                    <a16:rowId xmlns:a16="http://schemas.microsoft.com/office/drawing/2014/main" val="3539253465"/>
                  </a:ext>
                </a:extLst>
              </a:tr>
              <a:tr h="442546">
                <a:tc>
                  <a:txBody>
                    <a:bodyPr/>
                    <a:lstStyle/>
                    <a:p>
                      <a:pPr algn="ctr">
                        <a:lnSpc>
                          <a:spcPct val="115000"/>
                        </a:lnSpc>
                      </a:pPr>
                      <a:r>
                        <a:rPr lang="en-US" sz="1100">
                          <a:effectLst/>
                          <a:latin typeface="Helvetica Neue" panose="02000503000000020004" pitchFamily="2" charset="0"/>
                        </a:rPr>
                        <a:t>1</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dirty="0">
                          <a:effectLst/>
                          <a:latin typeface="Helvetica Neue" panose="02000503000000020004" pitchFamily="2" charset="0"/>
                        </a:rPr>
                        <a:t>Write report</a:t>
                      </a:r>
                      <a:endParaRPr lang="en-US" sz="1100" dirty="0">
                        <a:effectLst/>
                        <a:latin typeface="Helvetica Neue" panose="02000503000000020004" pitchFamily="2" charset="0"/>
                        <a:ea typeface="Calibri" panose="020F0502020204030204" pitchFamily="34" charset="0"/>
                      </a:endParaRPr>
                    </a:p>
                  </a:txBody>
                  <a:tcPr marL="57693" marR="57693" marT="0" marB="0"/>
                </a:tc>
                <a:tc>
                  <a:txBody>
                    <a:bodyPr/>
                    <a:lstStyle/>
                    <a:p>
                      <a:pPr>
                        <a:lnSpc>
                          <a:spcPct val="115000"/>
                        </a:lnSpc>
                      </a:pPr>
                      <a:r>
                        <a:rPr lang="en-US" sz="1100" dirty="0">
                          <a:effectLst/>
                          <a:latin typeface="Helvetica Neue" panose="02000503000000020004" pitchFamily="2" charset="0"/>
                        </a:rPr>
                        <a:t>Write report on the Bookshop project </a:t>
                      </a:r>
                      <a:endParaRPr lang="en-US" sz="1100" dirty="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24</a:t>
                      </a:r>
                      <a:r>
                        <a:rPr lang="en-US" sz="1100" baseline="30000">
                          <a:effectLst/>
                          <a:latin typeface="Helvetica Neue" panose="02000503000000020004" pitchFamily="2" charset="0"/>
                        </a:rPr>
                        <a:t>th </a:t>
                      </a:r>
                      <a:r>
                        <a:rPr lang="en-US" sz="1100">
                          <a:effectLst/>
                          <a:latin typeface="Helvetica Neue" panose="02000503000000020004" pitchFamily="2" charset="0"/>
                        </a:rPr>
                        <a:t>June</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25</a:t>
                      </a:r>
                      <a:r>
                        <a:rPr lang="en-US" sz="1100" baseline="30000">
                          <a:effectLst/>
                          <a:latin typeface="Helvetica Neue" panose="02000503000000020004" pitchFamily="2" charset="0"/>
                        </a:rPr>
                        <a:t>th </a:t>
                      </a:r>
                      <a:r>
                        <a:rPr lang="en-US" sz="1100">
                          <a:effectLst/>
                          <a:latin typeface="Helvetica Neue" panose="02000503000000020004" pitchFamily="2" charset="0"/>
                        </a:rPr>
                        <a:t>June</a:t>
                      </a:r>
                    </a:p>
                    <a:p>
                      <a:pPr indent="19685">
                        <a:lnSpc>
                          <a:spcPct val="115000"/>
                        </a:lnSpc>
                      </a:pPr>
                      <a:r>
                        <a:rPr lang="en-US" sz="1100">
                          <a:effectLst/>
                          <a:latin typeface="Helvetica Neue" panose="02000503000000020004" pitchFamily="2" charset="0"/>
                        </a:rPr>
                        <a:t> </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Hiep, Tuan</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 </a:t>
                      </a:r>
                      <a:endParaRPr lang="en-US" sz="1100">
                        <a:effectLst/>
                        <a:latin typeface="Helvetica Neue" panose="02000503000000020004" pitchFamily="2" charset="0"/>
                        <a:ea typeface="Calibri" panose="020F0502020204030204" pitchFamily="34" charset="0"/>
                      </a:endParaRPr>
                    </a:p>
                  </a:txBody>
                  <a:tcPr marL="57693" marR="57693" marT="0" marB="0"/>
                </a:tc>
                <a:extLst>
                  <a:ext uri="{0D108BD9-81ED-4DB2-BD59-A6C34878D82A}">
                    <a16:rowId xmlns:a16="http://schemas.microsoft.com/office/drawing/2014/main" val="1555958965"/>
                  </a:ext>
                </a:extLst>
              </a:tr>
              <a:tr h="744203">
                <a:tc>
                  <a:txBody>
                    <a:bodyPr/>
                    <a:lstStyle/>
                    <a:p>
                      <a:pPr indent="19685" algn="ctr">
                        <a:lnSpc>
                          <a:spcPct val="115000"/>
                        </a:lnSpc>
                      </a:pPr>
                      <a:r>
                        <a:rPr lang="en-US" sz="1100">
                          <a:effectLst/>
                          <a:latin typeface="Helvetica Neue" panose="02000503000000020004" pitchFamily="2" charset="0"/>
                        </a:rPr>
                        <a:t>2</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Use case, Activity, Sequence, class diagram</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 </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26</a:t>
                      </a:r>
                      <a:r>
                        <a:rPr lang="en-US" sz="1100" baseline="30000">
                          <a:effectLst/>
                          <a:latin typeface="Helvetica Neue" panose="02000503000000020004" pitchFamily="2" charset="0"/>
                        </a:rPr>
                        <a:t>th </a:t>
                      </a:r>
                      <a:r>
                        <a:rPr lang="en-US" sz="1100">
                          <a:effectLst/>
                          <a:latin typeface="Helvetica Neue" panose="02000503000000020004" pitchFamily="2" charset="0"/>
                        </a:rPr>
                        <a:t>June</a:t>
                      </a:r>
                    </a:p>
                    <a:p>
                      <a:pPr indent="19685">
                        <a:lnSpc>
                          <a:spcPct val="115000"/>
                        </a:lnSpc>
                      </a:pPr>
                      <a:r>
                        <a:rPr lang="en-US" sz="1100">
                          <a:effectLst/>
                          <a:latin typeface="Helvetica Neue" panose="02000503000000020004" pitchFamily="2" charset="0"/>
                        </a:rPr>
                        <a:t> </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4</a:t>
                      </a:r>
                      <a:r>
                        <a:rPr lang="en-US" sz="1100" baseline="30000">
                          <a:effectLst/>
                          <a:latin typeface="Helvetica Neue" panose="02000503000000020004" pitchFamily="2" charset="0"/>
                        </a:rPr>
                        <a:t>th </a:t>
                      </a:r>
                      <a:r>
                        <a:rPr lang="en-US" sz="1100">
                          <a:effectLst/>
                          <a:latin typeface="Helvetica Neue" panose="02000503000000020004" pitchFamily="2" charset="0"/>
                        </a:rPr>
                        <a:t>July</a:t>
                      </a:r>
                    </a:p>
                    <a:p>
                      <a:pPr indent="19685">
                        <a:lnSpc>
                          <a:spcPct val="115000"/>
                        </a:lnSpc>
                      </a:pPr>
                      <a:r>
                        <a:rPr lang="en-US" sz="1100">
                          <a:effectLst/>
                          <a:latin typeface="Helvetica Neue" panose="02000503000000020004" pitchFamily="2" charset="0"/>
                        </a:rPr>
                        <a:t> </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Tuan, Hiep</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 </a:t>
                      </a:r>
                      <a:endParaRPr lang="en-US" sz="1100">
                        <a:effectLst/>
                        <a:latin typeface="Helvetica Neue" panose="02000503000000020004" pitchFamily="2" charset="0"/>
                        <a:ea typeface="Calibri" panose="020F0502020204030204" pitchFamily="34" charset="0"/>
                      </a:endParaRPr>
                    </a:p>
                  </a:txBody>
                  <a:tcPr marL="57693" marR="57693" marT="0" marB="0"/>
                </a:tc>
                <a:extLst>
                  <a:ext uri="{0D108BD9-81ED-4DB2-BD59-A6C34878D82A}">
                    <a16:rowId xmlns:a16="http://schemas.microsoft.com/office/drawing/2014/main" val="2647968764"/>
                  </a:ext>
                </a:extLst>
              </a:tr>
              <a:tr h="291716">
                <a:tc>
                  <a:txBody>
                    <a:bodyPr/>
                    <a:lstStyle/>
                    <a:p>
                      <a:pPr indent="19685" algn="ctr">
                        <a:lnSpc>
                          <a:spcPct val="115000"/>
                        </a:lnSpc>
                      </a:pPr>
                      <a:r>
                        <a:rPr lang="en-US" sz="1100">
                          <a:effectLst/>
                          <a:latin typeface="Helvetica Neue" panose="02000503000000020004" pitchFamily="2" charset="0"/>
                        </a:rPr>
                        <a:t>3</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UI design</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dirty="0">
                          <a:effectLst/>
                          <a:latin typeface="Helvetica Neue" panose="02000503000000020004" pitchFamily="2" charset="0"/>
                        </a:rPr>
                        <a:t>Using </a:t>
                      </a:r>
                      <a:r>
                        <a:rPr lang="en-US" sz="1100" dirty="0" err="1">
                          <a:effectLst/>
                          <a:latin typeface="Helvetica Neue" panose="02000503000000020004" pitchFamily="2" charset="0"/>
                        </a:rPr>
                        <a:t>Spectre.Console</a:t>
                      </a:r>
                      <a:r>
                        <a:rPr lang="en-US" sz="1100" dirty="0">
                          <a:effectLst/>
                          <a:latin typeface="Helvetica Neue" panose="02000503000000020004" pitchFamily="2" charset="0"/>
                        </a:rPr>
                        <a:t> to create a friendly UI.</a:t>
                      </a:r>
                      <a:endParaRPr lang="en-US" sz="1100" dirty="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4</a:t>
                      </a:r>
                      <a:r>
                        <a:rPr lang="en-US" sz="1100" baseline="30000">
                          <a:effectLst/>
                          <a:latin typeface="Helvetica Neue" panose="02000503000000020004" pitchFamily="2" charset="0"/>
                        </a:rPr>
                        <a:t>th </a:t>
                      </a:r>
                      <a:r>
                        <a:rPr lang="en-US" sz="1100">
                          <a:effectLst/>
                          <a:latin typeface="Helvetica Neue" panose="02000503000000020004" pitchFamily="2" charset="0"/>
                        </a:rPr>
                        <a:t>July</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a:lnSpc>
                          <a:spcPct val="115000"/>
                        </a:lnSpc>
                      </a:pPr>
                      <a:r>
                        <a:rPr lang="en-US" sz="1100">
                          <a:effectLst/>
                          <a:latin typeface="Helvetica Neue" panose="02000503000000020004" pitchFamily="2" charset="0"/>
                        </a:rPr>
                        <a:t>5</a:t>
                      </a:r>
                      <a:r>
                        <a:rPr lang="en-US" sz="1100" baseline="30000">
                          <a:effectLst/>
                          <a:latin typeface="Helvetica Neue" panose="02000503000000020004" pitchFamily="2" charset="0"/>
                        </a:rPr>
                        <a:t>th </a:t>
                      </a:r>
                      <a:r>
                        <a:rPr lang="en-US" sz="1100">
                          <a:effectLst/>
                          <a:latin typeface="Helvetica Neue" panose="02000503000000020004" pitchFamily="2" charset="0"/>
                        </a:rPr>
                        <a:t>July</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Hiep</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 </a:t>
                      </a:r>
                      <a:endParaRPr lang="en-US" sz="1100">
                        <a:effectLst/>
                        <a:latin typeface="Helvetica Neue" panose="02000503000000020004" pitchFamily="2" charset="0"/>
                        <a:ea typeface="Calibri" panose="020F0502020204030204" pitchFamily="34" charset="0"/>
                      </a:endParaRPr>
                    </a:p>
                  </a:txBody>
                  <a:tcPr marL="57693" marR="57693" marT="0" marB="0"/>
                </a:tc>
                <a:extLst>
                  <a:ext uri="{0D108BD9-81ED-4DB2-BD59-A6C34878D82A}">
                    <a16:rowId xmlns:a16="http://schemas.microsoft.com/office/drawing/2014/main" val="870221258"/>
                  </a:ext>
                </a:extLst>
              </a:tr>
              <a:tr h="442546">
                <a:tc>
                  <a:txBody>
                    <a:bodyPr/>
                    <a:lstStyle/>
                    <a:p>
                      <a:pPr indent="19685" algn="ctr">
                        <a:lnSpc>
                          <a:spcPct val="115000"/>
                        </a:lnSpc>
                      </a:pPr>
                      <a:r>
                        <a:rPr lang="en-US" sz="1100">
                          <a:effectLst/>
                          <a:latin typeface="Helvetica Neue" panose="02000503000000020004" pitchFamily="2" charset="0"/>
                        </a:rPr>
                        <a:t>4</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Database</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Data MySQL</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4</a:t>
                      </a:r>
                      <a:r>
                        <a:rPr lang="en-US" sz="1100" baseline="30000">
                          <a:effectLst/>
                          <a:latin typeface="Helvetica Neue" panose="02000503000000020004" pitchFamily="2" charset="0"/>
                        </a:rPr>
                        <a:t>th </a:t>
                      </a:r>
                      <a:r>
                        <a:rPr lang="en-US" sz="1100">
                          <a:effectLst/>
                          <a:latin typeface="Helvetica Neue" panose="02000503000000020004" pitchFamily="2" charset="0"/>
                        </a:rPr>
                        <a:t>July</a:t>
                      </a:r>
                    </a:p>
                    <a:p>
                      <a:pPr indent="19685">
                        <a:lnSpc>
                          <a:spcPct val="115000"/>
                        </a:lnSpc>
                      </a:pPr>
                      <a:r>
                        <a:rPr lang="en-US" sz="1100">
                          <a:effectLst/>
                          <a:latin typeface="Helvetica Neue" panose="02000503000000020004" pitchFamily="2" charset="0"/>
                        </a:rPr>
                        <a:t> </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6</a:t>
                      </a:r>
                      <a:r>
                        <a:rPr lang="en-US" sz="1100" baseline="30000">
                          <a:effectLst/>
                          <a:latin typeface="Helvetica Neue" panose="02000503000000020004" pitchFamily="2" charset="0"/>
                        </a:rPr>
                        <a:t>th </a:t>
                      </a:r>
                      <a:r>
                        <a:rPr lang="en-US" sz="1100">
                          <a:effectLst/>
                          <a:latin typeface="Helvetica Neue" panose="02000503000000020004" pitchFamily="2" charset="0"/>
                        </a:rPr>
                        <a:t>July</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Tuan, Hiep</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 </a:t>
                      </a:r>
                      <a:endParaRPr lang="en-US" sz="1100">
                        <a:effectLst/>
                        <a:latin typeface="Helvetica Neue" panose="02000503000000020004" pitchFamily="2" charset="0"/>
                        <a:ea typeface="Calibri" panose="020F0502020204030204" pitchFamily="34" charset="0"/>
                      </a:endParaRPr>
                    </a:p>
                  </a:txBody>
                  <a:tcPr marL="57693" marR="57693" marT="0" marB="0"/>
                </a:tc>
                <a:extLst>
                  <a:ext uri="{0D108BD9-81ED-4DB2-BD59-A6C34878D82A}">
                    <a16:rowId xmlns:a16="http://schemas.microsoft.com/office/drawing/2014/main" val="3444034696"/>
                  </a:ext>
                </a:extLst>
              </a:tr>
              <a:tr h="442546">
                <a:tc>
                  <a:txBody>
                    <a:bodyPr/>
                    <a:lstStyle/>
                    <a:p>
                      <a:pPr indent="19685" algn="ctr">
                        <a:lnSpc>
                          <a:spcPct val="115000"/>
                        </a:lnSpc>
                      </a:pPr>
                      <a:r>
                        <a:rPr lang="en-US" sz="1100">
                          <a:effectLst/>
                          <a:latin typeface="Helvetica Neue" panose="02000503000000020004" pitchFamily="2" charset="0"/>
                        </a:rPr>
                        <a:t>5</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ERD</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Entity Relationship Diagram</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7</a:t>
                      </a:r>
                      <a:r>
                        <a:rPr lang="en-US" sz="1100" baseline="30000">
                          <a:effectLst/>
                          <a:latin typeface="Helvetica Neue" panose="02000503000000020004" pitchFamily="2" charset="0"/>
                        </a:rPr>
                        <a:t>th </a:t>
                      </a:r>
                      <a:r>
                        <a:rPr lang="en-US" sz="1100">
                          <a:effectLst/>
                          <a:latin typeface="Helvetica Neue" panose="02000503000000020004" pitchFamily="2" charset="0"/>
                        </a:rPr>
                        <a:t>July</a:t>
                      </a:r>
                    </a:p>
                    <a:p>
                      <a:pPr indent="19685">
                        <a:lnSpc>
                          <a:spcPct val="115000"/>
                        </a:lnSpc>
                      </a:pPr>
                      <a:r>
                        <a:rPr lang="en-US" sz="1100">
                          <a:effectLst/>
                          <a:latin typeface="Helvetica Neue" panose="02000503000000020004" pitchFamily="2" charset="0"/>
                        </a:rPr>
                        <a:t> </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9</a:t>
                      </a:r>
                      <a:r>
                        <a:rPr lang="en-US" sz="1100" baseline="30000">
                          <a:effectLst/>
                          <a:latin typeface="Helvetica Neue" panose="02000503000000020004" pitchFamily="2" charset="0"/>
                        </a:rPr>
                        <a:t>th </a:t>
                      </a:r>
                      <a:r>
                        <a:rPr lang="en-US" sz="1100">
                          <a:effectLst/>
                          <a:latin typeface="Helvetica Neue" panose="02000503000000020004" pitchFamily="2" charset="0"/>
                        </a:rPr>
                        <a:t>July</a:t>
                      </a:r>
                    </a:p>
                    <a:p>
                      <a:pPr indent="19685">
                        <a:lnSpc>
                          <a:spcPct val="115000"/>
                        </a:lnSpc>
                      </a:pPr>
                      <a:r>
                        <a:rPr lang="en-US" sz="1100">
                          <a:effectLst/>
                          <a:latin typeface="Helvetica Neue" panose="02000503000000020004" pitchFamily="2" charset="0"/>
                        </a:rPr>
                        <a:t> </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Tuan</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 </a:t>
                      </a:r>
                      <a:endParaRPr lang="en-US" sz="1100">
                        <a:effectLst/>
                        <a:latin typeface="Helvetica Neue" panose="02000503000000020004" pitchFamily="2" charset="0"/>
                        <a:ea typeface="Calibri" panose="020F0502020204030204" pitchFamily="34" charset="0"/>
                      </a:endParaRPr>
                    </a:p>
                  </a:txBody>
                  <a:tcPr marL="57693" marR="57693" marT="0" marB="0"/>
                </a:tc>
                <a:extLst>
                  <a:ext uri="{0D108BD9-81ED-4DB2-BD59-A6C34878D82A}">
                    <a16:rowId xmlns:a16="http://schemas.microsoft.com/office/drawing/2014/main" val="4152452053"/>
                  </a:ext>
                </a:extLst>
              </a:tr>
              <a:tr h="593374">
                <a:tc>
                  <a:txBody>
                    <a:bodyPr/>
                    <a:lstStyle/>
                    <a:p>
                      <a:pPr algn="ctr">
                        <a:lnSpc>
                          <a:spcPct val="115000"/>
                        </a:lnSpc>
                      </a:pPr>
                      <a:r>
                        <a:rPr lang="en-US" sz="1100">
                          <a:effectLst/>
                          <a:latin typeface="Helvetica Neue" panose="02000503000000020004" pitchFamily="2" charset="0"/>
                        </a:rPr>
                        <a:t>6</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a:lnSpc>
                          <a:spcPct val="115000"/>
                        </a:lnSpc>
                      </a:pPr>
                      <a:r>
                        <a:rPr lang="vi-VN" sz="1100">
                          <a:effectLst/>
                          <a:latin typeface="Helvetica Neue" panose="02000503000000020004" pitchFamily="2" charset="0"/>
                        </a:rPr>
                        <a:t>Login ,Create order, Payment</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a:lnSpc>
                          <a:spcPct val="115000"/>
                        </a:lnSpc>
                      </a:pPr>
                      <a:r>
                        <a:rPr lang="en-US" sz="1100">
                          <a:effectLst/>
                          <a:latin typeface="Helvetica Neue" panose="02000503000000020004" pitchFamily="2" charset="0"/>
                        </a:rPr>
                        <a:t> Using MD5 for more protection</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10</a:t>
                      </a:r>
                      <a:r>
                        <a:rPr lang="en-US" sz="1100" baseline="30000">
                          <a:effectLst/>
                          <a:latin typeface="Helvetica Neue" panose="02000503000000020004" pitchFamily="2" charset="0"/>
                        </a:rPr>
                        <a:t>th </a:t>
                      </a:r>
                      <a:r>
                        <a:rPr lang="en-US" sz="1100">
                          <a:effectLst/>
                          <a:latin typeface="Helvetica Neue" panose="02000503000000020004" pitchFamily="2" charset="0"/>
                        </a:rPr>
                        <a:t>July</a:t>
                      </a:r>
                    </a:p>
                    <a:p>
                      <a:pPr>
                        <a:lnSpc>
                          <a:spcPct val="115000"/>
                        </a:lnSpc>
                      </a:pPr>
                      <a:r>
                        <a:rPr lang="en-US" sz="1100">
                          <a:effectLst/>
                          <a:latin typeface="Helvetica Neue" panose="02000503000000020004" pitchFamily="2" charset="0"/>
                        </a:rPr>
                        <a:t> </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indent="19685">
                        <a:lnSpc>
                          <a:spcPct val="115000"/>
                        </a:lnSpc>
                      </a:pPr>
                      <a:r>
                        <a:rPr lang="en-US" sz="1100">
                          <a:effectLst/>
                          <a:latin typeface="Helvetica Neue" panose="02000503000000020004" pitchFamily="2" charset="0"/>
                        </a:rPr>
                        <a:t>13</a:t>
                      </a:r>
                      <a:r>
                        <a:rPr lang="en-US" sz="1100" baseline="30000">
                          <a:effectLst/>
                          <a:latin typeface="Helvetica Neue" panose="02000503000000020004" pitchFamily="2" charset="0"/>
                        </a:rPr>
                        <a:t>th </a:t>
                      </a:r>
                      <a:r>
                        <a:rPr lang="en-US" sz="1100">
                          <a:effectLst/>
                          <a:latin typeface="Helvetica Neue" panose="02000503000000020004" pitchFamily="2" charset="0"/>
                        </a:rPr>
                        <a:t>July</a:t>
                      </a:r>
                    </a:p>
                    <a:p>
                      <a:pPr>
                        <a:lnSpc>
                          <a:spcPct val="115000"/>
                        </a:lnSpc>
                      </a:pPr>
                      <a:r>
                        <a:rPr lang="en-US" sz="1100">
                          <a:effectLst/>
                          <a:latin typeface="Helvetica Neue" panose="02000503000000020004" pitchFamily="2" charset="0"/>
                        </a:rPr>
                        <a:t> </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a:lnSpc>
                          <a:spcPct val="115000"/>
                        </a:lnSpc>
                      </a:pPr>
                      <a:r>
                        <a:rPr lang="en-US" sz="1100">
                          <a:effectLst/>
                          <a:latin typeface="Helvetica Neue" panose="02000503000000020004" pitchFamily="2" charset="0"/>
                        </a:rPr>
                        <a:t> </a:t>
                      </a:r>
                    </a:p>
                    <a:p>
                      <a:pPr>
                        <a:lnSpc>
                          <a:spcPct val="115000"/>
                        </a:lnSpc>
                      </a:pPr>
                      <a:r>
                        <a:rPr lang="en-US" sz="1100">
                          <a:effectLst/>
                          <a:latin typeface="Helvetica Neue" panose="02000503000000020004" pitchFamily="2" charset="0"/>
                        </a:rPr>
                        <a:t>Hiep</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a:lnSpc>
                          <a:spcPct val="115000"/>
                        </a:lnSpc>
                      </a:pPr>
                      <a:r>
                        <a:rPr lang="en-US" sz="1100">
                          <a:effectLst/>
                          <a:latin typeface="Helvetica Neue" panose="02000503000000020004" pitchFamily="2" charset="0"/>
                        </a:rPr>
                        <a:t> </a:t>
                      </a:r>
                      <a:endParaRPr lang="en-US" sz="1100">
                        <a:effectLst/>
                        <a:latin typeface="Helvetica Neue" panose="02000503000000020004" pitchFamily="2" charset="0"/>
                        <a:ea typeface="Calibri" panose="020F0502020204030204" pitchFamily="34" charset="0"/>
                      </a:endParaRPr>
                    </a:p>
                  </a:txBody>
                  <a:tcPr marL="57693" marR="57693" marT="0" marB="0"/>
                </a:tc>
                <a:extLst>
                  <a:ext uri="{0D108BD9-81ED-4DB2-BD59-A6C34878D82A}">
                    <a16:rowId xmlns:a16="http://schemas.microsoft.com/office/drawing/2014/main" val="213000026"/>
                  </a:ext>
                </a:extLst>
              </a:tr>
              <a:tr h="593374">
                <a:tc>
                  <a:txBody>
                    <a:bodyPr/>
                    <a:lstStyle/>
                    <a:p>
                      <a:pPr algn="ctr">
                        <a:lnSpc>
                          <a:spcPct val="115000"/>
                        </a:lnSpc>
                      </a:pPr>
                      <a:r>
                        <a:rPr lang="en-US" sz="1100">
                          <a:effectLst/>
                          <a:latin typeface="Helvetica Neue" panose="02000503000000020004" pitchFamily="2" charset="0"/>
                        </a:rPr>
                        <a:t>7</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a:lnSpc>
                          <a:spcPct val="115000"/>
                        </a:lnSpc>
                      </a:pPr>
                      <a:r>
                        <a:rPr lang="en-US" sz="1100">
                          <a:effectLst/>
                          <a:latin typeface="Helvetica Neue" panose="02000503000000020004" pitchFamily="2" charset="0"/>
                        </a:rPr>
                        <a:t>Code search book by book code</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a:lnSpc>
                          <a:spcPct val="115000"/>
                        </a:lnSpc>
                      </a:pPr>
                      <a:r>
                        <a:rPr lang="en-US" sz="1100">
                          <a:effectLst/>
                          <a:latin typeface="Helvetica Neue" panose="02000503000000020004" pitchFamily="2" charset="0"/>
                        </a:rPr>
                        <a:t>Update search book by book code </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a:lnSpc>
                          <a:spcPct val="115000"/>
                        </a:lnSpc>
                      </a:pPr>
                      <a:r>
                        <a:rPr lang="en-US" sz="1100">
                          <a:effectLst/>
                          <a:latin typeface="Helvetica Neue" panose="02000503000000020004" pitchFamily="2" charset="0"/>
                        </a:rPr>
                        <a:t>15</a:t>
                      </a:r>
                      <a:r>
                        <a:rPr lang="en-US" sz="1100" baseline="30000">
                          <a:effectLst/>
                          <a:latin typeface="Helvetica Neue" panose="02000503000000020004" pitchFamily="2" charset="0"/>
                        </a:rPr>
                        <a:t>th </a:t>
                      </a:r>
                      <a:r>
                        <a:rPr lang="en-US" sz="1100">
                          <a:effectLst/>
                          <a:latin typeface="Helvetica Neue" panose="02000503000000020004" pitchFamily="2" charset="0"/>
                        </a:rPr>
                        <a:t>July</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a:lnSpc>
                          <a:spcPct val="115000"/>
                        </a:lnSpc>
                      </a:pPr>
                      <a:r>
                        <a:rPr lang="en-US" sz="1100">
                          <a:effectLst/>
                          <a:latin typeface="Helvetica Neue" panose="02000503000000020004" pitchFamily="2" charset="0"/>
                        </a:rPr>
                        <a:t>17</a:t>
                      </a:r>
                      <a:r>
                        <a:rPr lang="en-US" sz="1100" baseline="30000">
                          <a:effectLst/>
                          <a:latin typeface="Helvetica Neue" panose="02000503000000020004" pitchFamily="2" charset="0"/>
                        </a:rPr>
                        <a:t>th </a:t>
                      </a:r>
                      <a:r>
                        <a:rPr lang="en-US" sz="1100">
                          <a:effectLst/>
                          <a:latin typeface="Helvetica Neue" panose="02000503000000020004" pitchFamily="2" charset="0"/>
                        </a:rPr>
                        <a:t>July</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a:lnSpc>
                          <a:spcPct val="115000"/>
                        </a:lnSpc>
                      </a:pPr>
                      <a:r>
                        <a:rPr lang="en-US" sz="1100">
                          <a:effectLst/>
                          <a:latin typeface="Helvetica Neue" panose="02000503000000020004" pitchFamily="2" charset="0"/>
                        </a:rPr>
                        <a:t> </a:t>
                      </a:r>
                    </a:p>
                    <a:p>
                      <a:pPr>
                        <a:lnSpc>
                          <a:spcPct val="115000"/>
                        </a:lnSpc>
                      </a:pPr>
                      <a:r>
                        <a:rPr lang="en-US" sz="1100">
                          <a:effectLst/>
                          <a:latin typeface="Helvetica Neue" panose="02000503000000020004" pitchFamily="2" charset="0"/>
                        </a:rPr>
                        <a:t>Tuan</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a:lnSpc>
                          <a:spcPct val="115000"/>
                        </a:lnSpc>
                      </a:pPr>
                      <a:r>
                        <a:rPr lang="en-US" sz="1100">
                          <a:effectLst/>
                          <a:latin typeface="Helvetica Neue" panose="02000503000000020004" pitchFamily="2" charset="0"/>
                        </a:rPr>
                        <a:t> </a:t>
                      </a:r>
                      <a:endParaRPr lang="en-US" sz="1100">
                        <a:effectLst/>
                        <a:latin typeface="Helvetica Neue" panose="02000503000000020004" pitchFamily="2" charset="0"/>
                        <a:ea typeface="Calibri" panose="020F0502020204030204" pitchFamily="34" charset="0"/>
                      </a:endParaRPr>
                    </a:p>
                  </a:txBody>
                  <a:tcPr marL="57693" marR="57693" marT="0" marB="0"/>
                </a:tc>
                <a:extLst>
                  <a:ext uri="{0D108BD9-81ED-4DB2-BD59-A6C34878D82A}">
                    <a16:rowId xmlns:a16="http://schemas.microsoft.com/office/drawing/2014/main" val="2755500201"/>
                  </a:ext>
                </a:extLst>
              </a:tr>
              <a:tr h="442546">
                <a:tc>
                  <a:txBody>
                    <a:bodyPr/>
                    <a:lstStyle/>
                    <a:p>
                      <a:pPr algn="ctr">
                        <a:lnSpc>
                          <a:spcPct val="115000"/>
                        </a:lnSpc>
                      </a:pPr>
                      <a:r>
                        <a:rPr lang="en-US" sz="1100">
                          <a:effectLst/>
                          <a:latin typeface="Helvetica Neue" panose="02000503000000020004" pitchFamily="2" charset="0"/>
                        </a:rPr>
                        <a:t>8</a:t>
                      </a:r>
                    </a:p>
                    <a:p>
                      <a:pPr algn="ctr">
                        <a:lnSpc>
                          <a:spcPct val="115000"/>
                        </a:lnSpc>
                      </a:pPr>
                      <a:r>
                        <a:rPr lang="en-US" sz="1100">
                          <a:effectLst/>
                          <a:latin typeface="Helvetica Neue" panose="02000503000000020004" pitchFamily="2" charset="0"/>
                        </a:rPr>
                        <a:t> </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a:lnSpc>
                          <a:spcPct val="115000"/>
                        </a:lnSpc>
                      </a:pPr>
                      <a:r>
                        <a:rPr lang="en-US" sz="1100">
                          <a:effectLst/>
                          <a:latin typeface="Helvetica Neue" panose="02000503000000020004" pitchFamily="2" charset="0"/>
                        </a:rPr>
                        <a:t>Code view revenue staff in day</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a:lnSpc>
                          <a:spcPct val="115000"/>
                        </a:lnSpc>
                      </a:pPr>
                      <a:r>
                        <a:rPr lang="en-US" sz="1100">
                          <a:effectLst/>
                          <a:latin typeface="Helvetica Neue" panose="02000503000000020004" pitchFamily="2" charset="0"/>
                        </a:rPr>
                        <a:t> </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a:lnSpc>
                          <a:spcPct val="115000"/>
                        </a:lnSpc>
                      </a:pPr>
                      <a:r>
                        <a:rPr lang="en-US" sz="1100">
                          <a:effectLst/>
                          <a:latin typeface="Helvetica Neue" panose="02000503000000020004" pitchFamily="2" charset="0"/>
                        </a:rPr>
                        <a:t>20</a:t>
                      </a:r>
                      <a:r>
                        <a:rPr lang="en-US" sz="1100" baseline="30000">
                          <a:effectLst/>
                          <a:latin typeface="Helvetica Neue" panose="02000503000000020004" pitchFamily="2" charset="0"/>
                        </a:rPr>
                        <a:t>th </a:t>
                      </a:r>
                      <a:r>
                        <a:rPr lang="en-US" sz="1100">
                          <a:effectLst/>
                          <a:latin typeface="Helvetica Neue" panose="02000503000000020004" pitchFamily="2" charset="0"/>
                        </a:rPr>
                        <a:t>July</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a:lnSpc>
                          <a:spcPct val="115000"/>
                        </a:lnSpc>
                      </a:pPr>
                      <a:r>
                        <a:rPr lang="en-US" sz="1100">
                          <a:effectLst/>
                          <a:latin typeface="Helvetica Neue" panose="02000503000000020004" pitchFamily="2" charset="0"/>
                        </a:rPr>
                        <a:t>23</a:t>
                      </a:r>
                      <a:r>
                        <a:rPr lang="en-US" sz="1100" baseline="30000">
                          <a:effectLst/>
                          <a:latin typeface="Helvetica Neue" panose="02000503000000020004" pitchFamily="2" charset="0"/>
                        </a:rPr>
                        <a:t>rd </a:t>
                      </a:r>
                      <a:r>
                        <a:rPr lang="en-US" sz="1100">
                          <a:effectLst/>
                          <a:latin typeface="Helvetica Neue" panose="02000503000000020004" pitchFamily="2" charset="0"/>
                        </a:rPr>
                        <a:t>July</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a:lnSpc>
                          <a:spcPct val="115000"/>
                        </a:lnSpc>
                      </a:pPr>
                      <a:r>
                        <a:rPr lang="en-US" sz="1100">
                          <a:effectLst/>
                          <a:latin typeface="Helvetica Neue" panose="02000503000000020004" pitchFamily="2" charset="0"/>
                        </a:rPr>
                        <a:t> </a:t>
                      </a:r>
                    </a:p>
                    <a:p>
                      <a:pPr>
                        <a:lnSpc>
                          <a:spcPct val="115000"/>
                        </a:lnSpc>
                      </a:pPr>
                      <a:r>
                        <a:rPr lang="en-US" sz="1100">
                          <a:effectLst/>
                          <a:latin typeface="Helvetica Neue" panose="02000503000000020004" pitchFamily="2" charset="0"/>
                        </a:rPr>
                        <a:t>Hiep</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a:lnSpc>
                          <a:spcPct val="115000"/>
                        </a:lnSpc>
                      </a:pPr>
                      <a:r>
                        <a:rPr lang="en-US" sz="1100">
                          <a:effectLst/>
                          <a:latin typeface="Helvetica Neue" panose="02000503000000020004" pitchFamily="2" charset="0"/>
                        </a:rPr>
                        <a:t> </a:t>
                      </a:r>
                      <a:endParaRPr lang="en-US" sz="1100">
                        <a:effectLst/>
                        <a:latin typeface="Helvetica Neue" panose="02000503000000020004" pitchFamily="2" charset="0"/>
                        <a:ea typeface="Calibri" panose="020F0502020204030204" pitchFamily="34" charset="0"/>
                      </a:endParaRPr>
                    </a:p>
                  </a:txBody>
                  <a:tcPr marL="57693" marR="57693" marT="0" marB="0"/>
                </a:tc>
                <a:extLst>
                  <a:ext uri="{0D108BD9-81ED-4DB2-BD59-A6C34878D82A}">
                    <a16:rowId xmlns:a16="http://schemas.microsoft.com/office/drawing/2014/main" val="789737259"/>
                  </a:ext>
                </a:extLst>
              </a:tr>
              <a:tr h="442546">
                <a:tc>
                  <a:txBody>
                    <a:bodyPr/>
                    <a:lstStyle/>
                    <a:p>
                      <a:pPr algn="ctr">
                        <a:lnSpc>
                          <a:spcPct val="115000"/>
                        </a:lnSpc>
                      </a:pPr>
                      <a:r>
                        <a:rPr lang="en-US" sz="1100">
                          <a:effectLst/>
                          <a:latin typeface="Helvetica Neue" panose="02000503000000020004" pitchFamily="2" charset="0"/>
                        </a:rPr>
                        <a:t>9</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a:lnSpc>
                          <a:spcPct val="115000"/>
                        </a:lnSpc>
                      </a:pPr>
                      <a:r>
                        <a:rPr lang="en-US" sz="1100">
                          <a:effectLst/>
                          <a:latin typeface="Helvetica Neue" panose="02000503000000020004" pitchFamily="2" charset="0"/>
                        </a:rPr>
                        <a:t>Test case</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a:lnSpc>
                          <a:spcPct val="115000"/>
                        </a:lnSpc>
                      </a:pPr>
                      <a:r>
                        <a:rPr lang="en-US" sz="1100">
                          <a:effectLst/>
                          <a:latin typeface="Helvetica Neue" panose="02000503000000020004" pitchFamily="2" charset="0"/>
                        </a:rPr>
                        <a:t>Test main feature</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a:lnSpc>
                          <a:spcPct val="115000"/>
                        </a:lnSpc>
                      </a:pPr>
                      <a:r>
                        <a:rPr lang="en-US" sz="1100">
                          <a:effectLst/>
                          <a:latin typeface="Helvetica Neue" panose="02000503000000020004" pitchFamily="2" charset="0"/>
                        </a:rPr>
                        <a:t>26</a:t>
                      </a:r>
                      <a:r>
                        <a:rPr lang="en-US" sz="1100" baseline="30000">
                          <a:effectLst/>
                          <a:latin typeface="Helvetica Neue" panose="02000503000000020004" pitchFamily="2" charset="0"/>
                        </a:rPr>
                        <a:t>th </a:t>
                      </a:r>
                      <a:r>
                        <a:rPr lang="en-US" sz="1100">
                          <a:effectLst/>
                          <a:latin typeface="Helvetica Neue" panose="02000503000000020004" pitchFamily="2" charset="0"/>
                        </a:rPr>
                        <a:t>July</a:t>
                      </a:r>
                    </a:p>
                    <a:p>
                      <a:pPr>
                        <a:lnSpc>
                          <a:spcPct val="115000"/>
                        </a:lnSpc>
                      </a:pPr>
                      <a:r>
                        <a:rPr lang="en-US" sz="1100">
                          <a:effectLst/>
                          <a:latin typeface="Helvetica Neue" panose="02000503000000020004" pitchFamily="2" charset="0"/>
                        </a:rPr>
                        <a:t> </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a:lnSpc>
                          <a:spcPct val="115000"/>
                        </a:lnSpc>
                      </a:pPr>
                      <a:r>
                        <a:rPr lang="en-US" sz="1100">
                          <a:effectLst/>
                          <a:latin typeface="Helvetica Neue" panose="02000503000000020004" pitchFamily="2" charset="0"/>
                        </a:rPr>
                        <a:t>29</a:t>
                      </a:r>
                      <a:r>
                        <a:rPr lang="en-US" sz="1100" baseline="30000">
                          <a:effectLst/>
                          <a:latin typeface="Helvetica Neue" panose="02000503000000020004" pitchFamily="2" charset="0"/>
                        </a:rPr>
                        <a:t>th </a:t>
                      </a:r>
                      <a:r>
                        <a:rPr lang="en-US" sz="1100">
                          <a:effectLst/>
                          <a:latin typeface="Helvetica Neue" panose="02000503000000020004" pitchFamily="2" charset="0"/>
                        </a:rPr>
                        <a:t>July</a:t>
                      </a:r>
                    </a:p>
                    <a:p>
                      <a:pPr>
                        <a:lnSpc>
                          <a:spcPct val="115000"/>
                        </a:lnSpc>
                      </a:pPr>
                      <a:r>
                        <a:rPr lang="en-US" sz="1100">
                          <a:effectLst/>
                          <a:latin typeface="Helvetica Neue" panose="02000503000000020004" pitchFamily="2" charset="0"/>
                        </a:rPr>
                        <a:t> </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a:lnSpc>
                          <a:spcPct val="115000"/>
                        </a:lnSpc>
                      </a:pPr>
                      <a:r>
                        <a:rPr lang="en-US" sz="1100">
                          <a:effectLst/>
                          <a:latin typeface="Helvetica Neue" panose="02000503000000020004" pitchFamily="2" charset="0"/>
                        </a:rPr>
                        <a:t>Tuan</a:t>
                      </a:r>
                      <a:endParaRPr lang="en-US" sz="1100">
                        <a:effectLst/>
                        <a:latin typeface="Helvetica Neue" panose="02000503000000020004" pitchFamily="2" charset="0"/>
                        <a:ea typeface="Calibri" panose="020F0502020204030204" pitchFamily="34" charset="0"/>
                      </a:endParaRPr>
                    </a:p>
                  </a:txBody>
                  <a:tcPr marL="57693" marR="57693" marT="0" marB="0"/>
                </a:tc>
                <a:tc>
                  <a:txBody>
                    <a:bodyPr/>
                    <a:lstStyle/>
                    <a:p>
                      <a:pPr>
                        <a:lnSpc>
                          <a:spcPct val="115000"/>
                        </a:lnSpc>
                      </a:pPr>
                      <a:r>
                        <a:rPr lang="en-US" sz="1100" dirty="0">
                          <a:effectLst/>
                          <a:latin typeface="Helvetica Neue" panose="02000503000000020004" pitchFamily="2" charset="0"/>
                        </a:rPr>
                        <a:t> </a:t>
                      </a:r>
                      <a:endParaRPr lang="en-US" sz="1100" dirty="0">
                        <a:effectLst/>
                        <a:latin typeface="Helvetica Neue" panose="02000503000000020004" pitchFamily="2" charset="0"/>
                        <a:ea typeface="Calibri" panose="020F0502020204030204" pitchFamily="34" charset="0"/>
                      </a:endParaRPr>
                    </a:p>
                  </a:txBody>
                  <a:tcPr marL="57693" marR="57693" marT="0" marB="0"/>
                </a:tc>
                <a:extLst>
                  <a:ext uri="{0D108BD9-81ED-4DB2-BD59-A6C34878D82A}">
                    <a16:rowId xmlns:a16="http://schemas.microsoft.com/office/drawing/2014/main" val="1939504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dirty="0">
                <a:latin typeface="Helvetica Neue Light"/>
                <a:ea typeface="Helvetica Neue Light"/>
                <a:cs typeface="Helvetica Neue Light"/>
                <a:sym typeface="Helvetica Neue Light"/>
              </a:rPr>
              <a:t>Experience Learned</a:t>
            </a:r>
            <a:endParaRPr dirty="0"/>
          </a:p>
        </p:txBody>
      </p:sp>
      <p:sp>
        <p:nvSpPr>
          <p:cNvPr id="210" name="Google Shape;210;p25"/>
          <p:cNvSpPr txBox="1">
            <a:spLocks noGrp="1"/>
          </p:cNvSpPr>
          <p:nvPr>
            <p:ph type="body" idx="1"/>
          </p:nvPr>
        </p:nvSpPr>
        <p:spPr>
          <a:xfrm>
            <a:off x="165729" y="1074057"/>
            <a:ext cx="11844997" cy="5411149"/>
          </a:xfrm>
          <a:prstGeom prst="rect">
            <a:avLst/>
          </a:prstGeom>
          <a:noFill/>
          <a:ln>
            <a:noFill/>
          </a:ln>
        </p:spPr>
        <p:txBody>
          <a:bodyPr spcFirstLastPara="1" wrap="square" lIns="91425" tIns="45700" rIns="91425" bIns="45700" anchor="t" anchorCtr="0">
            <a:normAutofit/>
          </a:bodyPr>
          <a:lstStyle/>
          <a:p>
            <a:pPr marL="495300" lvl="0" indent="-342900" algn="l" rtl="0">
              <a:lnSpc>
                <a:spcPct val="90000"/>
              </a:lnSpc>
              <a:spcBef>
                <a:spcPts val="0"/>
              </a:spcBef>
              <a:spcAft>
                <a:spcPts val="0"/>
              </a:spcAft>
              <a:buClr>
                <a:srgbClr val="002060"/>
              </a:buClr>
              <a:buSzPts val="2400"/>
              <a:buFontTx/>
              <a:buChar char="-"/>
            </a:pPr>
            <a:r>
              <a:rPr lang="en-US" sz="2400" dirty="0">
                <a:latin typeface="Helvetica Neue Light"/>
                <a:ea typeface="Helvetica Neue Light"/>
                <a:cs typeface="Helvetica Neue Light"/>
                <a:sym typeface="Helvetica Neue Light"/>
              </a:rPr>
              <a:t>We learned how to team-working </a:t>
            </a:r>
            <a:r>
              <a:rPr lang="vi-VN" sz="2400" dirty="0" err="1">
                <a:latin typeface="Helvetica Neue Light"/>
                <a:ea typeface="Helvetica Neue Light"/>
                <a:cs typeface="Helvetica Neue Light"/>
                <a:sym typeface="Helvetica Neue Light"/>
              </a:rPr>
              <a:t>has</a:t>
            </a:r>
            <a:r>
              <a:rPr lang="vi-VN" sz="2400" dirty="0">
                <a:latin typeface="Helvetica Neue Light"/>
                <a:ea typeface="Helvetica Neue Light"/>
                <a:cs typeface="Helvetica Neue Light"/>
                <a:sym typeface="Helvetica Neue Light"/>
              </a:rPr>
              <a:t> </a:t>
            </a:r>
            <a:r>
              <a:rPr lang="vi-VN" sz="2400" dirty="0" err="1">
                <a:latin typeface="Helvetica Neue Light"/>
                <a:ea typeface="Helvetica Neue Light"/>
                <a:cs typeface="Helvetica Neue Light"/>
                <a:sym typeface="Helvetica Neue Light"/>
              </a:rPr>
              <a:t>effect</a:t>
            </a:r>
            <a:endParaRPr lang="vi-VN" sz="2400" dirty="0">
              <a:latin typeface="Helvetica Neue Light"/>
              <a:ea typeface="Helvetica Neue Light"/>
              <a:cs typeface="Helvetica Neue Light"/>
              <a:sym typeface="Helvetica Neue Light"/>
            </a:endParaRPr>
          </a:p>
          <a:p>
            <a:pPr marL="495300" lvl="0" indent="-342900" algn="l" rtl="0">
              <a:lnSpc>
                <a:spcPct val="90000"/>
              </a:lnSpc>
              <a:spcBef>
                <a:spcPts val="0"/>
              </a:spcBef>
              <a:spcAft>
                <a:spcPts val="0"/>
              </a:spcAft>
              <a:buClr>
                <a:srgbClr val="002060"/>
              </a:buClr>
              <a:buSzPts val="2400"/>
              <a:buFontTx/>
              <a:buChar char="-"/>
            </a:pPr>
            <a:r>
              <a:rPr lang="vi-VN" sz="2400" dirty="0" err="1">
                <a:latin typeface="Helvetica Neue Light"/>
                <a:ea typeface="Helvetica Neue Light"/>
                <a:cs typeface="Helvetica Neue Light"/>
                <a:sym typeface="Helvetica Neue Light"/>
              </a:rPr>
              <a:t>Responsibility</a:t>
            </a:r>
            <a:r>
              <a:rPr lang="vi-VN" sz="2400" dirty="0">
                <a:latin typeface="Helvetica Neue Light"/>
                <a:ea typeface="Helvetica Neue Light"/>
                <a:cs typeface="Helvetica Neue Light"/>
                <a:sym typeface="Helvetica Neue Light"/>
              </a:rPr>
              <a:t> </a:t>
            </a:r>
            <a:r>
              <a:rPr lang="vi-VN" sz="2400" dirty="0" err="1">
                <a:latin typeface="Helvetica Neue Light"/>
                <a:ea typeface="Helvetica Neue Light"/>
                <a:cs typeface="Helvetica Neue Light"/>
                <a:sym typeface="Helvetica Neue Light"/>
              </a:rPr>
              <a:t>with</a:t>
            </a:r>
            <a:r>
              <a:rPr lang="vi-VN" sz="2400" dirty="0">
                <a:latin typeface="Helvetica Neue Light"/>
                <a:ea typeface="Helvetica Neue Light"/>
                <a:cs typeface="Helvetica Neue Light"/>
                <a:sym typeface="Helvetica Neue Light"/>
              </a:rPr>
              <a:t> </a:t>
            </a:r>
            <a:r>
              <a:rPr lang="vi-VN" sz="2400" dirty="0" err="1">
                <a:latin typeface="Helvetica Neue Light"/>
                <a:ea typeface="Helvetica Neue Light"/>
                <a:cs typeface="Helvetica Neue Light"/>
                <a:sym typeface="Helvetica Neue Light"/>
              </a:rPr>
              <a:t>our</a:t>
            </a:r>
            <a:r>
              <a:rPr lang="vi-VN" sz="2400" dirty="0">
                <a:latin typeface="Helvetica Neue Light"/>
                <a:ea typeface="Helvetica Neue Light"/>
                <a:cs typeface="Helvetica Neue Light"/>
                <a:sym typeface="Helvetica Neue Light"/>
              </a:rPr>
              <a:t> </a:t>
            </a:r>
            <a:r>
              <a:rPr lang="vi-VN" sz="2400" dirty="0" err="1">
                <a:latin typeface="Helvetica Neue Light"/>
                <a:ea typeface="Helvetica Neue Light"/>
                <a:cs typeface="Helvetica Neue Light"/>
                <a:sym typeface="Helvetica Neue Light"/>
              </a:rPr>
              <a:t>assigned</a:t>
            </a:r>
            <a:r>
              <a:rPr lang="vi-VN" sz="2400" dirty="0">
                <a:latin typeface="Helvetica Neue Light"/>
                <a:ea typeface="Helvetica Neue Light"/>
                <a:cs typeface="Helvetica Neue Light"/>
                <a:sym typeface="Helvetica Neue Light"/>
              </a:rPr>
              <a:t> </a:t>
            </a:r>
            <a:r>
              <a:rPr lang="vi-VN" sz="2400" dirty="0" err="1">
                <a:latin typeface="Helvetica Neue Light"/>
                <a:ea typeface="Helvetica Neue Light"/>
                <a:cs typeface="Helvetica Neue Light"/>
                <a:sym typeface="Helvetica Neue Light"/>
              </a:rPr>
              <a:t>work</a:t>
            </a:r>
            <a:endParaRPr lang="vi-VN" sz="2400" dirty="0">
              <a:latin typeface="Helvetica Neue Light"/>
              <a:ea typeface="Helvetica Neue Light"/>
              <a:cs typeface="Helvetica Neue Light"/>
              <a:sym typeface="Helvetica Neue Light"/>
            </a:endParaRPr>
          </a:p>
          <a:p>
            <a:pPr marL="495300" indent="-342900">
              <a:spcBef>
                <a:spcPts val="0"/>
              </a:spcBef>
              <a:buSzPts val="2400"/>
              <a:buFontTx/>
              <a:buChar char="-"/>
            </a:pPr>
            <a:r>
              <a:rPr lang="vi-VN" sz="2400" dirty="0" err="1">
                <a:latin typeface="Helvetica Neue Light"/>
                <a:ea typeface="Helvetica Neue Light"/>
                <a:cs typeface="Helvetica Neue Light"/>
              </a:rPr>
              <a:t>Learned</a:t>
            </a:r>
            <a:r>
              <a:rPr lang="vi-VN" sz="2400" dirty="0">
                <a:latin typeface="Helvetica Neue Light"/>
                <a:ea typeface="Helvetica Neue Light"/>
                <a:cs typeface="Helvetica Neue Light"/>
              </a:rPr>
              <a:t> </a:t>
            </a:r>
            <a:r>
              <a:rPr lang="vi-VN" sz="2400" dirty="0" err="1">
                <a:latin typeface="Helvetica Neue Light"/>
                <a:ea typeface="Helvetica Neue Light"/>
                <a:cs typeface="Helvetica Neue Light"/>
              </a:rPr>
              <a:t>how</a:t>
            </a:r>
            <a:r>
              <a:rPr lang="vi-VN" sz="2400" dirty="0">
                <a:latin typeface="Helvetica Neue Light"/>
                <a:ea typeface="Helvetica Neue Light"/>
                <a:cs typeface="Helvetica Neue Light"/>
              </a:rPr>
              <a:t> to </a:t>
            </a:r>
            <a:r>
              <a:rPr lang="vi-VN" sz="2400" dirty="0" err="1">
                <a:latin typeface="Helvetica Neue Light"/>
                <a:ea typeface="Helvetica Neue Light"/>
                <a:cs typeface="Helvetica Neue Light"/>
              </a:rPr>
              <a:t>use</a:t>
            </a:r>
            <a:r>
              <a:rPr lang="vi-VN" sz="2400" dirty="0">
                <a:latin typeface="Helvetica Neue Light"/>
                <a:ea typeface="Helvetica Neue Light"/>
                <a:cs typeface="Helvetica Neue Light"/>
              </a:rPr>
              <a:t> </a:t>
            </a:r>
            <a:r>
              <a:rPr lang="vi-VN" sz="2400" dirty="0" err="1">
                <a:latin typeface="Helvetica Neue Light"/>
                <a:ea typeface="Helvetica Neue Light"/>
                <a:cs typeface="Helvetica Neue Light"/>
              </a:rPr>
              <a:t>github</a:t>
            </a:r>
            <a:r>
              <a:rPr lang="vi-VN" sz="2400" dirty="0">
                <a:latin typeface="Helvetica Neue Light"/>
                <a:ea typeface="Helvetica Neue Light"/>
                <a:cs typeface="Helvetica Neue Light"/>
              </a:rPr>
              <a:t> </a:t>
            </a:r>
            <a:r>
              <a:rPr lang="vi-VN" sz="2400" dirty="0" err="1">
                <a:latin typeface="Helvetica Neue Light"/>
                <a:ea typeface="Helvetica Neue Light"/>
                <a:cs typeface="Helvetica Neue Light"/>
              </a:rPr>
              <a:t>for</a:t>
            </a:r>
            <a:r>
              <a:rPr lang="vi-VN" sz="2400" dirty="0">
                <a:latin typeface="Helvetica Neue Light"/>
                <a:ea typeface="Helvetica Neue Light"/>
                <a:cs typeface="Helvetica Neue Light"/>
              </a:rPr>
              <a:t> </a:t>
            </a:r>
            <a:r>
              <a:rPr lang="vi-VN" sz="2400" dirty="0" err="1">
                <a:latin typeface="Helvetica Neue Light"/>
                <a:ea typeface="Helvetica Neue Light"/>
                <a:cs typeface="Helvetica Neue Light"/>
              </a:rPr>
              <a:t>team-work</a:t>
            </a:r>
            <a:r>
              <a:rPr lang="vi-VN" sz="2400" dirty="0">
                <a:latin typeface="Helvetica Neue Light"/>
                <a:ea typeface="Helvetica Neue Light"/>
                <a:cs typeface="Helvetica Neue Light"/>
              </a:rPr>
              <a:t>.</a:t>
            </a:r>
          </a:p>
          <a:p>
            <a:pPr marL="495300" indent="-342900">
              <a:spcBef>
                <a:spcPts val="0"/>
              </a:spcBef>
              <a:buSzPts val="2400"/>
              <a:buFontTx/>
              <a:buChar char="-"/>
            </a:pPr>
            <a:r>
              <a:rPr lang="vi-VN" sz="2400" dirty="0" err="1">
                <a:latin typeface="Helvetica Neue Light"/>
                <a:ea typeface="Helvetica Neue Light"/>
                <a:cs typeface="Helvetica Neue Light"/>
              </a:rPr>
              <a:t>After</a:t>
            </a:r>
            <a:r>
              <a:rPr lang="vi-VN" sz="2400" dirty="0">
                <a:latin typeface="Helvetica Neue Light"/>
                <a:ea typeface="Helvetica Neue Light"/>
                <a:cs typeface="Helvetica Neue Light"/>
              </a:rPr>
              <a:t> </a:t>
            </a:r>
            <a:r>
              <a:rPr lang="vi-VN" sz="2400" dirty="0" err="1">
                <a:latin typeface="Helvetica Neue Light"/>
                <a:ea typeface="Helvetica Neue Light"/>
                <a:cs typeface="Helvetica Neue Light"/>
              </a:rPr>
              <a:t>this</a:t>
            </a:r>
            <a:r>
              <a:rPr lang="vi-VN" sz="2400" dirty="0">
                <a:latin typeface="Helvetica Neue Light"/>
                <a:ea typeface="Helvetica Neue Light"/>
                <a:cs typeface="Helvetica Neue Light"/>
              </a:rPr>
              <a:t> Project, </a:t>
            </a:r>
            <a:r>
              <a:rPr lang="en-US" sz="2400" dirty="0">
                <a:latin typeface="Helvetica Neue Light"/>
                <a:ea typeface="Helvetica Neue Light"/>
                <a:cs typeface="Helvetica Neue Light"/>
              </a:rPr>
              <a:t>our team can understand how to communicate and identify current problems </a:t>
            </a:r>
            <a:r>
              <a:rPr lang="en-US" sz="2400">
                <a:latin typeface="Helvetica Neue Light"/>
                <a:ea typeface="Helvetica Neue Light"/>
                <a:cs typeface="Helvetica Neue Light"/>
              </a:rPr>
              <a:t>to overcome. </a:t>
            </a:r>
            <a:endParaRPr lang="vi-VN" sz="2400" dirty="0">
              <a:latin typeface="Helvetica Neue Light"/>
              <a:ea typeface="Helvetica Neue Light"/>
              <a:cs typeface="Helvetica Neue Light"/>
            </a:endParaRPr>
          </a:p>
          <a:p>
            <a:pPr marL="495300" indent="-342900">
              <a:spcBef>
                <a:spcPts val="0"/>
              </a:spcBef>
              <a:buSzPts val="2400"/>
              <a:buFontTx/>
              <a:buChar char="-"/>
            </a:pPr>
            <a:endParaRPr lang="vi-VN" sz="2400" dirty="0">
              <a:latin typeface="Helvetica Neue Light"/>
              <a:ea typeface="Helvetica Neue Light"/>
              <a:cs typeface="Helvetica Neue Light"/>
            </a:endParaRPr>
          </a:p>
          <a:p>
            <a:pPr marL="495300" indent="-342900">
              <a:spcBef>
                <a:spcPts val="0"/>
              </a:spcBef>
              <a:buSzPts val="2400"/>
              <a:buFontTx/>
              <a:buChar char="-"/>
            </a:pPr>
            <a:endParaRPr lang="vi-VN" sz="2400" dirty="0">
              <a:latin typeface="Helvetica Neue Light"/>
              <a:ea typeface="Helvetica Neue Light"/>
              <a:cs typeface="Helvetica Neue Light"/>
            </a:endParaRPr>
          </a:p>
          <a:p>
            <a:pPr marL="495300" indent="-342900">
              <a:spcBef>
                <a:spcPts val="0"/>
              </a:spcBef>
              <a:buSzPts val="2400"/>
              <a:buFontTx/>
              <a:buChar char="-"/>
            </a:pPr>
            <a:endParaRPr lang="vi-VN" sz="2400" dirty="0">
              <a:latin typeface="Helvetica Neue Light"/>
              <a:ea typeface="Helvetica Neue Light"/>
              <a:cs typeface="Helvetica Neue Light"/>
            </a:endParaRPr>
          </a:p>
        </p:txBody>
      </p:sp>
      <p:sp>
        <p:nvSpPr>
          <p:cNvPr id="211" name="Google Shape;211;p25"/>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212" name="Google Shape;212;p25"/>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r>
              <a:rPr lang="en-US"/>
              <a:t>Book Shop Create Order System</a:t>
            </a:r>
            <a:endParaRPr lang="vi-VN"/>
          </a:p>
        </p:txBody>
      </p:sp>
      <p:sp>
        <p:nvSpPr>
          <p:cNvPr id="213" name="Google Shape;213;p25"/>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rotWithShape="1">
          <a:blip r:embed="rId3">
            <a:alphaModFix/>
          </a:blip>
          <a:srcRect/>
          <a:stretch/>
        </p:blipFill>
        <p:spPr>
          <a:xfrm>
            <a:off x="4440837" y="1664596"/>
            <a:ext cx="3310326" cy="35288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Introduction to Project</a:t>
            </a:r>
            <a:endParaRPr/>
          </a:p>
        </p:txBody>
      </p:sp>
      <p:sp>
        <p:nvSpPr>
          <p:cNvPr id="110" name="Google Shape;110;p15"/>
          <p:cNvSpPr txBox="1">
            <a:spLocks noGrp="1"/>
          </p:cNvSpPr>
          <p:nvPr>
            <p:ph type="body" idx="1"/>
          </p:nvPr>
        </p:nvSpPr>
        <p:spPr>
          <a:xfrm>
            <a:off x="165729" y="1074057"/>
            <a:ext cx="11844997" cy="5411149"/>
          </a:xfrm>
          <a:prstGeom prst="rect">
            <a:avLst/>
          </a:prstGeom>
          <a:noFill/>
          <a:ln>
            <a:noFill/>
          </a:ln>
        </p:spPr>
        <p:txBody>
          <a:bodyPr spcFirstLastPara="1" wrap="square" lIns="91425" tIns="45700" rIns="91425" bIns="45700" anchor="t" anchorCtr="0">
            <a:normAutofit fontScale="70000" lnSpcReduction="20000"/>
          </a:bodyPr>
          <a:lstStyle/>
          <a:p>
            <a:pPr marL="0" lvl="0" indent="0">
              <a:lnSpc>
                <a:spcPct val="150000"/>
              </a:lnSpc>
              <a:buNone/>
            </a:pPr>
            <a:r>
              <a:rPr lang="vi-VN" sz="1800" b="1">
                <a:solidFill>
                  <a:srgbClr val="000000"/>
                </a:solidFill>
                <a:effectLst/>
                <a:latin typeface="Helvetica Neue Light" panose="020B0604020202020204" charset="0"/>
                <a:ea typeface="Helvetica Neue Light" panose="020B0604020202020204" charset="0"/>
                <a:cs typeface="Helvetica Neue Light" panose="020B0604020202020204" charset="0"/>
              </a:rPr>
              <a:t>1.</a:t>
            </a:r>
            <a:r>
              <a:rPr lang="en-US" sz="1800" b="1">
                <a:solidFill>
                  <a:srgbClr val="000000"/>
                </a:solidFill>
                <a:effectLst/>
                <a:latin typeface="Helvetica Neue Light" panose="020B0604020202020204" charset="0"/>
                <a:ea typeface="Helvetica Neue Light" panose="020B0604020202020204" charset="0"/>
                <a:cs typeface="Helvetica Neue Light" panose="020B0604020202020204" charset="0"/>
              </a:rPr>
              <a:t>Proposed System</a:t>
            </a:r>
            <a:endParaRPr lang="en-US" sz="1800" b="1">
              <a:effectLst/>
              <a:latin typeface="Helvetica Neue Light" panose="020B0604020202020204" charset="0"/>
              <a:ea typeface="Calibri" panose="020F0502020204030204" pitchFamily="34" charset="0"/>
            </a:endParaRPr>
          </a:p>
          <a:p>
            <a:pPr marL="342900" lvl="0" indent="-342900">
              <a:lnSpc>
                <a:spcPct val="150000"/>
              </a:lnSpc>
              <a:buFont typeface="Helvetica Neue Light" panose="020B0604020202020204" charset="0"/>
              <a:buChar char="-"/>
            </a:pPr>
            <a:r>
              <a:rPr lang="en-US" sz="1800">
                <a:effectLst/>
                <a:latin typeface="Helvetica Neue Light" panose="020B0604020202020204" charset="0"/>
                <a:ea typeface="Helvetica Neue Light" panose="020B0604020202020204" charset="0"/>
                <a:cs typeface="Helvetica Neue Light" panose="020B0604020202020204" charset="0"/>
              </a:rPr>
              <a:t>Creating a program for Staff create order and confirm payment or cancel order</a:t>
            </a:r>
            <a:r>
              <a:rPr lang="vi-VN" sz="1800">
                <a:effectLst/>
                <a:latin typeface="Cambria" panose="02040503050406030204" pitchFamily="18" charset="0"/>
                <a:ea typeface="Helvetica Neue Light" panose="020B0604020202020204" charset="0"/>
                <a:cs typeface="Helvetica Neue Light" panose="020B0604020202020204" charset="0"/>
              </a:rPr>
              <a:t>, then </a:t>
            </a:r>
            <a:r>
              <a:rPr lang="vi-VN" sz="1800" err="1">
                <a:effectLst/>
                <a:latin typeface="Cambria" panose="02040503050406030204" pitchFamily="18" charset="0"/>
                <a:ea typeface="Helvetica Neue Light" panose="020B0604020202020204" charset="0"/>
                <a:cs typeface="Helvetica Neue Light" panose="020B0604020202020204" charset="0"/>
              </a:rPr>
              <a:t>confirm</a:t>
            </a:r>
            <a:r>
              <a:rPr lang="vi-VN" sz="1800">
                <a:effectLst/>
                <a:latin typeface="Cambria" panose="02040503050406030204" pitchFamily="18" charset="0"/>
                <a:ea typeface="Helvetica Neue Light" panose="020B0604020202020204" charset="0"/>
                <a:cs typeface="Helvetica Neue Light" panose="020B0604020202020204" charset="0"/>
              </a:rPr>
              <a:t> </a:t>
            </a:r>
            <a:r>
              <a:rPr lang="vi-VN" sz="1800" err="1">
                <a:effectLst/>
                <a:latin typeface="Cambria" panose="02040503050406030204" pitchFamily="18" charset="0"/>
                <a:ea typeface="Helvetica Neue Light" panose="020B0604020202020204" charset="0"/>
                <a:cs typeface="Helvetica Neue Light" panose="020B0604020202020204" charset="0"/>
              </a:rPr>
              <a:t>export</a:t>
            </a:r>
            <a:r>
              <a:rPr lang="vi-VN" sz="1800">
                <a:effectLst/>
                <a:latin typeface="Cambria" panose="02040503050406030204" pitchFamily="18" charset="0"/>
                <a:ea typeface="Helvetica Neue Light" panose="020B0604020202020204" charset="0"/>
                <a:cs typeface="Helvetica Neue Light" panose="020B0604020202020204" charset="0"/>
              </a:rPr>
              <a:t> </a:t>
            </a:r>
            <a:r>
              <a:rPr lang="vi-VN" sz="1800" err="1">
                <a:effectLst/>
                <a:latin typeface="Cambria" panose="02040503050406030204" pitchFamily="18" charset="0"/>
                <a:ea typeface="Helvetica Neue Light" panose="020B0604020202020204" charset="0"/>
                <a:cs typeface="Helvetica Neue Light" panose="020B0604020202020204" charset="0"/>
              </a:rPr>
              <a:t>invoices</a:t>
            </a:r>
            <a:r>
              <a:rPr lang="vi-VN" sz="1800">
                <a:effectLst/>
                <a:latin typeface="Cambria" panose="02040503050406030204" pitchFamily="18" charset="0"/>
                <a:ea typeface="Helvetica Neue Light" panose="020B0604020202020204" charset="0"/>
                <a:cs typeface="Helvetica Neue Light" panose="020B0604020202020204" charset="0"/>
              </a:rPr>
              <a:t>.</a:t>
            </a:r>
            <a:endParaRPr lang="en-US" sz="1800">
              <a:effectLst/>
              <a:latin typeface="Helvetica Neue Light" panose="020B0604020202020204" charset="0"/>
              <a:ea typeface="Helvetica Neue Light" panose="020B0604020202020204" charset="0"/>
              <a:cs typeface="Helvetica Neue Light" panose="020B0604020202020204" charset="0"/>
            </a:endParaRPr>
          </a:p>
          <a:p>
            <a:pPr marL="342900" lvl="0" indent="-342900">
              <a:lnSpc>
                <a:spcPct val="150000"/>
              </a:lnSpc>
              <a:buFont typeface="Helvetica Neue Light" panose="020B0604020202020204" charset="0"/>
              <a:buChar char="-"/>
            </a:pPr>
            <a:r>
              <a:rPr lang="en-US" sz="1800">
                <a:effectLst/>
                <a:latin typeface="Helvetica Neue Light" panose="020B0604020202020204" charset="0"/>
                <a:ea typeface="Helvetica Neue Light" panose="020B0604020202020204" charset="0"/>
                <a:cs typeface="Helvetica Neue Light" panose="020B0604020202020204" charset="0"/>
              </a:rPr>
              <a:t>Creating a program for Staff view </a:t>
            </a:r>
            <a:r>
              <a:rPr lang="vi-VN" sz="1800" err="1">
                <a:effectLst/>
                <a:latin typeface="Cambria" panose="02040503050406030204" pitchFamily="18" charset="0"/>
                <a:ea typeface="Helvetica Neue Light" panose="020B0604020202020204" charset="0"/>
                <a:cs typeface="Helvetica Neue Light" panose="020B0604020202020204" charset="0"/>
              </a:rPr>
              <a:t>their</a:t>
            </a:r>
            <a:r>
              <a:rPr lang="vi-VN" sz="1800">
                <a:effectLst/>
                <a:latin typeface="Cambria" panose="02040503050406030204" pitchFamily="18" charset="0"/>
                <a:ea typeface="Helvetica Neue Light" panose="020B0604020202020204" charset="0"/>
                <a:cs typeface="Helvetica Neue Light" panose="020B0604020202020204" charset="0"/>
              </a:rPr>
              <a:t> </a:t>
            </a:r>
            <a:r>
              <a:rPr lang="vi-VN" sz="1800" err="1">
                <a:effectLst/>
                <a:latin typeface="Cambria" panose="02040503050406030204" pitchFamily="18" charset="0"/>
                <a:ea typeface="Helvetica Neue Light" panose="020B0604020202020204" charset="0"/>
                <a:cs typeface="Helvetica Neue Light" panose="020B0604020202020204" charset="0"/>
              </a:rPr>
              <a:t>revenue</a:t>
            </a:r>
            <a:r>
              <a:rPr lang="vi-VN" sz="1800">
                <a:effectLst/>
                <a:latin typeface="Cambria" panose="02040503050406030204" pitchFamily="18" charset="0"/>
                <a:ea typeface="Helvetica Neue Light" panose="020B0604020202020204" charset="0"/>
                <a:cs typeface="Helvetica Neue Light" panose="020B0604020202020204" charset="0"/>
              </a:rPr>
              <a:t>  </a:t>
            </a:r>
            <a:r>
              <a:rPr lang="en-US" sz="1800">
                <a:effectLst/>
                <a:latin typeface="Helvetica Neue Light" panose="020B0604020202020204" charset="0"/>
                <a:ea typeface="Helvetica Neue Light" panose="020B0604020202020204" charset="0"/>
                <a:cs typeface="Helvetica Neue Light" panose="020B0604020202020204" charset="0"/>
              </a:rPr>
              <a:t>.</a:t>
            </a:r>
          </a:p>
          <a:p>
            <a:pPr marL="0" lvl="0" indent="0">
              <a:lnSpc>
                <a:spcPct val="150000"/>
              </a:lnSpc>
              <a:buNone/>
            </a:pPr>
            <a:r>
              <a:rPr lang="vi-VN" sz="1800" b="1">
                <a:solidFill>
                  <a:srgbClr val="000000"/>
                </a:solidFill>
                <a:effectLst/>
                <a:latin typeface="Helvetica Neue Light" panose="020B0604020202020204" charset="0"/>
                <a:ea typeface="Helvetica Neue Light" panose="020B0604020202020204" charset="0"/>
                <a:cs typeface="Helvetica Neue Light" panose="020B0604020202020204" charset="0"/>
              </a:rPr>
              <a:t>2.</a:t>
            </a:r>
            <a:r>
              <a:rPr lang="en-US" sz="1800" b="1">
                <a:solidFill>
                  <a:srgbClr val="000000"/>
                </a:solidFill>
                <a:effectLst/>
                <a:latin typeface="Helvetica Neue Light" panose="020B0604020202020204" charset="0"/>
                <a:ea typeface="Helvetica Neue Light" panose="020B0604020202020204" charset="0"/>
                <a:cs typeface="Helvetica Neue Light" panose="020B0604020202020204" charset="0"/>
              </a:rPr>
              <a:t>The scope of the project to be applied. </a:t>
            </a:r>
            <a:endParaRPr lang="en-US" sz="1800" b="1">
              <a:effectLst/>
              <a:latin typeface="Helvetica Neue Light" panose="020B0604020202020204" charset="0"/>
              <a:ea typeface="Calibri" panose="020F0502020204030204" pitchFamily="34" charset="0"/>
            </a:endParaRPr>
          </a:p>
          <a:p>
            <a:pPr marL="342900" lvl="0" indent="-342900">
              <a:lnSpc>
                <a:spcPct val="150000"/>
              </a:lnSpc>
              <a:buFont typeface="Helvetica Neue Light" panose="020B0604020202020204" charset="0"/>
              <a:buChar char="-"/>
            </a:pPr>
            <a:r>
              <a:rPr lang="en-US" sz="1800" spc="15">
                <a:solidFill>
                  <a:srgbClr val="081C36"/>
                </a:solidFill>
                <a:effectLst/>
                <a:latin typeface="Helvetica Neue Light" panose="020B0604020202020204" charset="0"/>
                <a:ea typeface="Helvetica Neue Light" panose="020B0604020202020204" charset="0"/>
                <a:cs typeface="Helvetica Neue Light" panose="020B0604020202020204" charset="0"/>
              </a:rPr>
              <a:t>The scope of the project includes the development of core functions of the system, such as user authentication, data management, and reporting</a:t>
            </a:r>
            <a:r>
              <a:rPr lang="vi-VN" sz="1800" spc="15">
                <a:solidFill>
                  <a:srgbClr val="081C36"/>
                </a:solidFill>
                <a:effectLst/>
                <a:latin typeface="Helvetica Neue Light" panose="020B0604020202020204" charset="0"/>
                <a:ea typeface="Helvetica Neue Light" panose="020B0604020202020204" charset="0"/>
                <a:cs typeface="Helvetica Neue Light" panose="020B0604020202020204" charset="0"/>
              </a:rPr>
              <a:t>.</a:t>
            </a:r>
            <a:endParaRPr lang="en-US" sz="1800">
              <a:effectLst/>
              <a:latin typeface="Helvetica Neue Light" panose="020B0604020202020204" charset="0"/>
              <a:ea typeface="Helvetica Neue Light" panose="020B0604020202020204" charset="0"/>
              <a:cs typeface="Helvetica Neue Light" panose="020B0604020202020204" charset="0"/>
            </a:endParaRPr>
          </a:p>
          <a:p>
            <a:pPr marL="0" lvl="0" indent="0">
              <a:lnSpc>
                <a:spcPct val="150000"/>
              </a:lnSpc>
              <a:buNone/>
            </a:pPr>
            <a:r>
              <a:rPr lang="vi-VN" sz="1800" b="1">
                <a:solidFill>
                  <a:srgbClr val="000000"/>
                </a:solidFill>
                <a:effectLst/>
                <a:latin typeface="Helvetica Neue Light" panose="020B0604020202020204" charset="0"/>
                <a:ea typeface="Helvetica Neue Light" panose="020B0604020202020204" charset="0"/>
                <a:cs typeface="Helvetica Neue Light" panose="020B0604020202020204" charset="0"/>
              </a:rPr>
              <a:t>3</a:t>
            </a:r>
            <a:r>
              <a:rPr lang="vi-VN" sz="1800">
                <a:solidFill>
                  <a:srgbClr val="000000"/>
                </a:solidFill>
                <a:effectLst/>
                <a:latin typeface="Helvetica Neue Light" panose="020B0604020202020204" charset="0"/>
                <a:ea typeface="Helvetica Neue Light" panose="020B0604020202020204" charset="0"/>
                <a:cs typeface="Helvetica Neue Light" panose="020B0604020202020204" charset="0"/>
              </a:rPr>
              <a:t>.</a:t>
            </a:r>
            <a:r>
              <a:rPr lang="en-US" sz="1800" b="1">
                <a:solidFill>
                  <a:srgbClr val="000000"/>
                </a:solidFill>
                <a:effectLst/>
                <a:latin typeface="Helvetica Neue Light" panose="020B0604020202020204" charset="0"/>
                <a:ea typeface="Helvetica Neue Light" panose="020B0604020202020204" charset="0"/>
                <a:cs typeface="Helvetica Neue Light" panose="020B0604020202020204" charset="0"/>
              </a:rPr>
              <a:t>System Name</a:t>
            </a:r>
            <a:endParaRPr lang="en-US" sz="1800" b="1">
              <a:effectLst/>
              <a:latin typeface="Helvetica Neue Light" panose="020B0604020202020204" charset="0"/>
              <a:ea typeface="Calibri" panose="020F0502020204030204" pitchFamily="34" charset="0"/>
            </a:endParaRPr>
          </a:p>
          <a:p>
            <a:pPr marL="342900" lvl="0" indent="-342900">
              <a:lnSpc>
                <a:spcPct val="150000"/>
              </a:lnSpc>
              <a:buFont typeface="Helvetica Neue Light" panose="020B0604020202020204" charset="0"/>
              <a:buChar char="-"/>
            </a:pPr>
            <a:r>
              <a:rPr lang="en-US" sz="1800">
                <a:effectLst/>
                <a:latin typeface="Helvetica Neue Light" panose="020B0604020202020204" charset="0"/>
                <a:ea typeface="Helvetica Neue Light" panose="020B0604020202020204" charset="0"/>
                <a:cs typeface="Helvetica Neue Light" panose="020B0604020202020204" charset="0"/>
              </a:rPr>
              <a:t>System</a:t>
            </a:r>
            <a:r>
              <a:rPr lang="vi-VN" sz="1800">
                <a:effectLst/>
                <a:latin typeface="Helvetica Neue Light" panose="020B0604020202020204" charset="0"/>
                <a:ea typeface="Helvetica Neue Light" panose="020B0604020202020204" charset="0"/>
                <a:cs typeface="Helvetica Neue Light" panose="020B0604020202020204" charset="0"/>
              </a:rPr>
              <a:t> </a:t>
            </a:r>
            <a:r>
              <a:rPr lang="vi-VN" sz="1800" err="1">
                <a:effectLst/>
                <a:latin typeface="Helvetica Neue Light" panose="020B0604020202020204" charset="0"/>
                <a:ea typeface="Helvetica Neue Light" panose="020B0604020202020204" charset="0"/>
                <a:cs typeface="Helvetica Neue Light" panose="020B0604020202020204" charset="0"/>
              </a:rPr>
              <a:t>named</a:t>
            </a:r>
            <a:r>
              <a:rPr lang="vi-VN" sz="1800">
                <a:effectLst/>
                <a:latin typeface="Helvetica Neue Light" panose="020B0604020202020204" charset="0"/>
                <a:ea typeface="Helvetica Neue Light" panose="020B0604020202020204" charset="0"/>
                <a:cs typeface="Helvetica Neue Light" panose="020B0604020202020204" charset="0"/>
              </a:rPr>
              <a:t> “</a:t>
            </a:r>
            <a:r>
              <a:rPr lang="vi-VN" sz="1800" err="1">
                <a:effectLst/>
                <a:latin typeface="Helvetica Neue Light" panose="020B0604020202020204" charset="0"/>
                <a:ea typeface="Helvetica Neue Light" panose="020B0604020202020204" charset="0"/>
                <a:cs typeface="Helvetica Neue Light" panose="020B0604020202020204" charset="0"/>
              </a:rPr>
              <a:t>Book</a:t>
            </a:r>
            <a:r>
              <a:rPr lang="vi-VN" sz="1800">
                <a:effectLst/>
                <a:latin typeface="Helvetica Neue Light" panose="020B0604020202020204" charset="0"/>
                <a:ea typeface="Helvetica Neue Light" panose="020B0604020202020204" charset="0"/>
                <a:cs typeface="Helvetica Neue Light" panose="020B0604020202020204" charset="0"/>
              </a:rPr>
              <a:t> </a:t>
            </a:r>
            <a:r>
              <a:rPr lang="vi-VN" sz="1800" err="1">
                <a:effectLst/>
                <a:latin typeface="Helvetica Neue Light" panose="020B0604020202020204" charset="0"/>
                <a:ea typeface="Helvetica Neue Light" panose="020B0604020202020204" charset="0"/>
                <a:cs typeface="Helvetica Neue Light" panose="020B0604020202020204" charset="0"/>
              </a:rPr>
              <a:t>shop</a:t>
            </a:r>
            <a:r>
              <a:rPr lang="vi-VN" sz="1800">
                <a:effectLst/>
                <a:latin typeface="Helvetica Neue Light" panose="020B0604020202020204" charset="0"/>
                <a:ea typeface="Helvetica Neue Light" panose="020B0604020202020204" charset="0"/>
                <a:cs typeface="Helvetica Neue Light" panose="020B0604020202020204" charset="0"/>
              </a:rPr>
              <a:t> </a:t>
            </a:r>
            <a:r>
              <a:rPr lang="vi-VN" sz="1800" err="1">
                <a:effectLst/>
                <a:latin typeface="Helvetica Neue Light" panose="020B0604020202020204" charset="0"/>
                <a:ea typeface="Helvetica Neue Light" panose="020B0604020202020204" charset="0"/>
                <a:cs typeface="Helvetica Neue Light" panose="020B0604020202020204" charset="0"/>
              </a:rPr>
              <a:t>create</a:t>
            </a:r>
            <a:r>
              <a:rPr lang="vi-VN" sz="1800">
                <a:effectLst/>
                <a:latin typeface="Helvetica Neue Light" panose="020B0604020202020204" charset="0"/>
                <a:ea typeface="Helvetica Neue Light" panose="020B0604020202020204" charset="0"/>
                <a:cs typeface="Helvetica Neue Light" panose="020B0604020202020204" charset="0"/>
              </a:rPr>
              <a:t> </a:t>
            </a:r>
            <a:r>
              <a:rPr lang="vi-VN" sz="1800" err="1">
                <a:effectLst/>
                <a:latin typeface="Helvetica Neue Light" panose="020B0604020202020204" charset="0"/>
                <a:ea typeface="Helvetica Neue Light" panose="020B0604020202020204" charset="0"/>
                <a:cs typeface="Helvetica Neue Light" panose="020B0604020202020204" charset="0"/>
              </a:rPr>
              <a:t>order</a:t>
            </a:r>
            <a:r>
              <a:rPr lang="vi-VN" sz="1800">
                <a:effectLst/>
                <a:latin typeface="Helvetica Neue Light" panose="020B0604020202020204" charset="0"/>
                <a:ea typeface="Helvetica Neue Light" panose="020B0604020202020204" charset="0"/>
                <a:cs typeface="Helvetica Neue Light" panose="020B0604020202020204" charset="0"/>
              </a:rPr>
              <a:t> </a:t>
            </a:r>
            <a:r>
              <a:rPr lang="vi-VN" sz="1800" err="1">
                <a:effectLst/>
                <a:latin typeface="Helvetica Neue Light" panose="020B0604020202020204" charset="0"/>
                <a:ea typeface="Helvetica Neue Light" panose="020B0604020202020204" charset="0"/>
                <a:cs typeface="Helvetica Neue Light" panose="020B0604020202020204" charset="0"/>
              </a:rPr>
              <a:t>system</a:t>
            </a:r>
            <a:r>
              <a:rPr lang="vi-VN" sz="1800">
                <a:effectLst/>
                <a:latin typeface="Helvetica Neue Light" panose="020B0604020202020204" charset="0"/>
                <a:ea typeface="Helvetica Neue Light" panose="020B0604020202020204" charset="0"/>
                <a:cs typeface="Helvetica Neue Light" panose="020B0604020202020204" charset="0"/>
              </a:rPr>
              <a:t>”.</a:t>
            </a:r>
            <a:endParaRPr lang="en-US" sz="1800">
              <a:effectLst/>
              <a:latin typeface="Helvetica Neue Light" panose="020B0604020202020204" charset="0"/>
              <a:ea typeface="Helvetica Neue Light" panose="020B0604020202020204" charset="0"/>
              <a:cs typeface="Helvetica Neue Light" panose="020B0604020202020204" charset="0"/>
            </a:endParaRPr>
          </a:p>
          <a:p>
            <a:pPr marL="0" lvl="0" indent="0">
              <a:lnSpc>
                <a:spcPct val="150000"/>
              </a:lnSpc>
              <a:buNone/>
            </a:pPr>
            <a:r>
              <a:rPr lang="vi-VN" sz="1800">
                <a:solidFill>
                  <a:srgbClr val="000000"/>
                </a:solidFill>
                <a:effectLst/>
                <a:latin typeface="Helvetica Neue Light" panose="020B0604020202020204" charset="0"/>
                <a:ea typeface="Helvetica Neue Light" panose="020B0604020202020204" charset="0"/>
                <a:cs typeface="Helvetica Neue Light" panose="020B0604020202020204" charset="0"/>
              </a:rPr>
              <a:t>4</a:t>
            </a:r>
            <a:r>
              <a:rPr lang="vi-VN" sz="1800" b="1">
                <a:solidFill>
                  <a:srgbClr val="000000"/>
                </a:solidFill>
                <a:effectLst/>
                <a:latin typeface="Helvetica Neue Light" panose="020B0604020202020204" charset="0"/>
                <a:ea typeface="Helvetica Neue Light" panose="020B0604020202020204" charset="0"/>
                <a:cs typeface="Helvetica Neue Light" panose="020B0604020202020204" charset="0"/>
              </a:rPr>
              <a:t>.</a:t>
            </a:r>
            <a:r>
              <a:rPr lang="en-US" sz="1800" b="1">
                <a:solidFill>
                  <a:srgbClr val="000000"/>
                </a:solidFill>
                <a:effectLst/>
                <a:latin typeface="Helvetica Neue Light" panose="020B0604020202020204" charset="0"/>
                <a:ea typeface="Helvetica Neue Light" panose="020B0604020202020204" charset="0"/>
                <a:cs typeface="Helvetica Neue Light" panose="020B0604020202020204" charset="0"/>
              </a:rPr>
              <a:t>Deployment Environment</a:t>
            </a:r>
            <a:endParaRPr lang="en-US" sz="1800" b="1">
              <a:effectLst/>
              <a:latin typeface="Helvetica Neue Light" panose="020B0604020202020204" charset="0"/>
              <a:ea typeface="Calibri" panose="020F0502020204030204" pitchFamily="34" charset="0"/>
            </a:endParaRPr>
          </a:p>
          <a:p>
            <a:pPr marL="342900" lvl="0" indent="-342900">
              <a:lnSpc>
                <a:spcPct val="150000"/>
              </a:lnSpc>
              <a:buFont typeface="Helvetica Neue Light" panose="020B0604020202020204" charset="0"/>
              <a:buChar char="-"/>
            </a:pPr>
            <a:r>
              <a:rPr lang="vi-VN" sz="1800">
                <a:effectLst/>
                <a:latin typeface="Helvetica Neue Light" panose="020B0604020202020204" charset="0"/>
                <a:ea typeface="Helvetica Neue Light" panose="020B0604020202020204" charset="0"/>
                <a:cs typeface="Cambria" panose="02040503050406030204" pitchFamily="18" charset="0"/>
              </a:rPr>
              <a:t>The </a:t>
            </a:r>
            <a:r>
              <a:rPr lang="vi-VN" sz="1800" err="1">
                <a:effectLst/>
                <a:latin typeface="Helvetica Neue Light" panose="020B0604020202020204" charset="0"/>
                <a:ea typeface="Helvetica Neue Light" panose="020B0604020202020204" charset="0"/>
                <a:cs typeface="Cambria" panose="02040503050406030204" pitchFamily="18" charset="0"/>
              </a:rPr>
              <a:t>system</a:t>
            </a:r>
            <a:r>
              <a:rPr lang="vi-VN" sz="1800">
                <a:effectLst/>
                <a:latin typeface="Helvetica Neue Light" panose="020B0604020202020204" charset="0"/>
                <a:ea typeface="Helvetica Neue Light" panose="020B0604020202020204" charset="0"/>
                <a:cs typeface="Cambria" panose="02040503050406030204" pitchFamily="18" charset="0"/>
              </a:rPr>
              <a:t> </a:t>
            </a:r>
            <a:r>
              <a:rPr lang="vi-VN" sz="1800" err="1">
                <a:effectLst/>
                <a:latin typeface="Helvetica Neue Light" panose="020B0604020202020204" charset="0"/>
                <a:ea typeface="Helvetica Neue Light" panose="020B0604020202020204" charset="0"/>
                <a:cs typeface="Cambria" panose="02040503050406030204" pitchFamily="18" charset="0"/>
              </a:rPr>
              <a:t>will</a:t>
            </a:r>
            <a:r>
              <a:rPr lang="vi-VN" sz="1800">
                <a:effectLst/>
                <a:latin typeface="Helvetica Neue Light" panose="020B0604020202020204" charset="0"/>
                <a:ea typeface="Helvetica Neue Light" panose="020B0604020202020204" charset="0"/>
                <a:cs typeface="Cambria" panose="02040503050406030204" pitchFamily="18" charset="0"/>
              </a:rPr>
              <a:t> be </a:t>
            </a:r>
            <a:r>
              <a:rPr lang="vi-VN" sz="1800" err="1">
                <a:effectLst/>
                <a:latin typeface="Helvetica Neue Light" panose="020B0604020202020204" charset="0"/>
                <a:ea typeface="Helvetica Neue Light" panose="020B0604020202020204" charset="0"/>
                <a:cs typeface="Cambria" panose="02040503050406030204" pitchFamily="18" charset="0"/>
              </a:rPr>
              <a:t>deployed</a:t>
            </a:r>
            <a:r>
              <a:rPr lang="vi-VN" sz="1800">
                <a:effectLst/>
                <a:latin typeface="Helvetica Neue Light" panose="020B0604020202020204" charset="0"/>
                <a:ea typeface="Helvetica Neue Light" panose="020B0604020202020204" charset="0"/>
                <a:cs typeface="Cambria" panose="02040503050406030204" pitchFamily="18" charset="0"/>
              </a:rPr>
              <a:t> </a:t>
            </a:r>
            <a:r>
              <a:rPr lang="vi-VN" sz="1800" err="1">
                <a:effectLst/>
                <a:latin typeface="Helvetica Neue Light" panose="020B0604020202020204" charset="0"/>
                <a:ea typeface="Helvetica Neue Light" panose="020B0604020202020204" charset="0"/>
                <a:cs typeface="Cambria" panose="02040503050406030204" pitchFamily="18" charset="0"/>
              </a:rPr>
              <a:t>on</a:t>
            </a:r>
            <a:r>
              <a:rPr lang="vi-VN" sz="1800">
                <a:effectLst/>
                <a:latin typeface="Helvetica Neue Light" panose="020B0604020202020204" charset="0"/>
                <a:ea typeface="Helvetica Neue Light" panose="020B0604020202020204" charset="0"/>
                <a:cs typeface="Cambria" panose="02040503050406030204" pitchFamily="18" charset="0"/>
              </a:rPr>
              <a:t> a </a:t>
            </a:r>
            <a:r>
              <a:rPr lang="vi-VN" sz="1800" err="1">
                <a:effectLst/>
                <a:latin typeface="Helvetica Neue Light" panose="020B0604020202020204" charset="0"/>
                <a:ea typeface="Helvetica Neue Light" panose="020B0604020202020204" charset="0"/>
                <a:cs typeface="Cambria" panose="02040503050406030204" pitchFamily="18" charset="0"/>
              </a:rPr>
              <a:t>personal</a:t>
            </a:r>
            <a:r>
              <a:rPr lang="vi-VN" sz="1800">
                <a:effectLst/>
                <a:latin typeface="Helvetica Neue Light" panose="020B0604020202020204" charset="0"/>
                <a:ea typeface="Helvetica Neue Light" panose="020B0604020202020204" charset="0"/>
                <a:cs typeface="Cambria" panose="02040503050406030204" pitchFamily="18" charset="0"/>
              </a:rPr>
              <a:t> </a:t>
            </a:r>
            <a:r>
              <a:rPr lang="vi-VN" sz="1800" err="1">
                <a:effectLst/>
                <a:latin typeface="Helvetica Neue Light" panose="020B0604020202020204" charset="0"/>
                <a:ea typeface="Helvetica Neue Light" panose="020B0604020202020204" charset="0"/>
                <a:cs typeface="Cambria" panose="02040503050406030204" pitchFamily="18" charset="0"/>
              </a:rPr>
              <a:t>computer</a:t>
            </a:r>
            <a:r>
              <a:rPr lang="vi-VN" sz="1800">
                <a:effectLst/>
                <a:latin typeface="Helvetica Neue Light" panose="020B0604020202020204" charset="0"/>
                <a:ea typeface="Helvetica Neue Light" panose="020B0604020202020204" charset="0"/>
                <a:cs typeface="Cambria" panose="02040503050406030204" pitchFamily="18" charset="0"/>
              </a:rPr>
              <a:t> </a:t>
            </a:r>
            <a:r>
              <a:rPr lang="vi-VN" sz="1800" err="1">
                <a:effectLst/>
                <a:latin typeface="Helvetica Neue Light" panose="020B0604020202020204" charset="0"/>
                <a:ea typeface="Helvetica Neue Light" panose="020B0604020202020204" charset="0"/>
                <a:cs typeface="Cambria" panose="02040503050406030204" pitchFamily="18" charset="0"/>
              </a:rPr>
              <a:t>platform</a:t>
            </a:r>
            <a:r>
              <a:rPr lang="vi-VN" sz="1800">
                <a:effectLst/>
                <a:latin typeface="Helvetica Neue Light" panose="020B0604020202020204" charset="0"/>
                <a:ea typeface="Helvetica Neue Light" panose="020B0604020202020204" charset="0"/>
                <a:cs typeface="Cambria" panose="02040503050406030204" pitchFamily="18" charset="0"/>
              </a:rPr>
              <a:t>, </a:t>
            </a:r>
            <a:r>
              <a:rPr lang="vi-VN" sz="1800" err="1">
                <a:effectLst/>
                <a:latin typeface="Helvetica Neue Light" panose="020B0604020202020204" charset="0"/>
                <a:ea typeface="Helvetica Neue Light" panose="020B0604020202020204" charset="0"/>
                <a:cs typeface="Cambria" panose="02040503050406030204" pitchFamily="18" charset="0"/>
              </a:rPr>
              <a:t>ready</a:t>
            </a:r>
            <a:r>
              <a:rPr lang="vi-VN" sz="1800">
                <a:effectLst/>
                <a:latin typeface="Helvetica Neue Light" panose="020B0604020202020204" charset="0"/>
                <a:ea typeface="Helvetica Neue Light" panose="020B0604020202020204" charset="0"/>
                <a:cs typeface="Cambria" panose="02040503050406030204" pitchFamily="18" charset="0"/>
              </a:rPr>
              <a:t> </a:t>
            </a:r>
            <a:r>
              <a:rPr lang="vi-VN" sz="1800" err="1">
                <a:effectLst/>
                <a:latin typeface="Helvetica Neue Light" panose="020B0604020202020204" charset="0"/>
                <a:ea typeface="Helvetica Neue Light" panose="020B0604020202020204" charset="0"/>
                <a:cs typeface="Cambria" panose="02040503050406030204" pitchFamily="18" charset="0"/>
              </a:rPr>
              <a:t>and</a:t>
            </a:r>
            <a:r>
              <a:rPr lang="vi-VN" sz="1800">
                <a:effectLst/>
                <a:latin typeface="Helvetica Neue Light" panose="020B0604020202020204" charset="0"/>
                <a:ea typeface="Helvetica Neue Light" panose="020B0604020202020204" charset="0"/>
                <a:cs typeface="Cambria" panose="02040503050406030204" pitchFamily="18" charset="0"/>
              </a:rPr>
              <a:t> </a:t>
            </a:r>
            <a:r>
              <a:rPr lang="vi-VN" sz="1800" err="1">
                <a:effectLst/>
                <a:latin typeface="Helvetica Neue Light" panose="020B0604020202020204" charset="0"/>
                <a:ea typeface="Helvetica Neue Light" panose="020B0604020202020204" charset="0"/>
                <a:cs typeface="Cambria" panose="02040503050406030204" pitchFamily="18" charset="0"/>
              </a:rPr>
              <a:t>easily</a:t>
            </a:r>
            <a:r>
              <a:rPr lang="vi-VN" sz="1800">
                <a:effectLst/>
                <a:latin typeface="Helvetica Neue Light" panose="020B0604020202020204" charset="0"/>
                <a:ea typeface="Helvetica Neue Light" panose="020B0604020202020204" charset="0"/>
                <a:cs typeface="Cambria" panose="02040503050406030204" pitchFamily="18" charset="0"/>
              </a:rPr>
              <a:t> </a:t>
            </a:r>
            <a:r>
              <a:rPr lang="vi-VN" sz="1800" err="1">
                <a:effectLst/>
                <a:latin typeface="Helvetica Neue Light" panose="020B0604020202020204" charset="0"/>
                <a:ea typeface="Helvetica Neue Light" panose="020B0604020202020204" charset="0"/>
                <a:cs typeface="Cambria" panose="02040503050406030204" pitchFamily="18" charset="0"/>
              </a:rPr>
              <a:t>accessible</a:t>
            </a:r>
            <a:r>
              <a:rPr lang="vi-VN" sz="1800">
                <a:effectLst/>
                <a:latin typeface="Helvetica Neue Light" panose="020B0604020202020204" charset="0"/>
                <a:ea typeface="Helvetica Neue Light" panose="020B0604020202020204" charset="0"/>
                <a:cs typeface="Cambria" panose="02040503050406030204" pitchFamily="18" charset="0"/>
              </a:rPr>
              <a:t>. </a:t>
            </a:r>
            <a:r>
              <a:rPr lang="vi-VN" sz="1800" err="1">
                <a:effectLst/>
                <a:latin typeface="Helvetica Neue Light" panose="020B0604020202020204" charset="0"/>
                <a:ea typeface="Helvetica Neue Light" panose="020B0604020202020204" charset="0"/>
                <a:cs typeface="Cambria" panose="02040503050406030204" pitchFamily="18" charset="0"/>
              </a:rPr>
              <a:t>And</a:t>
            </a:r>
            <a:r>
              <a:rPr lang="vi-VN" sz="1800">
                <a:effectLst/>
                <a:latin typeface="Helvetica Neue Light" panose="020B0604020202020204" charset="0"/>
                <a:ea typeface="Helvetica Neue Light" panose="020B0604020202020204" charset="0"/>
                <a:cs typeface="Cambria" panose="02040503050406030204" pitchFamily="18" charset="0"/>
              </a:rPr>
              <a:t> can </a:t>
            </a:r>
            <a:r>
              <a:rPr lang="vi-VN" sz="1800" err="1">
                <a:effectLst/>
                <a:latin typeface="Helvetica Neue Light" panose="020B0604020202020204" charset="0"/>
                <a:ea typeface="Helvetica Neue Light" panose="020B0604020202020204" charset="0"/>
                <a:cs typeface="Cambria" panose="02040503050406030204" pitchFamily="18" charset="0"/>
              </a:rPr>
              <a:t>only</a:t>
            </a:r>
            <a:r>
              <a:rPr lang="vi-VN" sz="1800">
                <a:effectLst/>
                <a:latin typeface="Helvetica Neue Light" panose="020B0604020202020204" charset="0"/>
                <a:ea typeface="Helvetica Neue Light" panose="020B0604020202020204" charset="0"/>
                <a:cs typeface="Cambria" panose="02040503050406030204" pitchFamily="18" charset="0"/>
              </a:rPr>
              <a:t> be </a:t>
            </a:r>
            <a:r>
              <a:rPr lang="vi-VN" sz="1800" err="1">
                <a:effectLst/>
                <a:latin typeface="Helvetica Neue Light" panose="020B0604020202020204" charset="0"/>
                <a:ea typeface="Helvetica Neue Light" panose="020B0604020202020204" charset="0"/>
                <a:cs typeface="Cambria" panose="02040503050406030204" pitchFamily="18" charset="0"/>
              </a:rPr>
              <a:t>accessed</a:t>
            </a:r>
            <a:r>
              <a:rPr lang="vi-VN" sz="1800">
                <a:effectLst/>
                <a:latin typeface="Helvetica Neue Light" panose="020B0604020202020204" charset="0"/>
                <a:ea typeface="Helvetica Neue Light" panose="020B0604020202020204" charset="0"/>
                <a:cs typeface="Cambria" panose="02040503050406030204" pitchFamily="18" charset="0"/>
              </a:rPr>
              <a:t> </a:t>
            </a:r>
            <a:r>
              <a:rPr lang="vi-VN" sz="1800" err="1">
                <a:effectLst/>
                <a:latin typeface="Helvetica Neue Light" panose="020B0604020202020204" charset="0"/>
                <a:ea typeface="Helvetica Neue Light" panose="020B0604020202020204" charset="0"/>
                <a:cs typeface="Cambria" panose="02040503050406030204" pitchFamily="18" charset="0"/>
              </a:rPr>
              <a:t>on</a:t>
            </a:r>
            <a:r>
              <a:rPr lang="vi-VN" sz="1800">
                <a:effectLst/>
                <a:latin typeface="Helvetica Neue Light" panose="020B0604020202020204" charset="0"/>
                <a:ea typeface="Helvetica Neue Light" panose="020B0604020202020204" charset="0"/>
                <a:cs typeface="Cambria" panose="02040503050406030204" pitchFamily="18" charset="0"/>
              </a:rPr>
              <a:t> 1 </a:t>
            </a:r>
            <a:r>
              <a:rPr lang="vi-VN" sz="1800" err="1">
                <a:effectLst/>
                <a:latin typeface="Helvetica Neue Light" panose="020B0604020202020204" charset="0"/>
                <a:ea typeface="Helvetica Neue Light" panose="020B0604020202020204" charset="0"/>
                <a:cs typeface="Cambria" panose="02040503050406030204" pitchFamily="18" charset="0"/>
              </a:rPr>
              <a:t>device</a:t>
            </a:r>
            <a:endParaRPr lang="en-US" sz="1800">
              <a:effectLst/>
              <a:latin typeface="Helvetica Neue Light" panose="020B0604020202020204" charset="0"/>
              <a:ea typeface="Helvetica Neue Light" panose="020B0604020202020204" charset="0"/>
              <a:cs typeface="Helvetica Neue Light" panose="020B0604020202020204" charset="0"/>
            </a:endParaRPr>
          </a:p>
          <a:p>
            <a:pPr marL="0" lvl="0" indent="0">
              <a:lnSpc>
                <a:spcPct val="150000"/>
              </a:lnSpc>
              <a:buNone/>
            </a:pPr>
            <a:r>
              <a:rPr lang="vi-VN" sz="1800" b="1">
                <a:solidFill>
                  <a:srgbClr val="000000"/>
                </a:solidFill>
                <a:effectLst/>
                <a:latin typeface="Helvetica Neue Light" panose="020B0604020202020204" charset="0"/>
                <a:ea typeface="Helvetica Neue Light" panose="020B0604020202020204" charset="0"/>
                <a:cs typeface="Helvetica Neue Light" panose="020B0604020202020204" charset="0"/>
              </a:rPr>
              <a:t>5.</a:t>
            </a:r>
            <a:r>
              <a:rPr lang="en-US" sz="1800" b="1">
                <a:solidFill>
                  <a:srgbClr val="000000"/>
                </a:solidFill>
                <a:effectLst/>
                <a:latin typeface="Helvetica Neue Light" panose="020B0604020202020204" charset="0"/>
                <a:ea typeface="Helvetica Neue Light" panose="020B0604020202020204" charset="0"/>
                <a:cs typeface="Helvetica Neue Light" panose="020B0604020202020204" charset="0"/>
              </a:rPr>
              <a:t>Development Tools</a:t>
            </a:r>
            <a:endParaRPr lang="en-US" sz="1800" b="1">
              <a:effectLst/>
              <a:latin typeface="Helvetica Neue Light" panose="020B0604020202020204" charset="0"/>
              <a:ea typeface="Calibri" panose="020F0502020204030204" pitchFamily="34" charset="0"/>
            </a:endParaRPr>
          </a:p>
          <a:p>
            <a:pPr marL="342900" lvl="0" indent="-342900">
              <a:lnSpc>
                <a:spcPct val="150000"/>
              </a:lnSpc>
              <a:buFont typeface="Helvetica Neue Light" panose="020B0604020202020204" charset="0"/>
              <a:buChar char="-"/>
            </a:pPr>
            <a:r>
              <a:rPr lang="en-US" sz="1800">
                <a:effectLst/>
                <a:latin typeface="Helvetica Neue Light" panose="020B0604020202020204" charset="0"/>
                <a:ea typeface="Helvetica Neue Light" panose="020B0604020202020204" charset="0"/>
                <a:cs typeface="Helvetica Neue Light" panose="020B0604020202020204" charset="0"/>
              </a:rPr>
              <a:t>Visual Studio Code</a:t>
            </a:r>
          </a:p>
          <a:p>
            <a:pPr marL="342900" lvl="0" indent="-342900">
              <a:lnSpc>
                <a:spcPct val="150000"/>
              </a:lnSpc>
              <a:buFont typeface="Helvetica Neue Light" panose="020B0604020202020204" charset="0"/>
              <a:buChar char="-"/>
            </a:pPr>
            <a:r>
              <a:rPr lang="en-US" sz="1800">
                <a:effectLst/>
                <a:latin typeface="Helvetica Neue Light" panose="020B0604020202020204" charset="0"/>
                <a:ea typeface="Helvetica Neue Light" panose="020B0604020202020204" charset="0"/>
                <a:cs typeface="Helvetica Neue Light" panose="020B0604020202020204" charset="0"/>
              </a:rPr>
              <a:t>Draw.io Diagram</a:t>
            </a:r>
          </a:p>
          <a:p>
            <a:pPr marL="342900" lvl="0" indent="-342900">
              <a:lnSpc>
                <a:spcPct val="150000"/>
              </a:lnSpc>
              <a:buFont typeface="Helvetica Neue Light" panose="020B0604020202020204" charset="0"/>
              <a:buChar char="-"/>
            </a:pPr>
            <a:r>
              <a:rPr lang="en-US" sz="1800">
                <a:effectLst/>
                <a:latin typeface="Helvetica Neue Light" panose="020B0604020202020204" charset="0"/>
                <a:ea typeface="Helvetica Neue Light" panose="020B0604020202020204" charset="0"/>
                <a:cs typeface="Helvetica Neue Light" panose="020B0604020202020204" charset="0"/>
              </a:rPr>
              <a:t>MySQL Workbench 8.0 CE.</a:t>
            </a:r>
            <a:endParaRPr lang="vi-VN" sz="1800">
              <a:effectLst/>
              <a:latin typeface="Helvetica Neue Light" panose="020B0604020202020204" charset="0"/>
              <a:ea typeface="Helvetica Neue Light" panose="020B0604020202020204" charset="0"/>
              <a:cs typeface="Helvetica Neue Light" panose="020B0604020202020204" charset="0"/>
            </a:endParaRPr>
          </a:p>
          <a:p>
            <a:pPr marL="228600" lvl="0" indent="-76200" algn="l" rtl="0">
              <a:lnSpc>
                <a:spcPct val="90000"/>
              </a:lnSpc>
              <a:spcBef>
                <a:spcPts val="0"/>
              </a:spcBef>
              <a:spcAft>
                <a:spcPts val="0"/>
              </a:spcAft>
              <a:buClr>
                <a:srgbClr val="002060"/>
              </a:buClr>
              <a:buSzPts val="2400"/>
              <a:buNone/>
            </a:pPr>
            <a:endParaRPr sz="2400">
              <a:latin typeface="Helvetica Neue Light" panose="020B0604020202020204" charset="0"/>
              <a:ea typeface="Helvetica Neue Light"/>
              <a:cs typeface="Helvetica Neue Light"/>
              <a:sym typeface="Helvetica Neue Light"/>
            </a:endParaRPr>
          </a:p>
        </p:txBody>
      </p:sp>
      <p:sp>
        <p:nvSpPr>
          <p:cNvPr id="111" name="Google Shape;111;p15"/>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13" name="Google Shape;113;p15"/>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3" name="Google Shape;102;p14">
            <a:extLst>
              <a:ext uri="{FF2B5EF4-FFF2-40B4-BE49-F238E27FC236}">
                <a16:creationId xmlns:a16="http://schemas.microsoft.com/office/drawing/2014/main" id="{312F9D52-9BFC-C6B1-BB32-D73CE4B96912}"/>
              </a:ext>
            </a:extLst>
          </p:cNvPr>
          <p:cNvSpPr txBox="1">
            <a:spLocks/>
          </p:cNvSpPr>
          <p:nvPr/>
        </p:nvSpPr>
        <p:spPr>
          <a:xfrm>
            <a:off x="1897712" y="6494586"/>
            <a:ext cx="8721969"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latin typeface="Helvetica Neue Light"/>
              </a:rPr>
              <a:t>Book Shop Create Order System</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Customer Requirements</a:t>
            </a:r>
            <a:endParaRPr/>
          </a:p>
        </p:txBody>
      </p:sp>
      <p:sp>
        <p:nvSpPr>
          <p:cNvPr id="120" name="Google Shape;120;p16"/>
          <p:cNvSpPr txBox="1">
            <a:spLocks noGrp="1"/>
          </p:cNvSpPr>
          <p:nvPr>
            <p:ph type="body" idx="1"/>
          </p:nvPr>
        </p:nvSpPr>
        <p:spPr>
          <a:xfrm>
            <a:off x="165729" y="1074057"/>
            <a:ext cx="11844997" cy="5411149"/>
          </a:xfrm>
          <a:prstGeom prst="rect">
            <a:avLst/>
          </a:prstGeom>
          <a:noFill/>
          <a:ln>
            <a:noFill/>
          </a:ln>
        </p:spPr>
        <p:txBody>
          <a:bodyPr spcFirstLastPara="1" wrap="square" lIns="91425" tIns="45700" rIns="91425" bIns="45700" anchor="t" anchorCtr="0">
            <a:normAutofit/>
          </a:bodyPr>
          <a:lstStyle/>
          <a:p>
            <a:pPr algn="l"/>
            <a:r>
              <a:rPr lang="en-US" sz="1600" b="0" i="0" dirty="0">
                <a:solidFill>
                  <a:schemeClr val="tx1"/>
                </a:solidFill>
                <a:effectLst/>
                <a:latin typeface="Helvetica Neue Light" panose="020B0604020202020204" charset="0"/>
              </a:rPr>
              <a:t>"Customer Requirements for Book Shop Create Order System:</a:t>
            </a:r>
          </a:p>
          <a:p>
            <a:pPr algn="l">
              <a:buFont typeface="+mj-lt"/>
              <a:buAutoNum type="arabicPeriod"/>
            </a:pPr>
            <a:r>
              <a:rPr lang="en-US" sz="1600" b="1" i="0" dirty="0">
                <a:solidFill>
                  <a:schemeClr val="tx1"/>
                </a:solidFill>
                <a:effectLst/>
                <a:latin typeface="Helvetica Neue Light" panose="020B0604020202020204" charset="0"/>
              </a:rPr>
              <a:t>User-Friendly Staff Login:</a:t>
            </a:r>
            <a:r>
              <a:rPr lang="en-US" sz="1600" b="0" i="0" dirty="0">
                <a:solidFill>
                  <a:schemeClr val="tx1"/>
                </a:solidFill>
                <a:effectLst/>
                <a:latin typeface="Helvetica Neue Light" panose="020B0604020202020204" charset="0"/>
              </a:rPr>
              <a:t> </a:t>
            </a:r>
            <a:r>
              <a:rPr lang="en-US" sz="1600" dirty="0">
                <a:solidFill>
                  <a:schemeClr val="tx1"/>
                </a:solidFill>
                <a:latin typeface="Helvetica Neue Light" panose="020B0604020202020204" charset="0"/>
              </a:rPr>
              <a:t>Staff</a:t>
            </a:r>
            <a:r>
              <a:rPr lang="en-US" sz="1600" b="0" i="0" dirty="0">
                <a:solidFill>
                  <a:schemeClr val="tx1"/>
                </a:solidFill>
                <a:effectLst/>
                <a:latin typeface="Helvetica Neue Light" panose="020B0604020202020204" charset="0"/>
              </a:rPr>
              <a:t> expect an intuitive and secure staff login process that ensures authorized access to the system. The login interface should prioritize ease of use and data security.</a:t>
            </a:r>
          </a:p>
          <a:p>
            <a:pPr algn="l">
              <a:buFont typeface="+mj-lt"/>
              <a:buAutoNum type="arabicPeriod"/>
            </a:pPr>
            <a:r>
              <a:rPr lang="en-US" sz="1600" b="1" i="0" dirty="0">
                <a:solidFill>
                  <a:schemeClr val="tx1"/>
                </a:solidFill>
                <a:effectLst/>
                <a:latin typeface="Helvetica Neue Light" panose="020B0604020202020204" charset="0"/>
              </a:rPr>
              <a:t>Effortless Order Creation:</a:t>
            </a:r>
            <a:r>
              <a:rPr lang="en-US" sz="1600" b="0" i="0" dirty="0">
                <a:solidFill>
                  <a:schemeClr val="tx1"/>
                </a:solidFill>
                <a:effectLst/>
                <a:latin typeface="Helvetica Neue Light" panose="020B0604020202020204" charset="0"/>
              </a:rPr>
              <a:t> </a:t>
            </a:r>
            <a:r>
              <a:rPr lang="en-US" sz="1600" dirty="0">
                <a:solidFill>
                  <a:schemeClr val="tx1"/>
                </a:solidFill>
                <a:latin typeface="Helvetica Neue Light" panose="020B0604020202020204" charset="0"/>
              </a:rPr>
              <a:t>Staff</a:t>
            </a:r>
            <a:r>
              <a:rPr lang="en-US" sz="1600" b="0" i="0" dirty="0">
                <a:solidFill>
                  <a:schemeClr val="tx1"/>
                </a:solidFill>
                <a:effectLst/>
                <a:latin typeface="Helvetica Neue Light" panose="020B0604020202020204" charset="0"/>
              </a:rPr>
              <a:t> require a seamless process for staff to create new orders. The system should allow staff to input customer details, order items, quantities, and </a:t>
            </a:r>
            <a:r>
              <a:rPr lang="vi-VN" sz="1600" b="0" i="0" dirty="0" err="1">
                <a:solidFill>
                  <a:schemeClr val="tx1"/>
                </a:solidFill>
                <a:effectLst/>
                <a:latin typeface="Helvetica Neue Light" panose="020B0604020202020204" charset="0"/>
              </a:rPr>
              <a:t>allow</a:t>
            </a:r>
            <a:r>
              <a:rPr lang="vi-VN" sz="1600" b="0" i="0" dirty="0">
                <a:solidFill>
                  <a:schemeClr val="tx1"/>
                </a:solidFill>
                <a:effectLst/>
                <a:latin typeface="Helvetica Neue Light" panose="020B0604020202020204" charset="0"/>
              </a:rPr>
              <a:t> </a:t>
            </a:r>
            <a:r>
              <a:rPr lang="vi-VN" sz="1600" b="0" i="0" dirty="0" err="1">
                <a:solidFill>
                  <a:schemeClr val="tx1"/>
                </a:solidFill>
                <a:effectLst/>
                <a:latin typeface="Helvetica Neue Light" panose="020B0604020202020204" charset="0"/>
              </a:rPr>
              <a:t>staff</a:t>
            </a:r>
            <a:r>
              <a:rPr lang="vi-VN" sz="1600" b="0" i="0" dirty="0">
                <a:solidFill>
                  <a:schemeClr val="tx1"/>
                </a:solidFill>
                <a:effectLst/>
                <a:latin typeface="Helvetica Neue Light" panose="020B0604020202020204" charset="0"/>
              </a:rPr>
              <a:t> to </a:t>
            </a:r>
            <a:r>
              <a:rPr lang="vi-VN" sz="1600" b="0" i="0" dirty="0" err="1">
                <a:solidFill>
                  <a:schemeClr val="tx1"/>
                </a:solidFill>
                <a:effectLst/>
                <a:latin typeface="Helvetica Neue Light" panose="020B0604020202020204" charset="0"/>
              </a:rPr>
              <a:t>confirm</a:t>
            </a:r>
            <a:r>
              <a:rPr lang="vi-VN" sz="1600" b="0" i="0" dirty="0">
                <a:solidFill>
                  <a:schemeClr val="tx1"/>
                </a:solidFill>
                <a:effectLst/>
                <a:latin typeface="Helvetica Neue Light" panose="020B0604020202020204" charset="0"/>
              </a:rPr>
              <a:t> </a:t>
            </a:r>
            <a:r>
              <a:rPr lang="vi-VN" sz="1600" b="0" i="0" dirty="0" err="1">
                <a:solidFill>
                  <a:schemeClr val="tx1"/>
                </a:solidFill>
                <a:effectLst/>
                <a:latin typeface="Helvetica Neue Light" panose="020B0604020202020204" charset="0"/>
              </a:rPr>
              <a:t>order</a:t>
            </a:r>
            <a:r>
              <a:rPr lang="vi-VN" sz="1600" b="0" i="0" dirty="0">
                <a:solidFill>
                  <a:schemeClr val="tx1"/>
                </a:solidFill>
                <a:effectLst/>
                <a:latin typeface="Helvetica Neue Light" panose="020B0604020202020204" charset="0"/>
              </a:rPr>
              <a:t>. </a:t>
            </a:r>
          </a:p>
          <a:p>
            <a:pPr algn="l">
              <a:buFont typeface="+mj-lt"/>
              <a:buAutoNum type="arabicPeriod"/>
            </a:pPr>
            <a:r>
              <a:rPr lang="en-US" sz="1600" b="1" i="0" dirty="0">
                <a:solidFill>
                  <a:schemeClr val="tx1"/>
                </a:solidFill>
                <a:effectLst/>
                <a:latin typeface="Helvetica Neue Light" panose="020B0604020202020204" charset="0"/>
              </a:rPr>
              <a:t>Transparent Daily Revenue Tracking:</a:t>
            </a:r>
            <a:r>
              <a:rPr lang="en-US" sz="1600" b="0" i="0" dirty="0">
                <a:solidFill>
                  <a:schemeClr val="tx1"/>
                </a:solidFill>
                <a:effectLst/>
                <a:latin typeface="Helvetica Neue Light" panose="020B0604020202020204" charset="0"/>
              </a:rPr>
              <a:t> </a:t>
            </a:r>
            <a:r>
              <a:rPr lang="en-US" sz="1600" dirty="0">
                <a:solidFill>
                  <a:schemeClr val="tx1"/>
                </a:solidFill>
                <a:latin typeface="Helvetica Neue Light" panose="020B0604020202020204" charset="0"/>
              </a:rPr>
              <a:t>Staff</a:t>
            </a:r>
            <a:r>
              <a:rPr lang="en-US" sz="1600" b="0" i="0" dirty="0">
                <a:solidFill>
                  <a:schemeClr val="tx1"/>
                </a:solidFill>
                <a:effectLst/>
                <a:latin typeface="Helvetica Neue Light" panose="020B0604020202020204" charset="0"/>
              </a:rPr>
              <a:t> expect the ability to view detailed staff revenue reports for each day. The system should provide clear breakdowns of revenue generated by individual staff </a:t>
            </a:r>
            <a:r>
              <a:rPr lang="vi-VN" sz="1600" b="0" i="0" dirty="0" err="1">
                <a:solidFill>
                  <a:schemeClr val="tx1"/>
                </a:solidFill>
                <a:effectLst/>
                <a:latin typeface="Helvetica Neue Light" panose="020B0604020202020204" charset="0"/>
              </a:rPr>
              <a:t>members</a:t>
            </a:r>
            <a:r>
              <a:rPr lang="vi-VN" sz="1600" b="0" i="0" dirty="0">
                <a:solidFill>
                  <a:schemeClr val="tx1"/>
                </a:solidFill>
                <a:effectLst/>
                <a:latin typeface="Helvetica Neue Light" panose="020B0604020202020204" charset="0"/>
              </a:rPr>
              <a:t>.</a:t>
            </a:r>
          </a:p>
          <a:p>
            <a:pPr algn="l">
              <a:buFont typeface="+mj-lt"/>
              <a:buAutoNum type="arabicPeriod"/>
            </a:pPr>
            <a:r>
              <a:rPr lang="en-US" sz="1600" b="1" i="0" dirty="0">
                <a:solidFill>
                  <a:schemeClr val="tx1"/>
                </a:solidFill>
                <a:effectLst/>
                <a:latin typeface="Helvetica Neue Light" panose="020B0604020202020204" charset="0"/>
              </a:rPr>
              <a:t>Accessible Invoice Information:</a:t>
            </a:r>
            <a:r>
              <a:rPr lang="en-US" sz="1600" b="0" i="0" dirty="0">
                <a:solidFill>
                  <a:schemeClr val="tx1"/>
                </a:solidFill>
                <a:effectLst/>
                <a:latin typeface="Helvetica Neue Light" panose="020B0604020202020204" charset="0"/>
              </a:rPr>
              <a:t> Staff require the system to display invoices in a user-friendly manner. Invoices should include comprehensive information, such as itemized lists of products or services, pricing, and payment statuses. Customers should easily understand their financial transactions.</a:t>
            </a:r>
          </a:p>
          <a:p>
            <a:pPr algn="l">
              <a:buFont typeface="+mj-lt"/>
              <a:buAutoNum type="arabicPeriod"/>
            </a:pPr>
            <a:r>
              <a:rPr lang="en-US" sz="1600" b="1" i="0" dirty="0">
                <a:solidFill>
                  <a:schemeClr val="tx1"/>
                </a:solidFill>
                <a:effectLst/>
                <a:latin typeface="Helvetica Neue Light" panose="020B0604020202020204" charset="0"/>
              </a:rPr>
              <a:t>Efficient Payment Handling:</a:t>
            </a:r>
            <a:r>
              <a:rPr lang="en-US" sz="1600" b="0" i="0" dirty="0">
                <a:solidFill>
                  <a:schemeClr val="tx1"/>
                </a:solidFill>
                <a:effectLst/>
                <a:latin typeface="Helvetica Neue Light" panose="020B0604020202020204" charset="0"/>
              </a:rPr>
              <a:t> Staff want the option to confirm or cancel payments associated with their orders. The system should ensure that payment confirmations are straightforward and that cancellations are promptly processed. This feature boosts customer confidence in payment accuracy.</a:t>
            </a:r>
          </a:p>
          <a:p>
            <a:pPr algn="l"/>
            <a:r>
              <a:rPr lang="en-US" sz="1600" b="0" i="0" dirty="0">
                <a:solidFill>
                  <a:schemeClr val="tx1"/>
                </a:solidFill>
                <a:effectLst/>
                <a:latin typeface="Helvetica Neue Light" panose="020B0604020202020204" charset="0"/>
              </a:rPr>
              <a:t>Overall, the customer requirements center around a user-friendly and efficient</a:t>
            </a:r>
            <a:r>
              <a:rPr lang="vi-VN" sz="1600" b="0" i="0" dirty="0">
                <a:solidFill>
                  <a:schemeClr val="tx1"/>
                </a:solidFill>
                <a:effectLst/>
                <a:latin typeface="Helvetica Neue Light" panose="020B0604020202020204" charset="0"/>
              </a:rPr>
              <a:t> </a:t>
            </a:r>
            <a:r>
              <a:rPr lang="vi-VN" sz="1600" b="0" i="0" dirty="0" err="1">
                <a:solidFill>
                  <a:schemeClr val="tx1"/>
                </a:solidFill>
                <a:effectLst/>
                <a:latin typeface="Helvetica Neue Light" panose="020B0604020202020204" charset="0"/>
              </a:rPr>
              <a:t>Book</a:t>
            </a:r>
            <a:r>
              <a:rPr lang="vi-VN" sz="1600" b="0" i="0" dirty="0">
                <a:solidFill>
                  <a:schemeClr val="tx1"/>
                </a:solidFill>
                <a:effectLst/>
                <a:latin typeface="Helvetica Neue Light" panose="020B0604020202020204" charset="0"/>
              </a:rPr>
              <a:t> </a:t>
            </a:r>
            <a:r>
              <a:rPr lang="vi-VN" sz="1600" b="0" i="0" dirty="0" err="1">
                <a:solidFill>
                  <a:schemeClr val="tx1"/>
                </a:solidFill>
                <a:effectLst/>
                <a:latin typeface="Helvetica Neue Light" panose="020B0604020202020204" charset="0"/>
              </a:rPr>
              <a:t>Shop</a:t>
            </a:r>
            <a:r>
              <a:rPr lang="vi-VN" sz="1600" b="0" i="0" dirty="0">
                <a:solidFill>
                  <a:schemeClr val="tx1"/>
                </a:solidFill>
                <a:effectLst/>
                <a:latin typeface="Helvetica Neue Light" panose="020B0604020202020204" charset="0"/>
              </a:rPr>
              <a:t> </a:t>
            </a:r>
            <a:r>
              <a:rPr lang="vi-VN" sz="1600" b="0" i="0" dirty="0" err="1">
                <a:solidFill>
                  <a:schemeClr val="tx1"/>
                </a:solidFill>
                <a:effectLst/>
                <a:latin typeface="Helvetica Neue Light" panose="020B0604020202020204" charset="0"/>
              </a:rPr>
              <a:t>Create</a:t>
            </a:r>
            <a:r>
              <a:rPr lang="vi-VN" sz="1600" b="0" i="0" dirty="0">
                <a:solidFill>
                  <a:schemeClr val="tx1"/>
                </a:solidFill>
                <a:effectLst/>
                <a:latin typeface="Helvetica Neue Light" panose="020B0604020202020204" charset="0"/>
              </a:rPr>
              <a:t> </a:t>
            </a:r>
            <a:r>
              <a:rPr lang="vi-VN" sz="1600" b="0" i="0" dirty="0" err="1">
                <a:solidFill>
                  <a:schemeClr val="tx1"/>
                </a:solidFill>
                <a:effectLst/>
                <a:latin typeface="Helvetica Neue Light" panose="020B0604020202020204" charset="0"/>
              </a:rPr>
              <a:t>Order</a:t>
            </a:r>
            <a:r>
              <a:rPr lang="en-US" sz="1600" b="0" i="0" dirty="0">
                <a:solidFill>
                  <a:schemeClr val="tx1"/>
                </a:solidFill>
                <a:effectLst/>
                <a:latin typeface="Helvetica Neue Light" panose="020B0604020202020204" charset="0"/>
              </a:rPr>
              <a:t> </a:t>
            </a:r>
            <a:r>
              <a:rPr lang="vi-VN" sz="1600" b="0" i="0" dirty="0">
                <a:solidFill>
                  <a:schemeClr val="tx1"/>
                </a:solidFill>
                <a:effectLst/>
                <a:latin typeface="Helvetica Neue Light" panose="020B0604020202020204" charset="0"/>
              </a:rPr>
              <a:t>S</a:t>
            </a:r>
            <a:r>
              <a:rPr lang="en-US" sz="1600" b="0" i="0" dirty="0" err="1">
                <a:solidFill>
                  <a:schemeClr val="tx1"/>
                </a:solidFill>
                <a:effectLst/>
                <a:latin typeface="Helvetica Neue Light" panose="020B0604020202020204" charset="0"/>
              </a:rPr>
              <a:t>ystem</a:t>
            </a:r>
            <a:r>
              <a:rPr lang="en-US" sz="1600" b="0" i="0" dirty="0">
                <a:solidFill>
                  <a:schemeClr val="tx1"/>
                </a:solidFill>
                <a:effectLst/>
                <a:latin typeface="Helvetica Neue Light" panose="020B0604020202020204" charset="0"/>
              </a:rPr>
              <a:t> that empowers staff to create orders seamlessly, provides insights into daily staff revenue, offers transparent invoicing details, and enables hassle-free payment confirmation or cancellation. Meeting these requirements will contribute to a positive customer experience and streamlined business operations.</a:t>
            </a:r>
          </a:p>
        </p:txBody>
      </p:sp>
      <p:sp>
        <p:nvSpPr>
          <p:cNvPr id="121" name="Google Shape;121;p16"/>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23" name="Google Shape;123;p16"/>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 name="Google Shape;122;p16">
            <a:extLst>
              <a:ext uri="{FF2B5EF4-FFF2-40B4-BE49-F238E27FC236}">
                <a16:creationId xmlns:a16="http://schemas.microsoft.com/office/drawing/2014/main" id="{3142C874-F41C-5DE3-E84A-D317B9AF159C}"/>
              </a:ext>
            </a:extLst>
          </p:cNvPr>
          <p:cNvSpPr txBox="1">
            <a:spLocks noGrp="1"/>
          </p:cNvSpPr>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latin typeface="Helvetica Neue Light"/>
              </a:rPr>
              <a:t>Book Shop Create Order System</a:t>
            </a:r>
            <a:endParaRPr lang="vi-V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Use Case</a:t>
            </a:r>
            <a:endParaRPr/>
          </a:p>
        </p:txBody>
      </p:sp>
      <p:sp>
        <p:nvSpPr>
          <p:cNvPr id="130" name="Google Shape;130;p17"/>
          <p:cNvSpPr txBox="1">
            <a:spLocks noGrp="1"/>
          </p:cNvSpPr>
          <p:nvPr>
            <p:ph type="body" idx="1"/>
          </p:nvPr>
        </p:nvSpPr>
        <p:spPr>
          <a:xfrm>
            <a:off x="165729" y="1074057"/>
            <a:ext cx="11844997" cy="5411149"/>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rgbClr val="002060"/>
              </a:buClr>
              <a:buSzPts val="2400"/>
              <a:buNone/>
            </a:pPr>
            <a:r>
              <a:rPr lang="en-US" sz="2400">
                <a:latin typeface="Helvetica Neue Light"/>
                <a:ea typeface="Helvetica Neue Light"/>
                <a:cs typeface="Helvetica Neue Light"/>
                <a:sym typeface="Helvetica Neue Light"/>
              </a:rPr>
              <a:t> </a:t>
            </a:r>
            <a:endParaRPr sz="2400">
              <a:latin typeface="Helvetica Neue Light"/>
              <a:ea typeface="Helvetica Neue Light"/>
              <a:cs typeface="Helvetica Neue Light"/>
              <a:sym typeface="Helvetica Neue Light"/>
            </a:endParaRPr>
          </a:p>
        </p:txBody>
      </p:sp>
      <p:sp>
        <p:nvSpPr>
          <p:cNvPr id="131" name="Google Shape;131;p17"/>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32" name="Google Shape;132;p17"/>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r>
              <a:rPr lang="en-US">
                <a:latin typeface="Helvetica Neue Light"/>
              </a:rPr>
              <a:t>Book Shop Create Order System</a:t>
            </a:r>
            <a:endParaRPr>
              <a:latin typeface="Helvetica Neue Light"/>
            </a:endParaRPr>
          </a:p>
        </p:txBody>
      </p:sp>
      <p:sp>
        <p:nvSpPr>
          <p:cNvPr id="133" name="Google Shape;133;p17"/>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3" name="Hình ảnh 2" descr="Ảnh có chứa biểu đồ, văn bản, hình vẽ, bản phác thảo&#10;&#10;Mô tả được tự động tạo">
            <a:extLst>
              <a:ext uri="{FF2B5EF4-FFF2-40B4-BE49-F238E27FC236}">
                <a16:creationId xmlns:a16="http://schemas.microsoft.com/office/drawing/2014/main" id="{CBADBD92-15DB-41EA-FE31-90B1B2FBA8AD}"/>
              </a:ext>
            </a:extLst>
          </p:cNvPr>
          <p:cNvPicPr>
            <a:picLocks noChangeAspect="1"/>
          </p:cNvPicPr>
          <p:nvPr/>
        </p:nvPicPr>
        <p:blipFill>
          <a:blip r:embed="rId3"/>
          <a:stretch>
            <a:fillRect/>
          </a:stretch>
        </p:blipFill>
        <p:spPr>
          <a:xfrm>
            <a:off x="1995618" y="926584"/>
            <a:ext cx="7304901" cy="55608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p18"/>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Activity Diagram</a:t>
            </a:r>
            <a:endParaRPr/>
          </a:p>
        </p:txBody>
      </p:sp>
      <p:sp>
        <p:nvSpPr>
          <p:cNvPr id="140" name="Google Shape;140;p18"/>
          <p:cNvSpPr txBox="1">
            <a:spLocks noGrp="1"/>
          </p:cNvSpPr>
          <p:nvPr>
            <p:ph type="body" idx="1"/>
          </p:nvPr>
        </p:nvSpPr>
        <p:spPr>
          <a:xfrm>
            <a:off x="165729" y="1074057"/>
            <a:ext cx="11844997" cy="5411149"/>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rgbClr val="002060"/>
              </a:buClr>
              <a:buSzPts val="2400"/>
              <a:buNone/>
            </a:pPr>
            <a:r>
              <a:rPr lang="vi-VN" sz="2400">
                <a:latin typeface="Helvetica Neue Light"/>
                <a:ea typeface="Helvetica Neue Light"/>
                <a:cs typeface="Helvetica Neue Light"/>
                <a:sym typeface="Helvetica Neue Light"/>
              </a:rPr>
              <a:t>1.Login </a:t>
            </a:r>
            <a:endParaRPr sz="2400">
              <a:latin typeface="Helvetica Neue Light"/>
              <a:ea typeface="Helvetica Neue Light"/>
              <a:cs typeface="Helvetica Neue Light"/>
              <a:sym typeface="Helvetica Neue Light"/>
            </a:endParaRPr>
          </a:p>
        </p:txBody>
      </p:sp>
      <p:sp>
        <p:nvSpPr>
          <p:cNvPr id="141" name="Google Shape;141;p18"/>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42" name="Google Shape;142;p18"/>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r>
              <a:rPr lang="en-US">
                <a:latin typeface="Helvetica Neue Light"/>
              </a:rPr>
              <a:t>Book Shop Create Order System</a:t>
            </a:r>
            <a:endParaRPr lang="vi-VN"/>
          </a:p>
        </p:txBody>
      </p:sp>
      <p:sp>
        <p:nvSpPr>
          <p:cNvPr id="143" name="Google Shape;143;p18"/>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3" name="Picture 2">
            <a:extLst>
              <a:ext uri="{FF2B5EF4-FFF2-40B4-BE49-F238E27FC236}">
                <a16:creationId xmlns:a16="http://schemas.microsoft.com/office/drawing/2014/main" id="{6C91AA5E-614C-B4F9-6F17-0F5F675E7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5495" y="1151006"/>
            <a:ext cx="6411617" cy="52572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Activity Diagram</a:t>
            </a:r>
            <a:endParaRPr/>
          </a:p>
        </p:txBody>
      </p:sp>
      <p:sp>
        <p:nvSpPr>
          <p:cNvPr id="141" name="Google Shape;141;p18"/>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42" name="Google Shape;142;p18"/>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r>
              <a:rPr lang="en-US">
                <a:latin typeface="Helvetica Neue Light"/>
              </a:rPr>
              <a:t>Book Shop Create Order System</a:t>
            </a:r>
            <a:endParaRPr lang="vi-VN"/>
          </a:p>
        </p:txBody>
      </p:sp>
      <p:sp>
        <p:nvSpPr>
          <p:cNvPr id="143" name="Google Shape;143;p18"/>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3" name="Google Shape;140;p18">
            <a:extLst>
              <a:ext uri="{FF2B5EF4-FFF2-40B4-BE49-F238E27FC236}">
                <a16:creationId xmlns:a16="http://schemas.microsoft.com/office/drawing/2014/main" id="{0EAC5FC9-2E6C-DBE9-A0A6-6CE96893EFEF}"/>
              </a:ext>
            </a:extLst>
          </p:cNvPr>
          <p:cNvSpPr txBox="1">
            <a:spLocks/>
          </p:cNvSpPr>
          <p:nvPr/>
        </p:nvSpPr>
        <p:spPr>
          <a:xfrm>
            <a:off x="0" y="926876"/>
            <a:ext cx="3522350" cy="518958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002060"/>
              </a:buClr>
              <a:buSzPts val="2800"/>
              <a:buFont typeface="Arial"/>
              <a:buChar char="•"/>
              <a:defRPr sz="2800" b="0" i="0" u="none" strike="noStrike" cap="none">
                <a:solidFill>
                  <a:srgbClr val="00206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2060"/>
              </a:buClr>
              <a:buSzPts val="2000"/>
              <a:buFont typeface="Arial"/>
              <a:buChar char="•"/>
              <a:defRPr sz="2000" b="0" i="0" u="none" strike="noStrike" cap="none">
                <a:solidFill>
                  <a:srgbClr val="00206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76200">
              <a:spcBef>
                <a:spcPts val="0"/>
              </a:spcBef>
              <a:buSzPts val="2400"/>
              <a:buFont typeface="Arial"/>
              <a:buNone/>
            </a:pPr>
            <a:r>
              <a:rPr lang="vi-VN" sz="2400">
                <a:latin typeface="Helvetica Neue Light"/>
                <a:ea typeface="Helvetica Neue Light"/>
                <a:cs typeface="Helvetica Neue Light"/>
                <a:sym typeface="Helvetica Neue Light"/>
              </a:rPr>
              <a:t>2.Search </a:t>
            </a:r>
            <a:r>
              <a:rPr lang="vi-VN" sz="2400" err="1">
                <a:latin typeface="Helvetica Neue Light"/>
                <a:ea typeface="Helvetica Neue Light"/>
                <a:cs typeface="Helvetica Neue Light"/>
                <a:sym typeface="Helvetica Neue Light"/>
              </a:rPr>
              <a:t>book</a:t>
            </a:r>
            <a:r>
              <a:rPr lang="vi-VN" sz="2400">
                <a:latin typeface="Helvetica Neue Light"/>
                <a:ea typeface="Helvetica Neue Light"/>
                <a:cs typeface="Helvetica Neue Light"/>
                <a:sym typeface="Helvetica Neue Light"/>
              </a:rPr>
              <a:t> </a:t>
            </a:r>
            <a:r>
              <a:rPr lang="vi-VN" sz="2400" err="1">
                <a:latin typeface="Helvetica Neue Light"/>
                <a:ea typeface="Helvetica Neue Light"/>
                <a:cs typeface="Helvetica Neue Light"/>
                <a:sym typeface="Helvetica Neue Light"/>
              </a:rPr>
              <a:t>by</a:t>
            </a:r>
            <a:r>
              <a:rPr lang="vi-VN" sz="2400">
                <a:latin typeface="Helvetica Neue Light"/>
                <a:ea typeface="Helvetica Neue Light"/>
                <a:cs typeface="Helvetica Neue Light"/>
                <a:sym typeface="Helvetica Neue Light"/>
              </a:rPr>
              <a:t> </a:t>
            </a:r>
            <a:r>
              <a:rPr lang="vi-VN" sz="2400" err="1">
                <a:latin typeface="Helvetica Neue Light"/>
                <a:ea typeface="Helvetica Neue Light"/>
                <a:cs typeface="Helvetica Neue Light"/>
                <a:sym typeface="Helvetica Neue Light"/>
              </a:rPr>
              <a:t>code</a:t>
            </a:r>
            <a:r>
              <a:rPr lang="vi-VN" sz="2400">
                <a:latin typeface="Helvetica Neue Light"/>
                <a:ea typeface="Helvetica Neue Light"/>
                <a:cs typeface="Helvetica Neue Light"/>
                <a:sym typeface="Helvetica Neue Light"/>
              </a:rPr>
              <a:t> </a:t>
            </a:r>
          </a:p>
        </p:txBody>
      </p:sp>
      <p:pic>
        <p:nvPicPr>
          <p:cNvPr id="4" name="Picture 3">
            <a:extLst>
              <a:ext uri="{FF2B5EF4-FFF2-40B4-BE49-F238E27FC236}">
                <a16:creationId xmlns:a16="http://schemas.microsoft.com/office/drawing/2014/main" id="{66CE132A-F96A-AF43-3163-35DAA5B13D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770" y="1191261"/>
            <a:ext cx="6334062" cy="5244191"/>
          </a:xfrm>
          <a:prstGeom prst="rect">
            <a:avLst/>
          </a:prstGeom>
        </p:spPr>
      </p:pic>
    </p:spTree>
    <p:extLst>
      <p:ext uri="{BB962C8B-B14F-4D97-AF65-F5344CB8AC3E}">
        <p14:creationId xmlns:p14="http://schemas.microsoft.com/office/powerpoint/2010/main" val="1025978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Activity Diagram</a:t>
            </a:r>
            <a:endParaRPr/>
          </a:p>
        </p:txBody>
      </p:sp>
      <p:sp>
        <p:nvSpPr>
          <p:cNvPr id="141" name="Google Shape;141;p18"/>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42" name="Google Shape;142;p18"/>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r>
              <a:rPr lang="en-US">
                <a:latin typeface="Helvetica Neue Light"/>
              </a:rPr>
              <a:t>Book Shop Create Order System</a:t>
            </a:r>
            <a:endParaRPr lang="vi-VN"/>
          </a:p>
        </p:txBody>
      </p:sp>
      <p:sp>
        <p:nvSpPr>
          <p:cNvPr id="143" name="Google Shape;143;p18"/>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4" name="Google Shape;140;p18">
            <a:extLst>
              <a:ext uri="{FF2B5EF4-FFF2-40B4-BE49-F238E27FC236}">
                <a16:creationId xmlns:a16="http://schemas.microsoft.com/office/drawing/2014/main" id="{166C8533-A375-81CB-8277-ECA0B04B8499}"/>
              </a:ext>
            </a:extLst>
          </p:cNvPr>
          <p:cNvSpPr txBox="1">
            <a:spLocks/>
          </p:cNvSpPr>
          <p:nvPr/>
        </p:nvSpPr>
        <p:spPr>
          <a:xfrm>
            <a:off x="163103" y="915655"/>
            <a:ext cx="3522350" cy="518958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002060"/>
              </a:buClr>
              <a:buSzPts val="2800"/>
              <a:buFont typeface="Arial"/>
              <a:buChar char="•"/>
              <a:defRPr sz="2800" b="0" i="0" u="none" strike="noStrike" cap="none">
                <a:solidFill>
                  <a:srgbClr val="00206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2060"/>
              </a:buClr>
              <a:buSzPts val="2000"/>
              <a:buFont typeface="Arial"/>
              <a:buChar char="•"/>
              <a:defRPr sz="2000" b="0" i="0" u="none" strike="noStrike" cap="none">
                <a:solidFill>
                  <a:srgbClr val="00206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76200">
              <a:spcBef>
                <a:spcPts val="0"/>
              </a:spcBef>
              <a:buSzPts val="2400"/>
              <a:buFont typeface="Arial"/>
              <a:buNone/>
            </a:pPr>
            <a:r>
              <a:rPr lang="vi-VN" sz="2400">
                <a:latin typeface="Helvetica Neue Light"/>
                <a:ea typeface="Helvetica Neue Light"/>
                <a:cs typeface="Helvetica Neue Light"/>
                <a:sym typeface="Helvetica Neue Light"/>
              </a:rPr>
              <a:t>3. </a:t>
            </a:r>
            <a:r>
              <a:rPr lang="vi-VN" sz="2400" err="1">
                <a:latin typeface="Helvetica Neue Light"/>
                <a:ea typeface="Helvetica Neue Light"/>
                <a:cs typeface="Helvetica Neue Light"/>
                <a:sym typeface="Helvetica Neue Light"/>
              </a:rPr>
              <a:t>Create</a:t>
            </a:r>
            <a:r>
              <a:rPr lang="vi-VN" sz="2400">
                <a:latin typeface="Helvetica Neue Light"/>
                <a:ea typeface="Helvetica Neue Light"/>
                <a:cs typeface="Helvetica Neue Light"/>
                <a:sym typeface="Helvetica Neue Light"/>
              </a:rPr>
              <a:t> </a:t>
            </a:r>
            <a:r>
              <a:rPr lang="vi-VN" sz="2400" err="1">
                <a:latin typeface="Helvetica Neue Light"/>
                <a:ea typeface="Helvetica Neue Light"/>
                <a:cs typeface="Helvetica Neue Light"/>
                <a:sym typeface="Helvetica Neue Light"/>
              </a:rPr>
              <a:t>order</a:t>
            </a:r>
            <a:endParaRPr lang="vi-VN" sz="2400">
              <a:latin typeface="Helvetica Neue Light"/>
              <a:ea typeface="Helvetica Neue Light"/>
              <a:cs typeface="Helvetica Neue Light"/>
              <a:sym typeface="Helvetica Neue Light"/>
            </a:endParaRPr>
          </a:p>
        </p:txBody>
      </p:sp>
      <p:pic>
        <p:nvPicPr>
          <p:cNvPr id="2" name="Picture 1">
            <a:extLst>
              <a:ext uri="{FF2B5EF4-FFF2-40B4-BE49-F238E27FC236}">
                <a16:creationId xmlns:a16="http://schemas.microsoft.com/office/drawing/2014/main" id="{454F7A10-73FB-1B97-BB74-295787F3E2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275" y="987736"/>
            <a:ext cx="5392181" cy="5515130"/>
          </a:xfrm>
          <a:prstGeom prst="rect">
            <a:avLst/>
          </a:prstGeom>
        </p:spPr>
      </p:pic>
    </p:spTree>
    <p:extLst>
      <p:ext uri="{BB962C8B-B14F-4D97-AF65-F5344CB8AC3E}">
        <p14:creationId xmlns:p14="http://schemas.microsoft.com/office/powerpoint/2010/main" val="2090300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UI Design</a:t>
            </a:r>
            <a:endParaRPr/>
          </a:p>
        </p:txBody>
      </p:sp>
      <p:sp>
        <p:nvSpPr>
          <p:cNvPr id="150" name="Google Shape;150;p19"/>
          <p:cNvSpPr txBox="1">
            <a:spLocks noGrp="1"/>
          </p:cNvSpPr>
          <p:nvPr>
            <p:ph type="body" idx="1"/>
          </p:nvPr>
        </p:nvSpPr>
        <p:spPr>
          <a:xfrm>
            <a:off x="165729" y="1074057"/>
            <a:ext cx="4717167" cy="1916031"/>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rgbClr val="002060"/>
              </a:buClr>
              <a:buSzPts val="2400"/>
              <a:buNone/>
            </a:pPr>
            <a:r>
              <a:rPr lang="en-US" sz="2400">
                <a:latin typeface="Helvetica Neue Light"/>
                <a:ea typeface="Helvetica Neue Light"/>
                <a:cs typeface="Helvetica Neue Light"/>
                <a:sym typeface="Helvetica Neue Light"/>
              </a:rPr>
              <a:t>1 Login UI</a:t>
            </a:r>
            <a:endParaRPr sz="2400">
              <a:latin typeface="Helvetica Neue Light"/>
              <a:ea typeface="Helvetica Neue Light"/>
              <a:cs typeface="Helvetica Neue Light"/>
              <a:sym typeface="Helvetica Neue Light"/>
            </a:endParaRPr>
          </a:p>
        </p:txBody>
      </p:sp>
      <p:sp>
        <p:nvSpPr>
          <p:cNvPr id="151" name="Google Shape;151;p19"/>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52" name="Google Shape;152;p19"/>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r>
              <a:rPr lang="en-US">
                <a:latin typeface="Helvetica Neue Light"/>
              </a:rPr>
              <a:t>Book Shop Create Order System</a:t>
            </a:r>
            <a:endParaRPr lang="vi-VN"/>
          </a:p>
        </p:txBody>
      </p:sp>
      <p:sp>
        <p:nvSpPr>
          <p:cNvPr id="153" name="Google Shape;153;p19"/>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1026" name="Picture 2">
            <a:extLst>
              <a:ext uri="{FF2B5EF4-FFF2-40B4-BE49-F238E27FC236}">
                <a16:creationId xmlns:a16="http://schemas.microsoft.com/office/drawing/2014/main" id="{F184580D-6396-2CCA-EA74-0910EC6C5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951" y="1652587"/>
            <a:ext cx="10277475" cy="3552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TCA-Slide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1150</Words>
  <Application>Microsoft Office PowerPoint</Application>
  <PresentationFormat>Widescreen</PresentationFormat>
  <Paragraphs>258</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Helvetica Neue Light</vt:lpstr>
      <vt:lpstr>Helvetica Neue</vt:lpstr>
      <vt:lpstr>Cambria</vt:lpstr>
      <vt:lpstr>VTCA-SlideTheme</vt:lpstr>
      <vt:lpstr>Book Shop Create Order System</vt:lpstr>
      <vt:lpstr>Objectives</vt:lpstr>
      <vt:lpstr>Introduction to Project</vt:lpstr>
      <vt:lpstr>Customer Requirements</vt:lpstr>
      <vt:lpstr>Use Case</vt:lpstr>
      <vt:lpstr>Activity Diagram</vt:lpstr>
      <vt:lpstr>Activity Diagram</vt:lpstr>
      <vt:lpstr>Activity Diagram</vt:lpstr>
      <vt:lpstr>UI Design</vt:lpstr>
      <vt:lpstr>UI Design</vt:lpstr>
      <vt:lpstr>UI Design</vt:lpstr>
      <vt:lpstr>UI Design</vt:lpstr>
      <vt:lpstr>UI Design</vt:lpstr>
      <vt:lpstr>UI Design</vt:lpstr>
      <vt:lpstr>UI Design</vt:lpstr>
      <vt:lpstr>Class Diagram</vt:lpstr>
      <vt:lpstr>Sequence Diagram</vt:lpstr>
      <vt:lpstr>Sequence Diagram</vt:lpstr>
      <vt:lpstr>Sequence Diagram</vt:lpstr>
      <vt:lpstr>Sequence Diagram</vt:lpstr>
      <vt:lpstr>Sequence Diagram</vt:lpstr>
      <vt:lpstr>Entity Relationship Diagram</vt:lpstr>
      <vt:lpstr>Task Assign (to each team member)</vt:lpstr>
      <vt:lpstr>Experience Learned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Shop Create Order System</dc:title>
  <cp:lastModifiedBy>๖ۣۜJc. ๖ۣۜJoKer</cp:lastModifiedBy>
  <cp:revision>4</cp:revision>
  <dcterms:modified xsi:type="dcterms:W3CDTF">2023-08-31T05:22:34Z</dcterms:modified>
</cp:coreProperties>
</file>