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6858000" cy="9144000"/>
  <p:embeddedFontLst>
    <p:embeddedFont>
      <p:font typeface="Open Sans" panose="020B0606030504020204" pitchFamily="34" charset="0"/>
      <p:regular r:id="rId17"/>
    </p:embeddedFont>
    <p:embeddedFont>
      <p:font typeface="Open Sans Bold" panose="020B0604020202020204" charset="0"/>
      <p:regular r:id="rId18"/>
    </p:embeddedFont>
    <p:embeddedFont>
      <p:font typeface="Pixelated" panose="020B0604020202020204" charset="-78"/>
      <p:regular r:id="rId19"/>
    </p:embeddedFont>
    <p:embeddedFont>
      <p:font typeface="Press Start 2P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946" y="21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jpe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e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e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33.png"/><Relationship Id="rId2" Type="http://schemas.openxmlformats.org/officeDocument/2006/relationships/image" Target="../media/image1.jpe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hyperlink" Target="https://figma.com" TargetMode="External"/><Relationship Id="rId2" Type="http://schemas.openxmlformats.org/officeDocument/2006/relationships/image" Target="../media/image1.jpe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e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jpe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23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22.png"/><Relationship Id="rId2" Type="http://schemas.openxmlformats.org/officeDocument/2006/relationships/image" Target="../media/image1.jpe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e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e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25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24.png"/><Relationship Id="rId2" Type="http://schemas.openxmlformats.org/officeDocument/2006/relationships/image" Target="../media/image1.jpeg"/><Relationship Id="rId16" Type="http://schemas.openxmlformats.org/officeDocument/2006/relationships/image" Target="../media/image15.svg"/><Relationship Id="rId20" Type="http://schemas.openxmlformats.org/officeDocument/2006/relationships/image" Target="../media/image27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26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2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28.png"/><Relationship Id="rId2" Type="http://schemas.openxmlformats.org/officeDocument/2006/relationships/image" Target="../media/image1.jpe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27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30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29.png"/><Relationship Id="rId2" Type="http://schemas.openxmlformats.org/officeDocument/2006/relationships/image" Target="../media/image1.jpe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31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2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32.png"/><Relationship Id="rId2" Type="http://schemas.openxmlformats.org/officeDocument/2006/relationships/image" Target="../media/image1.jpe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30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jpe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888" b="-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283072" y="3186320"/>
            <a:ext cx="18571072" cy="6145337"/>
          </a:xfrm>
          <a:custGeom>
            <a:avLst/>
            <a:gdLst/>
            <a:ahLst/>
            <a:cxnLst/>
            <a:rect l="l" t="t" r="r" b="b"/>
            <a:pathLst>
              <a:path w="18571072" h="6145337">
                <a:moveTo>
                  <a:pt x="0" y="0"/>
                </a:moveTo>
                <a:lnTo>
                  <a:pt x="18571072" y="0"/>
                </a:lnTo>
                <a:lnTo>
                  <a:pt x="18571072" y="6145337"/>
                </a:lnTo>
                <a:lnTo>
                  <a:pt x="0" y="61453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-1219628" y="8722316"/>
            <a:ext cx="20727257" cy="1564684"/>
            <a:chOff x="0" y="0"/>
            <a:chExt cx="27636342" cy="208624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3824521" cy="2086246"/>
            </a:xfrm>
            <a:custGeom>
              <a:avLst/>
              <a:gdLst/>
              <a:ahLst/>
              <a:cxnLst/>
              <a:rect l="l" t="t" r="r" b="b"/>
              <a:pathLst>
                <a:path w="13824521" h="2086246">
                  <a:moveTo>
                    <a:pt x="0" y="0"/>
                  </a:moveTo>
                  <a:lnTo>
                    <a:pt x="13824521" y="0"/>
                  </a:lnTo>
                  <a:lnTo>
                    <a:pt x="13824521" y="2086246"/>
                  </a:lnTo>
                  <a:lnTo>
                    <a:pt x="0" y="20862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6"/>
            <p:cNvSpPr/>
            <p:nvPr/>
          </p:nvSpPr>
          <p:spPr>
            <a:xfrm>
              <a:off x="13811821" y="0"/>
              <a:ext cx="13824521" cy="2086246"/>
            </a:xfrm>
            <a:custGeom>
              <a:avLst/>
              <a:gdLst/>
              <a:ahLst/>
              <a:cxnLst/>
              <a:rect l="l" t="t" r="r" b="b"/>
              <a:pathLst>
                <a:path w="13824521" h="2086246">
                  <a:moveTo>
                    <a:pt x="0" y="0"/>
                  </a:moveTo>
                  <a:lnTo>
                    <a:pt x="13824521" y="0"/>
                  </a:lnTo>
                  <a:lnTo>
                    <a:pt x="13824521" y="2086246"/>
                  </a:lnTo>
                  <a:lnTo>
                    <a:pt x="0" y="20862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Freeform 7"/>
          <p:cNvSpPr/>
          <p:nvPr/>
        </p:nvSpPr>
        <p:spPr>
          <a:xfrm>
            <a:off x="-875098" y="2230977"/>
            <a:ext cx="7601956" cy="8056023"/>
          </a:xfrm>
          <a:custGeom>
            <a:avLst/>
            <a:gdLst/>
            <a:ahLst/>
            <a:cxnLst/>
            <a:rect l="l" t="t" r="r" b="b"/>
            <a:pathLst>
              <a:path w="7601956" h="8056023">
                <a:moveTo>
                  <a:pt x="0" y="0"/>
                </a:moveTo>
                <a:lnTo>
                  <a:pt x="7601956" y="0"/>
                </a:lnTo>
                <a:lnTo>
                  <a:pt x="7601956" y="8056023"/>
                </a:lnTo>
                <a:lnTo>
                  <a:pt x="0" y="805602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5707937" y="5143500"/>
            <a:ext cx="2637213" cy="5143500"/>
          </a:xfrm>
          <a:custGeom>
            <a:avLst/>
            <a:gdLst/>
            <a:ahLst/>
            <a:cxnLst/>
            <a:rect l="l" t="t" r="r" b="b"/>
            <a:pathLst>
              <a:path w="2637213" h="5143500">
                <a:moveTo>
                  <a:pt x="0" y="0"/>
                </a:moveTo>
                <a:lnTo>
                  <a:pt x="2637213" y="0"/>
                </a:lnTo>
                <a:lnTo>
                  <a:pt x="2637213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0104321" y="254070"/>
            <a:ext cx="9289436" cy="2263244"/>
          </a:xfrm>
          <a:custGeom>
            <a:avLst/>
            <a:gdLst/>
            <a:ahLst/>
            <a:cxnLst/>
            <a:rect l="l" t="t" r="r" b="b"/>
            <a:pathLst>
              <a:path w="9289436" h="2263244">
                <a:moveTo>
                  <a:pt x="0" y="0"/>
                </a:moveTo>
                <a:lnTo>
                  <a:pt x="9289436" y="0"/>
                </a:lnTo>
                <a:lnTo>
                  <a:pt x="9289436" y="2263244"/>
                </a:lnTo>
                <a:lnTo>
                  <a:pt x="0" y="226324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4557532" y="-219075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0" y="-1385692"/>
            <a:ext cx="6121531" cy="2771384"/>
          </a:xfrm>
          <a:custGeom>
            <a:avLst/>
            <a:gdLst/>
            <a:ahLst/>
            <a:cxnLst/>
            <a:rect l="l" t="t" r="r" b="b"/>
            <a:pathLst>
              <a:path w="6121531" h="2771384">
                <a:moveTo>
                  <a:pt x="0" y="0"/>
                </a:moveTo>
                <a:lnTo>
                  <a:pt x="6121531" y="0"/>
                </a:lnTo>
                <a:lnTo>
                  <a:pt x="6121531" y="2771384"/>
                </a:lnTo>
                <a:lnTo>
                  <a:pt x="0" y="277138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12" name="Freeform 12"/>
          <p:cNvSpPr/>
          <p:nvPr/>
        </p:nvSpPr>
        <p:spPr>
          <a:xfrm>
            <a:off x="4206899" y="1924050"/>
            <a:ext cx="9883727" cy="4582455"/>
          </a:xfrm>
          <a:custGeom>
            <a:avLst/>
            <a:gdLst/>
            <a:ahLst/>
            <a:cxnLst/>
            <a:rect l="l" t="t" r="r" b="b"/>
            <a:pathLst>
              <a:path w="9883727" h="4582455">
                <a:moveTo>
                  <a:pt x="0" y="0"/>
                </a:moveTo>
                <a:lnTo>
                  <a:pt x="9883728" y="0"/>
                </a:lnTo>
                <a:lnTo>
                  <a:pt x="9883728" y="4582455"/>
                </a:lnTo>
                <a:lnTo>
                  <a:pt x="0" y="4582455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6614932" y="6988725"/>
            <a:ext cx="5058135" cy="1397885"/>
          </a:xfrm>
          <a:custGeom>
            <a:avLst/>
            <a:gdLst/>
            <a:ahLst/>
            <a:cxnLst/>
            <a:rect l="l" t="t" r="r" b="b"/>
            <a:pathLst>
              <a:path w="5058135" h="1397885">
                <a:moveTo>
                  <a:pt x="0" y="0"/>
                </a:moveTo>
                <a:lnTo>
                  <a:pt x="5058136" y="0"/>
                </a:lnTo>
                <a:lnTo>
                  <a:pt x="5058136" y="1397885"/>
                </a:lnTo>
                <a:lnTo>
                  <a:pt x="0" y="1397885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10353409" y="7764659"/>
            <a:ext cx="592100" cy="957657"/>
          </a:xfrm>
          <a:custGeom>
            <a:avLst/>
            <a:gdLst/>
            <a:ahLst/>
            <a:cxnLst/>
            <a:rect l="l" t="t" r="r" b="b"/>
            <a:pathLst>
              <a:path w="592100" h="957657">
                <a:moveTo>
                  <a:pt x="0" y="0"/>
                </a:moveTo>
                <a:lnTo>
                  <a:pt x="592100" y="0"/>
                </a:lnTo>
                <a:lnTo>
                  <a:pt x="592100" y="957657"/>
                </a:lnTo>
                <a:lnTo>
                  <a:pt x="0" y="957657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TextBox 15"/>
          <p:cNvSpPr txBox="1"/>
          <p:nvPr/>
        </p:nvSpPr>
        <p:spPr>
          <a:xfrm>
            <a:off x="4333974" y="2829854"/>
            <a:ext cx="9620052" cy="13591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3"/>
              </a:lnSpc>
            </a:pPr>
            <a:r>
              <a:rPr lang="en-US" sz="7895" dirty="0">
                <a:solidFill>
                  <a:srgbClr val="000000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Figma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202136" y="4568209"/>
            <a:ext cx="9446414" cy="8696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92"/>
              </a:lnSpc>
            </a:pPr>
            <a:r>
              <a:rPr lang="en-US" sz="5137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Nhóm</a:t>
            </a:r>
            <a:r>
              <a:rPr lang="en-US" sz="5137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5</a:t>
            </a:r>
          </a:p>
        </p:txBody>
      </p:sp>
    </p:spTree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888" b="-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283072" y="3186320"/>
            <a:ext cx="18571072" cy="6145337"/>
          </a:xfrm>
          <a:custGeom>
            <a:avLst/>
            <a:gdLst/>
            <a:ahLst/>
            <a:cxnLst/>
            <a:rect l="l" t="t" r="r" b="b"/>
            <a:pathLst>
              <a:path w="18571072" h="6145337">
                <a:moveTo>
                  <a:pt x="0" y="0"/>
                </a:moveTo>
                <a:lnTo>
                  <a:pt x="18571072" y="0"/>
                </a:lnTo>
                <a:lnTo>
                  <a:pt x="18571072" y="6145337"/>
                </a:lnTo>
                <a:lnTo>
                  <a:pt x="0" y="61453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-1219628" y="8722316"/>
            <a:ext cx="20727257" cy="1564684"/>
            <a:chOff x="0" y="0"/>
            <a:chExt cx="27636342" cy="208624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3824521" cy="2086246"/>
            </a:xfrm>
            <a:custGeom>
              <a:avLst/>
              <a:gdLst/>
              <a:ahLst/>
              <a:cxnLst/>
              <a:rect l="l" t="t" r="r" b="b"/>
              <a:pathLst>
                <a:path w="13824521" h="2086246">
                  <a:moveTo>
                    <a:pt x="0" y="0"/>
                  </a:moveTo>
                  <a:lnTo>
                    <a:pt x="13824521" y="0"/>
                  </a:lnTo>
                  <a:lnTo>
                    <a:pt x="13824521" y="2086246"/>
                  </a:lnTo>
                  <a:lnTo>
                    <a:pt x="0" y="20862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6"/>
            <p:cNvSpPr/>
            <p:nvPr/>
          </p:nvSpPr>
          <p:spPr>
            <a:xfrm>
              <a:off x="13811821" y="0"/>
              <a:ext cx="13824521" cy="2086246"/>
            </a:xfrm>
            <a:custGeom>
              <a:avLst/>
              <a:gdLst/>
              <a:ahLst/>
              <a:cxnLst/>
              <a:rect l="l" t="t" r="r" b="b"/>
              <a:pathLst>
                <a:path w="13824521" h="2086246">
                  <a:moveTo>
                    <a:pt x="0" y="0"/>
                  </a:moveTo>
                  <a:lnTo>
                    <a:pt x="13824521" y="0"/>
                  </a:lnTo>
                  <a:lnTo>
                    <a:pt x="13824521" y="2086246"/>
                  </a:lnTo>
                  <a:lnTo>
                    <a:pt x="0" y="20862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Freeform 7"/>
          <p:cNvSpPr/>
          <p:nvPr/>
        </p:nvSpPr>
        <p:spPr>
          <a:xfrm>
            <a:off x="-875098" y="2230977"/>
            <a:ext cx="7601956" cy="8056023"/>
          </a:xfrm>
          <a:custGeom>
            <a:avLst/>
            <a:gdLst/>
            <a:ahLst/>
            <a:cxnLst/>
            <a:rect l="l" t="t" r="r" b="b"/>
            <a:pathLst>
              <a:path w="7601956" h="8056023">
                <a:moveTo>
                  <a:pt x="0" y="0"/>
                </a:moveTo>
                <a:lnTo>
                  <a:pt x="7601956" y="0"/>
                </a:lnTo>
                <a:lnTo>
                  <a:pt x="7601956" y="8056023"/>
                </a:lnTo>
                <a:lnTo>
                  <a:pt x="0" y="805602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5707937" y="5143500"/>
            <a:ext cx="2637213" cy="5143500"/>
          </a:xfrm>
          <a:custGeom>
            <a:avLst/>
            <a:gdLst/>
            <a:ahLst/>
            <a:cxnLst/>
            <a:rect l="l" t="t" r="r" b="b"/>
            <a:pathLst>
              <a:path w="2637213" h="5143500">
                <a:moveTo>
                  <a:pt x="0" y="0"/>
                </a:moveTo>
                <a:lnTo>
                  <a:pt x="2637213" y="0"/>
                </a:lnTo>
                <a:lnTo>
                  <a:pt x="2637213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5707937" y="-877552"/>
            <a:ext cx="9289436" cy="2263244"/>
          </a:xfrm>
          <a:custGeom>
            <a:avLst/>
            <a:gdLst/>
            <a:ahLst/>
            <a:cxnLst/>
            <a:rect l="l" t="t" r="r" b="b"/>
            <a:pathLst>
              <a:path w="9289436" h="2263244">
                <a:moveTo>
                  <a:pt x="0" y="0"/>
                </a:moveTo>
                <a:lnTo>
                  <a:pt x="9289436" y="0"/>
                </a:lnTo>
                <a:lnTo>
                  <a:pt x="9289436" y="2263244"/>
                </a:lnTo>
                <a:lnTo>
                  <a:pt x="0" y="226324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2032065" y="-2934952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-2032065" y="-1624284"/>
            <a:ext cx="6121531" cy="2771384"/>
          </a:xfrm>
          <a:custGeom>
            <a:avLst/>
            <a:gdLst/>
            <a:ahLst/>
            <a:cxnLst/>
            <a:rect l="l" t="t" r="r" b="b"/>
            <a:pathLst>
              <a:path w="6121531" h="2771384">
                <a:moveTo>
                  <a:pt x="0" y="0"/>
                </a:moveTo>
                <a:lnTo>
                  <a:pt x="6121530" y="0"/>
                </a:lnTo>
                <a:lnTo>
                  <a:pt x="6121530" y="2771384"/>
                </a:lnTo>
                <a:lnTo>
                  <a:pt x="0" y="277138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1028700" y="923925"/>
            <a:ext cx="16230600" cy="18548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86"/>
              </a:lnSpc>
            </a:pPr>
            <a:r>
              <a:rPr lang="en-US" sz="5347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Ứng dụng của figma trong thực tế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1022224" y="2811348"/>
            <a:ext cx="16230600" cy="6446952"/>
            <a:chOff x="0" y="0"/>
            <a:chExt cx="4274726" cy="169796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4274726" cy="1697963"/>
            </a:xfrm>
            <a:custGeom>
              <a:avLst/>
              <a:gdLst/>
              <a:ahLst/>
              <a:cxnLst/>
              <a:rect l="l" t="t" r="r" b="b"/>
              <a:pathLst>
                <a:path w="4274726" h="1697963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1673636"/>
                  </a:lnTo>
                  <a:cubicBezTo>
                    <a:pt x="4274726" y="1680088"/>
                    <a:pt x="4272163" y="1686276"/>
                    <a:pt x="4267601" y="1690838"/>
                  </a:cubicBezTo>
                  <a:cubicBezTo>
                    <a:pt x="4263039" y="1695400"/>
                    <a:pt x="4256851" y="1697963"/>
                    <a:pt x="4250399" y="1697963"/>
                  </a:cubicBezTo>
                  <a:lnTo>
                    <a:pt x="24327" y="1697963"/>
                  </a:lnTo>
                  <a:cubicBezTo>
                    <a:pt x="10891" y="1697963"/>
                    <a:pt x="0" y="1687071"/>
                    <a:pt x="0" y="1673636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  <a:ln w="85725" cap="rnd">
              <a:solidFill>
                <a:srgbClr val="000000">
                  <a:alpha val="89804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4274726" cy="17360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485594" y="2955009"/>
            <a:ext cx="15303860" cy="60167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393"/>
              </a:lnSpc>
            </a:pPr>
            <a:r>
              <a:rPr lang="en-US" sz="30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Figma được sử dụng trong nhiều hoạt động thiết kế số như:</a:t>
            </a:r>
          </a:p>
          <a:p>
            <a:pPr algn="just">
              <a:lnSpc>
                <a:spcPts val="5393"/>
              </a:lnSpc>
            </a:pPr>
            <a:r>
              <a:rPr lang="en-US" sz="30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Thiết kế website:</a:t>
            </a:r>
          </a:p>
          <a:p>
            <a:pPr marL="669285" lvl="1" indent="-334642" algn="just">
              <a:lnSpc>
                <a:spcPts val="5393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Tạo layout trang chủ, trang giới thiệu, trang liên hệ,...</a:t>
            </a:r>
          </a:p>
          <a:p>
            <a:pPr marL="669285" lvl="1" indent="-334642" algn="just">
              <a:lnSpc>
                <a:spcPts val="5393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Thiết kế theo chuẩn responsive (đa kích thước màn hình).</a:t>
            </a:r>
          </a:p>
          <a:p>
            <a:pPr algn="just">
              <a:lnSpc>
                <a:spcPts val="5393"/>
              </a:lnSpc>
            </a:pPr>
            <a:r>
              <a:rPr lang="en-US" sz="30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Thiết kế mobile app (iOS, Android):</a:t>
            </a:r>
          </a:p>
          <a:p>
            <a:pPr marL="669285" lvl="1" indent="-334642" algn="just">
              <a:lnSpc>
                <a:spcPts val="5393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Giao diện ứng dụng, navigation, màn hình chính, form đăng nhập, giỏ hàng,...</a:t>
            </a:r>
          </a:p>
          <a:p>
            <a:pPr algn="just">
              <a:lnSpc>
                <a:spcPts val="5393"/>
              </a:lnSpc>
            </a:pPr>
            <a:r>
              <a:rPr lang="en-US" sz="30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Tạo wireframe:</a:t>
            </a:r>
          </a:p>
          <a:p>
            <a:pPr marL="669285" lvl="1" indent="-334642" algn="just">
              <a:lnSpc>
                <a:spcPts val="5393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Dàn khung bố cục nhanh mà không cần chi tiết màu sắc.</a:t>
            </a:r>
          </a:p>
          <a:p>
            <a:pPr marL="669285" lvl="1" indent="-334642" algn="just">
              <a:lnSpc>
                <a:spcPts val="5393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Thường được sử dụng ở giai đoạn đầu của dự án.</a:t>
            </a:r>
          </a:p>
        </p:txBody>
      </p:sp>
    </p:spTree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888" b="-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283072" y="3186320"/>
            <a:ext cx="18571072" cy="6145337"/>
          </a:xfrm>
          <a:custGeom>
            <a:avLst/>
            <a:gdLst/>
            <a:ahLst/>
            <a:cxnLst/>
            <a:rect l="l" t="t" r="r" b="b"/>
            <a:pathLst>
              <a:path w="18571072" h="6145337">
                <a:moveTo>
                  <a:pt x="0" y="0"/>
                </a:moveTo>
                <a:lnTo>
                  <a:pt x="18571072" y="0"/>
                </a:lnTo>
                <a:lnTo>
                  <a:pt x="18571072" y="6145337"/>
                </a:lnTo>
                <a:lnTo>
                  <a:pt x="0" y="61453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-1219628" y="8722316"/>
            <a:ext cx="20727257" cy="1564684"/>
            <a:chOff x="0" y="0"/>
            <a:chExt cx="27636342" cy="208624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3824521" cy="2086246"/>
            </a:xfrm>
            <a:custGeom>
              <a:avLst/>
              <a:gdLst/>
              <a:ahLst/>
              <a:cxnLst/>
              <a:rect l="l" t="t" r="r" b="b"/>
              <a:pathLst>
                <a:path w="13824521" h="2086246">
                  <a:moveTo>
                    <a:pt x="0" y="0"/>
                  </a:moveTo>
                  <a:lnTo>
                    <a:pt x="13824521" y="0"/>
                  </a:lnTo>
                  <a:lnTo>
                    <a:pt x="13824521" y="2086246"/>
                  </a:lnTo>
                  <a:lnTo>
                    <a:pt x="0" y="20862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6"/>
            <p:cNvSpPr/>
            <p:nvPr/>
          </p:nvSpPr>
          <p:spPr>
            <a:xfrm>
              <a:off x="13811821" y="0"/>
              <a:ext cx="13824521" cy="2086246"/>
            </a:xfrm>
            <a:custGeom>
              <a:avLst/>
              <a:gdLst/>
              <a:ahLst/>
              <a:cxnLst/>
              <a:rect l="l" t="t" r="r" b="b"/>
              <a:pathLst>
                <a:path w="13824521" h="2086246">
                  <a:moveTo>
                    <a:pt x="0" y="0"/>
                  </a:moveTo>
                  <a:lnTo>
                    <a:pt x="13824521" y="0"/>
                  </a:lnTo>
                  <a:lnTo>
                    <a:pt x="13824521" y="2086246"/>
                  </a:lnTo>
                  <a:lnTo>
                    <a:pt x="0" y="20862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Freeform 7"/>
          <p:cNvSpPr/>
          <p:nvPr/>
        </p:nvSpPr>
        <p:spPr>
          <a:xfrm>
            <a:off x="-875098" y="2230977"/>
            <a:ext cx="7601956" cy="8056023"/>
          </a:xfrm>
          <a:custGeom>
            <a:avLst/>
            <a:gdLst/>
            <a:ahLst/>
            <a:cxnLst/>
            <a:rect l="l" t="t" r="r" b="b"/>
            <a:pathLst>
              <a:path w="7601956" h="8056023">
                <a:moveTo>
                  <a:pt x="0" y="0"/>
                </a:moveTo>
                <a:lnTo>
                  <a:pt x="7601956" y="0"/>
                </a:lnTo>
                <a:lnTo>
                  <a:pt x="7601956" y="8056023"/>
                </a:lnTo>
                <a:lnTo>
                  <a:pt x="0" y="805602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5707937" y="5143500"/>
            <a:ext cx="2637213" cy="5143500"/>
          </a:xfrm>
          <a:custGeom>
            <a:avLst/>
            <a:gdLst/>
            <a:ahLst/>
            <a:cxnLst/>
            <a:rect l="l" t="t" r="r" b="b"/>
            <a:pathLst>
              <a:path w="2637213" h="5143500">
                <a:moveTo>
                  <a:pt x="0" y="0"/>
                </a:moveTo>
                <a:lnTo>
                  <a:pt x="2637213" y="0"/>
                </a:lnTo>
                <a:lnTo>
                  <a:pt x="2637213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5707937" y="-877552"/>
            <a:ext cx="9289436" cy="2263244"/>
          </a:xfrm>
          <a:custGeom>
            <a:avLst/>
            <a:gdLst/>
            <a:ahLst/>
            <a:cxnLst/>
            <a:rect l="l" t="t" r="r" b="b"/>
            <a:pathLst>
              <a:path w="9289436" h="2263244">
                <a:moveTo>
                  <a:pt x="0" y="0"/>
                </a:moveTo>
                <a:lnTo>
                  <a:pt x="9289436" y="0"/>
                </a:lnTo>
                <a:lnTo>
                  <a:pt x="9289436" y="2263244"/>
                </a:lnTo>
                <a:lnTo>
                  <a:pt x="0" y="226324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2032065" y="-2934952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-2032065" y="-1624284"/>
            <a:ext cx="6121531" cy="2771384"/>
          </a:xfrm>
          <a:custGeom>
            <a:avLst/>
            <a:gdLst/>
            <a:ahLst/>
            <a:cxnLst/>
            <a:rect l="l" t="t" r="r" b="b"/>
            <a:pathLst>
              <a:path w="6121531" h="2771384">
                <a:moveTo>
                  <a:pt x="0" y="0"/>
                </a:moveTo>
                <a:lnTo>
                  <a:pt x="6121530" y="0"/>
                </a:lnTo>
                <a:lnTo>
                  <a:pt x="6121530" y="2771384"/>
                </a:lnTo>
                <a:lnTo>
                  <a:pt x="0" y="277138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1028700" y="923925"/>
            <a:ext cx="16230600" cy="18548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86"/>
              </a:lnSpc>
            </a:pPr>
            <a:r>
              <a:rPr lang="en-US" sz="5347" dirty="0" err="1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Ứng</a:t>
            </a:r>
            <a:r>
              <a:rPr lang="en-US" sz="5347" dirty="0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 </a:t>
            </a:r>
            <a:r>
              <a:rPr lang="en-US" sz="5347" dirty="0" err="1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dụng</a:t>
            </a:r>
            <a:r>
              <a:rPr lang="en-US" sz="5347" dirty="0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 </a:t>
            </a:r>
            <a:r>
              <a:rPr lang="en-US" sz="5347" dirty="0" err="1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của</a:t>
            </a:r>
            <a:r>
              <a:rPr lang="en-US" sz="5347" dirty="0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 </a:t>
            </a:r>
            <a:r>
              <a:rPr lang="en-US" sz="5347" dirty="0" err="1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figma</a:t>
            </a:r>
            <a:r>
              <a:rPr lang="en-US" sz="5347" dirty="0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 </a:t>
            </a:r>
            <a:r>
              <a:rPr lang="en-US" sz="5347" dirty="0" err="1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trong</a:t>
            </a:r>
            <a:r>
              <a:rPr lang="en-US" sz="5347" dirty="0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 </a:t>
            </a:r>
            <a:r>
              <a:rPr lang="en-US" sz="5347" dirty="0" err="1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thực</a:t>
            </a:r>
            <a:r>
              <a:rPr lang="en-US" sz="5347" dirty="0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 </a:t>
            </a:r>
            <a:r>
              <a:rPr lang="en-US" sz="5347" dirty="0" err="1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tế</a:t>
            </a:r>
            <a:endParaRPr lang="en-US" sz="5347" dirty="0">
              <a:solidFill>
                <a:srgbClr val="FFFFFF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grpSp>
        <p:nvGrpSpPr>
          <p:cNvPr id="13" name="Group 13"/>
          <p:cNvGrpSpPr/>
          <p:nvPr/>
        </p:nvGrpSpPr>
        <p:grpSpPr>
          <a:xfrm>
            <a:off x="1022224" y="3329078"/>
            <a:ext cx="16230600" cy="5569061"/>
            <a:chOff x="0" y="0"/>
            <a:chExt cx="4274726" cy="1466749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4274726" cy="1466749"/>
            </a:xfrm>
            <a:custGeom>
              <a:avLst/>
              <a:gdLst/>
              <a:ahLst/>
              <a:cxnLst/>
              <a:rect l="l" t="t" r="r" b="b"/>
              <a:pathLst>
                <a:path w="4274726" h="1466749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1442422"/>
                  </a:lnTo>
                  <a:cubicBezTo>
                    <a:pt x="4274726" y="1455857"/>
                    <a:pt x="4263834" y="1466749"/>
                    <a:pt x="4250399" y="1466749"/>
                  </a:cubicBezTo>
                  <a:lnTo>
                    <a:pt x="24327" y="1466749"/>
                  </a:lnTo>
                  <a:cubicBezTo>
                    <a:pt x="10891" y="1466749"/>
                    <a:pt x="0" y="1455857"/>
                    <a:pt x="0" y="1442422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  <a:ln w="85725" cap="rnd">
              <a:solidFill>
                <a:srgbClr val="000000">
                  <a:alpha val="89804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4274726" cy="15048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492070" y="3631284"/>
            <a:ext cx="15303860" cy="46642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393"/>
              </a:lnSpc>
            </a:pPr>
            <a:r>
              <a:rPr lang="en-US" sz="309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Mockup &amp; Prototyping:</a:t>
            </a:r>
          </a:p>
          <a:p>
            <a:pPr marL="669285" lvl="1" indent="-334642" algn="just">
              <a:lnSpc>
                <a:spcPts val="5393"/>
              </a:lnSpc>
              <a:buFont typeface="Arial"/>
              <a:buChar char="•"/>
            </a:pPr>
            <a:r>
              <a:rPr lang="en-US" sz="30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Mockup: </a:t>
            </a:r>
            <a:r>
              <a:rPr lang="en-US" sz="30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thiết</a:t>
            </a:r>
            <a:r>
              <a:rPr lang="en-US" sz="30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kế</a:t>
            </a:r>
            <a:r>
              <a:rPr lang="en-US" sz="30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hoàn</a:t>
            </a:r>
            <a:r>
              <a:rPr lang="en-US" sz="30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chỉnh</a:t>
            </a:r>
            <a:r>
              <a:rPr lang="en-US" sz="30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với</a:t>
            </a:r>
            <a:r>
              <a:rPr lang="en-US" sz="30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hình</a:t>
            </a:r>
            <a:r>
              <a:rPr lang="en-US" sz="30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ảnh</a:t>
            </a:r>
            <a:r>
              <a:rPr lang="en-US" sz="30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30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màu</a:t>
            </a:r>
            <a:r>
              <a:rPr lang="en-US" sz="30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sắc</a:t>
            </a:r>
            <a:r>
              <a:rPr lang="en-US" sz="30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icon.</a:t>
            </a:r>
          </a:p>
          <a:p>
            <a:pPr marL="669285" lvl="1" indent="-334642" algn="just">
              <a:lnSpc>
                <a:spcPts val="5393"/>
              </a:lnSpc>
              <a:buFont typeface="Arial"/>
              <a:buChar char="•"/>
            </a:pPr>
            <a:r>
              <a:rPr lang="en-US" sz="30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Prototype: </a:t>
            </a:r>
            <a:r>
              <a:rPr lang="en-US" sz="30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mô</a:t>
            </a:r>
            <a:r>
              <a:rPr lang="en-US" sz="30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phỏng</a:t>
            </a:r>
            <a:r>
              <a:rPr lang="en-US" sz="30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trải</a:t>
            </a:r>
            <a:r>
              <a:rPr lang="en-US" sz="30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nghiệm</a:t>
            </a:r>
            <a:r>
              <a:rPr lang="en-US" sz="30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người</a:t>
            </a:r>
            <a:r>
              <a:rPr lang="en-US" sz="30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dùng</a:t>
            </a:r>
            <a:r>
              <a:rPr lang="en-US" sz="30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click </a:t>
            </a:r>
            <a:r>
              <a:rPr lang="en-US" sz="30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vào</a:t>
            </a:r>
            <a:r>
              <a:rPr lang="en-US" sz="30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từng</a:t>
            </a:r>
            <a:r>
              <a:rPr lang="en-US" sz="30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màn</a:t>
            </a:r>
            <a:r>
              <a:rPr lang="en-US" sz="30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có</a:t>
            </a:r>
            <a:r>
              <a:rPr lang="en-US" sz="30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hiệu</a:t>
            </a:r>
            <a:r>
              <a:rPr lang="en-US" sz="30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ứng</a:t>
            </a:r>
            <a:r>
              <a:rPr lang="en-US" sz="30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chuyển</a:t>
            </a:r>
            <a:r>
              <a:rPr lang="en-US" sz="30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tiếp</a:t>
            </a:r>
            <a:r>
              <a:rPr lang="en-US" sz="30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algn="just">
              <a:lnSpc>
                <a:spcPts val="5393"/>
              </a:lnSpc>
            </a:pPr>
            <a:r>
              <a:rPr lang="en-US" sz="3099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Làm</a:t>
            </a:r>
            <a:r>
              <a:rPr lang="en-US" sz="309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099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việc</a:t>
            </a:r>
            <a:r>
              <a:rPr lang="en-US" sz="309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099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nhóm</a:t>
            </a:r>
            <a:r>
              <a:rPr lang="en-US" sz="309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099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giữa</a:t>
            </a:r>
            <a:r>
              <a:rPr lang="en-US" sz="309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Designer – Developer – PM:</a:t>
            </a:r>
          </a:p>
          <a:p>
            <a:pPr marL="669285" lvl="1" indent="-334642" algn="just">
              <a:lnSpc>
                <a:spcPts val="5393"/>
              </a:lnSpc>
              <a:buFont typeface="Arial"/>
              <a:buChar char="•"/>
            </a:pPr>
            <a:r>
              <a:rPr lang="en-US" sz="30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Figma </a:t>
            </a:r>
            <a:r>
              <a:rPr lang="en-US" sz="30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giúp</a:t>
            </a:r>
            <a:r>
              <a:rPr lang="en-US" sz="30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đội</a:t>
            </a:r>
            <a:r>
              <a:rPr lang="en-US" sz="30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ngũ</a:t>
            </a:r>
            <a:r>
              <a:rPr lang="en-US" sz="30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phát</a:t>
            </a:r>
            <a:r>
              <a:rPr lang="en-US" sz="30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triển</a:t>
            </a:r>
            <a:r>
              <a:rPr lang="en-US" sz="30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có</a:t>
            </a:r>
            <a:r>
              <a:rPr lang="en-US" sz="30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thể</a:t>
            </a:r>
            <a:r>
              <a:rPr lang="en-US" sz="30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làm</a:t>
            </a:r>
            <a:r>
              <a:rPr lang="en-US" sz="30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việc</a:t>
            </a:r>
            <a:r>
              <a:rPr lang="en-US" sz="30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liền</a:t>
            </a:r>
            <a:r>
              <a:rPr lang="en-US" sz="30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mạch</a:t>
            </a:r>
            <a:r>
              <a:rPr lang="en-US" sz="30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30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dễ</a:t>
            </a:r>
            <a:r>
              <a:rPr lang="en-US" sz="30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trao</a:t>
            </a:r>
            <a:r>
              <a:rPr lang="en-US" sz="30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đổi</a:t>
            </a:r>
            <a:r>
              <a:rPr lang="en-US" sz="30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30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hạn</a:t>
            </a:r>
            <a:r>
              <a:rPr lang="en-US" sz="30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chế</a:t>
            </a:r>
            <a:r>
              <a:rPr lang="en-US" sz="30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sai</a:t>
            </a:r>
            <a:r>
              <a:rPr lang="en-US" sz="30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lệch</a:t>
            </a:r>
            <a:r>
              <a:rPr lang="en-US" sz="30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thiết</a:t>
            </a:r>
            <a:r>
              <a:rPr lang="en-US" sz="30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kế</a:t>
            </a:r>
            <a:r>
              <a:rPr lang="en-US" sz="30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– </a:t>
            </a:r>
            <a:r>
              <a:rPr lang="en-US" sz="30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lập</a:t>
            </a:r>
            <a:r>
              <a:rPr lang="en-US" sz="30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trình</a:t>
            </a:r>
            <a:r>
              <a:rPr lang="en-US" sz="30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</p:spTree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888" b="-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283072" y="3186320"/>
            <a:ext cx="18571072" cy="6145337"/>
          </a:xfrm>
          <a:custGeom>
            <a:avLst/>
            <a:gdLst/>
            <a:ahLst/>
            <a:cxnLst/>
            <a:rect l="l" t="t" r="r" b="b"/>
            <a:pathLst>
              <a:path w="18571072" h="6145337">
                <a:moveTo>
                  <a:pt x="0" y="0"/>
                </a:moveTo>
                <a:lnTo>
                  <a:pt x="18571072" y="0"/>
                </a:lnTo>
                <a:lnTo>
                  <a:pt x="18571072" y="6145337"/>
                </a:lnTo>
                <a:lnTo>
                  <a:pt x="0" y="61453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-1219628" y="8722316"/>
            <a:ext cx="20727257" cy="1564684"/>
            <a:chOff x="0" y="0"/>
            <a:chExt cx="27636342" cy="208624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3824521" cy="2086246"/>
            </a:xfrm>
            <a:custGeom>
              <a:avLst/>
              <a:gdLst/>
              <a:ahLst/>
              <a:cxnLst/>
              <a:rect l="l" t="t" r="r" b="b"/>
              <a:pathLst>
                <a:path w="13824521" h="2086246">
                  <a:moveTo>
                    <a:pt x="0" y="0"/>
                  </a:moveTo>
                  <a:lnTo>
                    <a:pt x="13824521" y="0"/>
                  </a:lnTo>
                  <a:lnTo>
                    <a:pt x="13824521" y="2086246"/>
                  </a:lnTo>
                  <a:lnTo>
                    <a:pt x="0" y="20862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6"/>
            <p:cNvSpPr/>
            <p:nvPr/>
          </p:nvSpPr>
          <p:spPr>
            <a:xfrm>
              <a:off x="13811821" y="0"/>
              <a:ext cx="13824521" cy="2086246"/>
            </a:xfrm>
            <a:custGeom>
              <a:avLst/>
              <a:gdLst/>
              <a:ahLst/>
              <a:cxnLst/>
              <a:rect l="l" t="t" r="r" b="b"/>
              <a:pathLst>
                <a:path w="13824521" h="2086246">
                  <a:moveTo>
                    <a:pt x="0" y="0"/>
                  </a:moveTo>
                  <a:lnTo>
                    <a:pt x="13824521" y="0"/>
                  </a:lnTo>
                  <a:lnTo>
                    <a:pt x="13824521" y="2086246"/>
                  </a:lnTo>
                  <a:lnTo>
                    <a:pt x="0" y="20862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Freeform 7"/>
          <p:cNvSpPr/>
          <p:nvPr/>
        </p:nvSpPr>
        <p:spPr>
          <a:xfrm>
            <a:off x="-875098" y="2230977"/>
            <a:ext cx="7601956" cy="8056023"/>
          </a:xfrm>
          <a:custGeom>
            <a:avLst/>
            <a:gdLst/>
            <a:ahLst/>
            <a:cxnLst/>
            <a:rect l="l" t="t" r="r" b="b"/>
            <a:pathLst>
              <a:path w="7601956" h="8056023">
                <a:moveTo>
                  <a:pt x="0" y="0"/>
                </a:moveTo>
                <a:lnTo>
                  <a:pt x="7601956" y="0"/>
                </a:lnTo>
                <a:lnTo>
                  <a:pt x="7601956" y="8056023"/>
                </a:lnTo>
                <a:lnTo>
                  <a:pt x="0" y="805602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5707937" y="5143500"/>
            <a:ext cx="2637213" cy="5143500"/>
          </a:xfrm>
          <a:custGeom>
            <a:avLst/>
            <a:gdLst/>
            <a:ahLst/>
            <a:cxnLst/>
            <a:rect l="l" t="t" r="r" b="b"/>
            <a:pathLst>
              <a:path w="2637213" h="5143500">
                <a:moveTo>
                  <a:pt x="0" y="0"/>
                </a:moveTo>
                <a:lnTo>
                  <a:pt x="2637213" y="0"/>
                </a:lnTo>
                <a:lnTo>
                  <a:pt x="2637213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5707937" y="-877552"/>
            <a:ext cx="9289436" cy="2263244"/>
          </a:xfrm>
          <a:custGeom>
            <a:avLst/>
            <a:gdLst/>
            <a:ahLst/>
            <a:cxnLst/>
            <a:rect l="l" t="t" r="r" b="b"/>
            <a:pathLst>
              <a:path w="9289436" h="2263244">
                <a:moveTo>
                  <a:pt x="0" y="0"/>
                </a:moveTo>
                <a:lnTo>
                  <a:pt x="9289436" y="0"/>
                </a:lnTo>
                <a:lnTo>
                  <a:pt x="9289436" y="2263244"/>
                </a:lnTo>
                <a:lnTo>
                  <a:pt x="0" y="226324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2032065" y="-2934952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-2032065" y="-1624284"/>
            <a:ext cx="6121531" cy="2771384"/>
          </a:xfrm>
          <a:custGeom>
            <a:avLst/>
            <a:gdLst/>
            <a:ahLst/>
            <a:cxnLst/>
            <a:rect l="l" t="t" r="r" b="b"/>
            <a:pathLst>
              <a:path w="6121531" h="2771384">
                <a:moveTo>
                  <a:pt x="0" y="0"/>
                </a:moveTo>
                <a:lnTo>
                  <a:pt x="6121530" y="0"/>
                </a:lnTo>
                <a:lnTo>
                  <a:pt x="6121530" y="2771384"/>
                </a:lnTo>
                <a:lnTo>
                  <a:pt x="0" y="277138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1713706" y="1023275"/>
            <a:ext cx="14860587" cy="22816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66"/>
              </a:lnSpc>
            </a:pPr>
            <a:r>
              <a:rPr lang="en-US" sz="6547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So sánh figma với các công cụ khác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1028700" y="3376228"/>
            <a:ext cx="16230600" cy="5955429"/>
            <a:chOff x="0" y="0"/>
            <a:chExt cx="4274726" cy="1568508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4274726" cy="1568508"/>
            </a:xfrm>
            <a:custGeom>
              <a:avLst/>
              <a:gdLst/>
              <a:ahLst/>
              <a:cxnLst/>
              <a:rect l="l" t="t" r="r" b="b"/>
              <a:pathLst>
                <a:path w="4274726" h="1568508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1544181"/>
                  </a:lnTo>
                  <a:cubicBezTo>
                    <a:pt x="4274726" y="1550633"/>
                    <a:pt x="4272163" y="1556821"/>
                    <a:pt x="4267601" y="1561383"/>
                  </a:cubicBezTo>
                  <a:cubicBezTo>
                    <a:pt x="4263039" y="1565945"/>
                    <a:pt x="4256851" y="1568508"/>
                    <a:pt x="4250399" y="1568508"/>
                  </a:cubicBezTo>
                  <a:lnTo>
                    <a:pt x="24327" y="1568508"/>
                  </a:lnTo>
                  <a:cubicBezTo>
                    <a:pt x="10891" y="1568508"/>
                    <a:pt x="0" y="1557616"/>
                    <a:pt x="0" y="1544181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  <a:ln w="85725" cap="rnd">
              <a:solidFill>
                <a:srgbClr val="000000">
                  <a:alpha val="89804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4274726" cy="16066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232763" y="3765542"/>
            <a:ext cx="6325385" cy="4959948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1374031" y="3566028"/>
            <a:ext cx="5487888" cy="38272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94"/>
              </a:lnSpc>
            </a:pPr>
            <a:r>
              <a:rPr lang="en-US" sz="2525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Figma</a:t>
            </a:r>
          </a:p>
          <a:p>
            <a:pPr marL="545312" lvl="1" indent="-272656" algn="just">
              <a:lnSpc>
                <a:spcPts val="4394"/>
              </a:lnSpc>
              <a:buFont typeface="Arial"/>
              <a:buChar char="•"/>
            </a:pPr>
            <a:r>
              <a:rPr lang="en-US" sz="252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Web-based, không cần cài đặt</a:t>
            </a:r>
          </a:p>
          <a:p>
            <a:pPr marL="545312" lvl="1" indent="-272656" algn="just">
              <a:lnSpc>
                <a:spcPts val="4394"/>
              </a:lnSpc>
              <a:buFont typeface="Arial"/>
              <a:buChar char="•"/>
            </a:pPr>
            <a:r>
              <a:rPr lang="en-US" sz="252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Cộng tác thời gian thực</a:t>
            </a:r>
          </a:p>
          <a:p>
            <a:pPr marL="545312" lvl="1" indent="-272656" algn="just">
              <a:lnSpc>
                <a:spcPts val="4394"/>
              </a:lnSpc>
              <a:buFont typeface="Arial"/>
              <a:buChar char="•"/>
            </a:pPr>
            <a:r>
              <a:rPr lang="en-US" sz="252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Plugin phong phú, UI kit đa dạng</a:t>
            </a:r>
          </a:p>
          <a:p>
            <a:pPr marL="545312" lvl="1" indent="-272656" algn="just">
              <a:lnSpc>
                <a:spcPts val="4394"/>
              </a:lnSpc>
              <a:buFont typeface="Arial"/>
              <a:buChar char="•"/>
            </a:pPr>
            <a:r>
              <a:rPr lang="en-US" sz="252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Miễn phí cơ bản</a:t>
            </a:r>
          </a:p>
          <a:p>
            <a:pPr marL="545312" lvl="1" indent="-272656" algn="just">
              <a:lnSpc>
                <a:spcPts val="4394"/>
              </a:lnSpc>
              <a:buFont typeface="Arial"/>
              <a:buChar char="•"/>
            </a:pPr>
            <a:r>
              <a:rPr lang="en-US" sz="252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Hỗ trợ đa nền tảng</a:t>
            </a:r>
          </a:p>
          <a:p>
            <a:pPr marL="545312" lvl="1" indent="-272656" algn="just">
              <a:lnSpc>
                <a:spcPts val="4394"/>
              </a:lnSpc>
              <a:buFont typeface="Arial"/>
              <a:buChar char="•"/>
            </a:pPr>
            <a:r>
              <a:rPr lang="en-US" sz="252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Cộng đồng mạnh mẽ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726858" y="3536605"/>
            <a:ext cx="6097254" cy="27223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94"/>
              </a:lnSpc>
            </a:pPr>
            <a:r>
              <a:rPr lang="en-US" sz="2525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Sketch</a:t>
            </a:r>
          </a:p>
          <a:p>
            <a:pPr marL="545312" lvl="1" indent="-272656" algn="just">
              <a:lnSpc>
                <a:spcPts val="4394"/>
              </a:lnSpc>
              <a:buFont typeface="Arial"/>
              <a:buChar char="•"/>
            </a:pPr>
            <a:r>
              <a:rPr lang="en-US" sz="252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Chỉ dùng được trên macOS</a:t>
            </a:r>
          </a:p>
          <a:p>
            <a:pPr marL="545312" lvl="1" indent="-272656" algn="just">
              <a:lnSpc>
                <a:spcPts val="4394"/>
              </a:lnSpc>
              <a:buFont typeface="Arial"/>
              <a:buChar char="•"/>
            </a:pPr>
            <a:r>
              <a:rPr lang="en-US" sz="252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Không có bản miễn phí</a:t>
            </a:r>
          </a:p>
          <a:p>
            <a:pPr marL="545312" lvl="1" indent="-272656" algn="just">
              <a:lnSpc>
                <a:spcPts val="4394"/>
              </a:lnSpc>
              <a:buFont typeface="Arial"/>
              <a:buChar char="•"/>
            </a:pPr>
            <a:r>
              <a:rPr lang="en-US" sz="252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Plugin có nhưng cộng đồng hạn chế</a:t>
            </a:r>
          </a:p>
          <a:p>
            <a:pPr marL="545312" lvl="1" indent="-272656" algn="just">
              <a:lnSpc>
                <a:spcPts val="4394"/>
              </a:lnSpc>
              <a:buFont typeface="Arial"/>
              <a:buChar char="•"/>
            </a:pPr>
            <a:r>
              <a:rPr lang="en-US" sz="252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Không hỗ trợ cộng tác thời gian thực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5324861" y="6143564"/>
            <a:ext cx="6440075" cy="27223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94"/>
              </a:lnSpc>
            </a:pPr>
            <a:r>
              <a:rPr lang="en-US" sz="2525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Adobe XD</a:t>
            </a:r>
          </a:p>
          <a:p>
            <a:pPr marL="545312" lvl="1" indent="-272656" algn="just">
              <a:lnSpc>
                <a:spcPts val="4394"/>
              </a:lnSpc>
              <a:buFont typeface="Arial"/>
              <a:buChar char="•"/>
            </a:pPr>
            <a:r>
              <a:rPr lang="en-US" sz="252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Có bản miễn phí</a:t>
            </a:r>
          </a:p>
          <a:p>
            <a:pPr marL="545312" lvl="1" indent="-272656" algn="just">
              <a:lnSpc>
                <a:spcPts val="4394"/>
              </a:lnSpc>
              <a:buFont typeface="Arial"/>
              <a:buChar char="•"/>
            </a:pPr>
            <a:r>
              <a:rPr lang="en-US" sz="252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Cần cài phần mềm</a:t>
            </a:r>
          </a:p>
          <a:p>
            <a:pPr marL="545312" lvl="1" indent="-272656" algn="just">
              <a:lnSpc>
                <a:spcPts val="4394"/>
              </a:lnSpc>
              <a:buFont typeface="Arial"/>
              <a:buChar char="•"/>
            </a:pPr>
            <a:r>
              <a:rPr lang="en-US" sz="252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Không hỗ trợ cộng tác real-time</a:t>
            </a:r>
          </a:p>
          <a:p>
            <a:pPr marL="545312" lvl="1" indent="-272656" algn="just">
              <a:lnSpc>
                <a:spcPts val="4394"/>
              </a:lnSpc>
              <a:buFont typeface="Arial"/>
              <a:buChar char="•"/>
            </a:pPr>
            <a:r>
              <a:rPr lang="en-US" sz="252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Cộng đồng &amp; plugin ở mức trung bình</a:t>
            </a:r>
          </a:p>
        </p:txBody>
      </p:sp>
    </p:spTree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888" b="-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283072" y="3186320"/>
            <a:ext cx="18571072" cy="6145337"/>
          </a:xfrm>
          <a:custGeom>
            <a:avLst/>
            <a:gdLst/>
            <a:ahLst/>
            <a:cxnLst/>
            <a:rect l="l" t="t" r="r" b="b"/>
            <a:pathLst>
              <a:path w="18571072" h="6145337">
                <a:moveTo>
                  <a:pt x="0" y="0"/>
                </a:moveTo>
                <a:lnTo>
                  <a:pt x="18571072" y="0"/>
                </a:lnTo>
                <a:lnTo>
                  <a:pt x="18571072" y="6145337"/>
                </a:lnTo>
                <a:lnTo>
                  <a:pt x="0" y="61453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-1219628" y="8722316"/>
            <a:ext cx="20727257" cy="1564684"/>
            <a:chOff x="0" y="0"/>
            <a:chExt cx="27636342" cy="208624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3824521" cy="2086246"/>
            </a:xfrm>
            <a:custGeom>
              <a:avLst/>
              <a:gdLst/>
              <a:ahLst/>
              <a:cxnLst/>
              <a:rect l="l" t="t" r="r" b="b"/>
              <a:pathLst>
                <a:path w="13824521" h="2086246">
                  <a:moveTo>
                    <a:pt x="0" y="0"/>
                  </a:moveTo>
                  <a:lnTo>
                    <a:pt x="13824521" y="0"/>
                  </a:lnTo>
                  <a:lnTo>
                    <a:pt x="13824521" y="2086246"/>
                  </a:lnTo>
                  <a:lnTo>
                    <a:pt x="0" y="20862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6"/>
            <p:cNvSpPr/>
            <p:nvPr/>
          </p:nvSpPr>
          <p:spPr>
            <a:xfrm>
              <a:off x="13811821" y="0"/>
              <a:ext cx="13824521" cy="2086246"/>
            </a:xfrm>
            <a:custGeom>
              <a:avLst/>
              <a:gdLst/>
              <a:ahLst/>
              <a:cxnLst/>
              <a:rect l="l" t="t" r="r" b="b"/>
              <a:pathLst>
                <a:path w="13824521" h="2086246">
                  <a:moveTo>
                    <a:pt x="0" y="0"/>
                  </a:moveTo>
                  <a:lnTo>
                    <a:pt x="13824521" y="0"/>
                  </a:lnTo>
                  <a:lnTo>
                    <a:pt x="13824521" y="2086246"/>
                  </a:lnTo>
                  <a:lnTo>
                    <a:pt x="0" y="20862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Freeform 7"/>
          <p:cNvSpPr/>
          <p:nvPr/>
        </p:nvSpPr>
        <p:spPr>
          <a:xfrm>
            <a:off x="-875098" y="2230977"/>
            <a:ext cx="7601956" cy="8056023"/>
          </a:xfrm>
          <a:custGeom>
            <a:avLst/>
            <a:gdLst/>
            <a:ahLst/>
            <a:cxnLst/>
            <a:rect l="l" t="t" r="r" b="b"/>
            <a:pathLst>
              <a:path w="7601956" h="8056023">
                <a:moveTo>
                  <a:pt x="0" y="0"/>
                </a:moveTo>
                <a:lnTo>
                  <a:pt x="7601956" y="0"/>
                </a:lnTo>
                <a:lnTo>
                  <a:pt x="7601956" y="8056023"/>
                </a:lnTo>
                <a:lnTo>
                  <a:pt x="0" y="805602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5707937" y="5143500"/>
            <a:ext cx="2637213" cy="5143500"/>
          </a:xfrm>
          <a:custGeom>
            <a:avLst/>
            <a:gdLst/>
            <a:ahLst/>
            <a:cxnLst/>
            <a:rect l="l" t="t" r="r" b="b"/>
            <a:pathLst>
              <a:path w="2637213" h="5143500">
                <a:moveTo>
                  <a:pt x="0" y="0"/>
                </a:moveTo>
                <a:lnTo>
                  <a:pt x="2637213" y="0"/>
                </a:lnTo>
                <a:lnTo>
                  <a:pt x="2637213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5707937" y="-877552"/>
            <a:ext cx="9289436" cy="2263244"/>
          </a:xfrm>
          <a:custGeom>
            <a:avLst/>
            <a:gdLst/>
            <a:ahLst/>
            <a:cxnLst/>
            <a:rect l="l" t="t" r="r" b="b"/>
            <a:pathLst>
              <a:path w="9289436" h="2263244">
                <a:moveTo>
                  <a:pt x="0" y="0"/>
                </a:moveTo>
                <a:lnTo>
                  <a:pt x="9289436" y="0"/>
                </a:lnTo>
                <a:lnTo>
                  <a:pt x="9289436" y="2263244"/>
                </a:lnTo>
                <a:lnTo>
                  <a:pt x="0" y="226324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2032065" y="-2934952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-2032065" y="-1624284"/>
            <a:ext cx="6121531" cy="2771384"/>
          </a:xfrm>
          <a:custGeom>
            <a:avLst/>
            <a:gdLst/>
            <a:ahLst/>
            <a:cxnLst/>
            <a:rect l="l" t="t" r="r" b="b"/>
            <a:pathLst>
              <a:path w="6121531" h="2771384">
                <a:moveTo>
                  <a:pt x="0" y="0"/>
                </a:moveTo>
                <a:lnTo>
                  <a:pt x="6121530" y="0"/>
                </a:lnTo>
                <a:lnTo>
                  <a:pt x="6121530" y="2771384"/>
                </a:lnTo>
                <a:lnTo>
                  <a:pt x="0" y="277138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2" name="Group 12"/>
          <p:cNvGrpSpPr/>
          <p:nvPr/>
        </p:nvGrpSpPr>
        <p:grpSpPr>
          <a:xfrm>
            <a:off x="1028700" y="3127088"/>
            <a:ext cx="16230600" cy="5595228"/>
            <a:chOff x="0" y="0"/>
            <a:chExt cx="4274726" cy="147364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4274726" cy="1473640"/>
            </a:xfrm>
            <a:custGeom>
              <a:avLst/>
              <a:gdLst/>
              <a:ahLst/>
              <a:cxnLst/>
              <a:rect l="l" t="t" r="r" b="b"/>
              <a:pathLst>
                <a:path w="4274726" h="1473640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1449313"/>
                  </a:lnTo>
                  <a:cubicBezTo>
                    <a:pt x="4274726" y="1455765"/>
                    <a:pt x="4272163" y="1461953"/>
                    <a:pt x="4267601" y="1466515"/>
                  </a:cubicBezTo>
                  <a:cubicBezTo>
                    <a:pt x="4263039" y="1471077"/>
                    <a:pt x="4256851" y="1473640"/>
                    <a:pt x="4250399" y="1473640"/>
                  </a:cubicBezTo>
                  <a:lnTo>
                    <a:pt x="24327" y="1473640"/>
                  </a:lnTo>
                  <a:cubicBezTo>
                    <a:pt x="10891" y="1473640"/>
                    <a:pt x="0" y="1462749"/>
                    <a:pt x="0" y="1449313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  <a:ln w="85725" cap="rnd">
              <a:solidFill>
                <a:srgbClr val="000000">
                  <a:alpha val="89804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4274726" cy="15117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713706" y="1032800"/>
            <a:ext cx="14860587" cy="20942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66"/>
              </a:lnSpc>
            </a:pPr>
            <a:r>
              <a:rPr lang="en-US" sz="6047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Bắt đầu figma cho người mới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578646" y="3439438"/>
            <a:ext cx="8218145" cy="48276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871"/>
              </a:lnSpc>
            </a:pPr>
            <a:r>
              <a:rPr lang="en-US" sz="27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Tạo tài khoản tại: </a:t>
            </a:r>
            <a:r>
              <a:rPr lang="en-US" sz="2799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hlinkClick r:id="rId17" tooltip="https://figma.com"/>
              </a:rPr>
              <a:t>https://figma.com</a:t>
            </a:r>
          </a:p>
          <a:p>
            <a:pPr algn="just">
              <a:lnSpc>
                <a:spcPts val="4871"/>
              </a:lnSpc>
            </a:pPr>
            <a:r>
              <a:rPr lang="en-US" sz="27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Xem các khóa học miễn phí:</a:t>
            </a:r>
          </a:p>
          <a:p>
            <a:pPr marL="604516" lvl="1" indent="-302258" algn="just">
              <a:lnSpc>
                <a:spcPts val="4871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YouTube: “Figma cho người mới”</a:t>
            </a:r>
          </a:p>
          <a:p>
            <a:pPr marL="604516" lvl="1" indent="-302258" algn="just">
              <a:lnSpc>
                <a:spcPts val="4871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Blog, tài liệu hướng dẫn chính thức</a:t>
            </a:r>
          </a:p>
          <a:p>
            <a:pPr algn="just">
              <a:lnSpc>
                <a:spcPts val="4871"/>
              </a:lnSpc>
            </a:pPr>
            <a:r>
              <a:rPr lang="en-US" sz="27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Thực hành thiết kế:</a:t>
            </a:r>
          </a:p>
          <a:p>
            <a:pPr marL="604516" lvl="1" indent="-302258" algn="just">
              <a:lnSpc>
                <a:spcPts val="4871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Thiết kế màn hình đăng nhập, đăng ký</a:t>
            </a:r>
          </a:p>
          <a:p>
            <a:pPr marL="604516" lvl="1" indent="-302258" algn="just">
              <a:lnSpc>
                <a:spcPts val="4871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Thiết kế website landing page đơn giản</a:t>
            </a:r>
          </a:p>
          <a:p>
            <a:pPr marL="604516" lvl="1" indent="-302258" algn="just">
              <a:lnSpc>
                <a:spcPts val="4871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Làm prototype điều hướng giữa các màn hình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002464" y="3497198"/>
            <a:ext cx="8115300" cy="42180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871"/>
              </a:lnSpc>
            </a:pPr>
            <a:r>
              <a:rPr lang="en-US" sz="27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Tận dụng Figma Community:</a:t>
            </a:r>
          </a:p>
          <a:p>
            <a:pPr marL="604516" lvl="1" indent="-302258" algn="just">
              <a:lnSpc>
                <a:spcPts val="4871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Tải về các mẫu thiết kế (template) miễn phí</a:t>
            </a:r>
          </a:p>
          <a:p>
            <a:pPr marL="604516" lvl="1" indent="-302258" algn="just">
              <a:lnSpc>
                <a:spcPts val="4871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Tham khảo cách người khác xây dựng layout</a:t>
            </a:r>
          </a:p>
          <a:p>
            <a:pPr algn="just">
              <a:lnSpc>
                <a:spcPts val="4871"/>
              </a:lnSpc>
            </a:pPr>
            <a:r>
              <a:rPr lang="en-US" sz="27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Cài plugin hữu ích:</a:t>
            </a:r>
          </a:p>
          <a:p>
            <a:pPr marL="604516" lvl="1" indent="-302258" algn="just">
              <a:lnSpc>
                <a:spcPts val="4871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Iconify (thư viện icon)</a:t>
            </a:r>
          </a:p>
          <a:p>
            <a:pPr marL="604516" lvl="1" indent="-302258" algn="just">
              <a:lnSpc>
                <a:spcPts val="4871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Unsplash (chèn ảnh nhanh)</a:t>
            </a:r>
          </a:p>
          <a:p>
            <a:pPr marL="604516" lvl="1" indent="-302258" algn="just">
              <a:lnSpc>
                <a:spcPts val="4871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Figmotion (tạo animation)</a:t>
            </a:r>
          </a:p>
        </p:txBody>
      </p:sp>
    </p:spTree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888" b="-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283072" y="3186320"/>
            <a:ext cx="18571072" cy="6145337"/>
          </a:xfrm>
          <a:custGeom>
            <a:avLst/>
            <a:gdLst/>
            <a:ahLst/>
            <a:cxnLst/>
            <a:rect l="l" t="t" r="r" b="b"/>
            <a:pathLst>
              <a:path w="18571072" h="6145337">
                <a:moveTo>
                  <a:pt x="0" y="0"/>
                </a:moveTo>
                <a:lnTo>
                  <a:pt x="18571072" y="0"/>
                </a:lnTo>
                <a:lnTo>
                  <a:pt x="18571072" y="6145337"/>
                </a:lnTo>
                <a:lnTo>
                  <a:pt x="0" y="61453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-1219628" y="8722316"/>
            <a:ext cx="20727257" cy="1564684"/>
            <a:chOff x="0" y="0"/>
            <a:chExt cx="27636342" cy="208624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3824521" cy="2086246"/>
            </a:xfrm>
            <a:custGeom>
              <a:avLst/>
              <a:gdLst/>
              <a:ahLst/>
              <a:cxnLst/>
              <a:rect l="l" t="t" r="r" b="b"/>
              <a:pathLst>
                <a:path w="13824521" h="2086246">
                  <a:moveTo>
                    <a:pt x="0" y="0"/>
                  </a:moveTo>
                  <a:lnTo>
                    <a:pt x="13824521" y="0"/>
                  </a:lnTo>
                  <a:lnTo>
                    <a:pt x="13824521" y="2086246"/>
                  </a:lnTo>
                  <a:lnTo>
                    <a:pt x="0" y="20862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6"/>
            <p:cNvSpPr/>
            <p:nvPr/>
          </p:nvSpPr>
          <p:spPr>
            <a:xfrm>
              <a:off x="13811821" y="0"/>
              <a:ext cx="13824521" cy="2086246"/>
            </a:xfrm>
            <a:custGeom>
              <a:avLst/>
              <a:gdLst/>
              <a:ahLst/>
              <a:cxnLst/>
              <a:rect l="l" t="t" r="r" b="b"/>
              <a:pathLst>
                <a:path w="13824521" h="2086246">
                  <a:moveTo>
                    <a:pt x="0" y="0"/>
                  </a:moveTo>
                  <a:lnTo>
                    <a:pt x="13824521" y="0"/>
                  </a:lnTo>
                  <a:lnTo>
                    <a:pt x="13824521" y="2086246"/>
                  </a:lnTo>
                  <a:lnTo>
                    <a:pt x="0" y="20862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Freeform 7"/>
          <p:cNvSpPr/>
          <p:nvPr/>
        </p:nvSpPr>
        <p:spPr>
          <a:xfrm>
            <a:off x="-875098" y="2230977"/>
            <a:ext cx="7601956" cy="8056023"/>
          </a:xfrm>
          <a:custGeom>
            <a:avLst/>
            <a:gdLst/>
            <a:ahLst/>
            <a:cxnLst/>
            <a:rect l="l" t="t" r="r" b="b"/>
            <a:pathLst>
              <a:path w="7601956" h="8056023">
                <a:moveTo>
                  <a:pt x="0" y="0"/>
                </a:moveTo>
                <a:lnTo>
                  <a:pt x="7601956" y="0"/>
                </a:lnTo>
                <a:lnTo>
                  <a:pt x="7601956" y="8056023"/>
                </a:lnTo>
                <a:lnTo>
                  <a:pt x="0" y="805602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5707937" y="5143500"/>
            <a:ext cx="2637213" cy="5143500"/>
          </a:xfrm>
          <a:custGeom>
            <a:avLst/>
            <a:gdLst/>
            <a:ahLst/>
            <a:cxnLst/>
            <a:rect l="l" t="t" r="r" b="b"/>
            <a:pathLst>
              <a:path w="2637213" h="5143500">
                <a:moveTo>
                  <a:pt x="0" y="0"/>
                </a:moveTo>
                <a:lnTo>
                  <a:pt x="2637213" y="0"/>
                </a:lnTo>
                <a:lnTo>
                  <a:pt x="2637213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5707937" y="-877552"/>
            <a:ext cx="9289436" cy="2263244"/>
          </a:xfrm>
          <a:custGeom>
            <a:avLst/>
            <a:gdLst/>
            <a:ahLst/>
            <a:cxnLst/>
            <a:rect l="l" t="t" r="r" b="b"/>
            <a:pathLst>
              <a:path w="9289436" h="2263244">
                <a:moveTo>
                  <a:pt x="0" y="0"/>
                </a:moveTo>
                <a:lnTo>
                  <a:pt x="9289436" y="0"/>
                </a:lnTo>
                <a:lnTo>
                  <a:pt x="9289436" y="2263244"/>
                </a:lnTo>
                <a:lnTo>
                  <a:pt x="0" y="226324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2032065" y="-2934952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-2032065" y="-1624284"/>
            <a:ext cx="6121531" cy="2771384"/>
          </a:xfrm>
          <a:custGeom>
            <a:avLst/>
            <a:gdLst/>
            <a:ahLst/>
            <a:cxnLst/>
            <a:rect l="l" t="t" r="r" b="b"/>
            <a:pathLst>
              <a:path w="6121531" h="2771384">
                <a:moveTo>
                  <a:pt x="0" y="0"/>
                </a:moveTo>
                <a:lnTo>
                  <a:pt x="6121530" y="0"/>
                </a:lnTo>
                <a:lnTo>
                  <a:pt x="6121530" y="2771384"/>
                </a:lnTo>
                <a:lnTo>
                  <a:pt x="0" y="277138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2" name="Group 12"/>
          <p:cNvGrpSpPr/>
          <p:nvPr/>
        </p:nvGrpSpPr>
        <p:grpSpPr>
          <a:xfrm>
            <a:off x="1028700" y="3127088"/>
            <a:ext cx="16230600" cy="5595228"/>
            <a:chOff x="0" y="0"/>
            <a:chExt cx="4274726" cy="147364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4274726" cy="1473640"/>
            </a:xfrm>
            <a:custGeom>
              <a:avLst/>
              <a:gdLst/>
              <a:ahLst/>
              <a:cxnLst/>
              <a:rect l="l" t="t" r="r" b="b"/>
              <a:pathLst>
                <a:path w="4274726" h="1473640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1449313"/>
                  </a:lnTo>
                  <a:cubicBezTo>
                    <a:pt x="4274726" y="1455765"/>
                    <a:pt x="4272163" y="1461953"/>
                    <a:pt x="4267601" y="1466515"/>
                  </a:cubicBezTo>
                  <a:cubicBezTo>
                    <a:pt x="4263039" y="1471077"/>
                    <a:pt x="4256851" y="1473640"/>
                    <a:pt x="4250399" y="1473640"/>
                  </a:cubicBezTo>
                  <a:lnTo>
                    <a:pt x="24327" y="1473640"/>
                  </a:lnTo>
                  <a:cubicBezTo>
                    <a:pt x="10891" y="1473640"/>
                    <a:pt x="0" y="1462749"/>
                    <a:pt x="0" y="1449313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  <a:ln w="85725" cap="rnd">
              <a:solidFill>
                <a:srgbClr val="000000">
                  <a:alpha val="89804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4274726" cy="15117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713706" y="1004225"/>
            <a:ext cx="14860587" cy="1228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06"/>
              </a:lnSpc>
            </a:pPr>
            <a:r>
              <a:rPr lang="en-US" sz="7147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Kết luận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497196" y="3332758"/>
            <a:ext cx="15293607" cy="50124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2464" lvl="1" indent="-356232" algn="just">
              <a:lnSpc>
                <a:spcPts val="5741"/>
              </a:lnSpc>
              <a:buFont typeface="Arial"/>
              <a:buChar char="•"/>
            </a:pPr>
            <a:r>
              <a:rPr lang="en-US" sz="32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Figma là công cụ thiết kế giao diện hàng đầu, kết </a:t>
            </a:r>
            <a:r>
              <a:rPr lang="en-US" sz="3299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</a:t>
            </a:r>
            <a:r>
              <a:rPr lang="en-US" sz="32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ợ</a:t>
            </a:r>
            <a:r>
              <a:rPr lang="en-US" sz="3299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lang="en-US" sz="32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g</a:t>
            </a:r>
            <a:r>
              <a:rPr lang="en-US" sz="3299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-US" sz="32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ữ</a:t>
            </a:r>
            <a:r>
              <a:rPr lang="en-US" sz="3299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n-US" sz="32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thiết kế, cộng tác và kiểm thử trải nghiệm người dùng.</a:t>
            </a:r>
          </a:p>
          <a:p>
            <a:pPr marL="712464" lvl="1" indent="-356232" algn="just">
              <a:lnSpc>
                <a:spcPts val="5741"/>
              </a:lnSpc>
              <a:buFont typeface="Arial"/>
              <a:buChar char="•"/>
            </a:pPr>
            <a:r>
              <a:rPr lang="en-US" sz="32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Phù hợp cho người mới bắt đầu, sinh viên, freelancer đến các nhóm phát triển sản phẩm chuyên nghiệp.</a:t>
            </a:r>
          </a:p>
          <a:p>
            <a:pPr marL="712464" lvl="1" indent="-356232" algn="just">
              <a:lnSpc>
                <a:spcPts val="5741"/>
              </a:lnSpc>
              <a:buFont typeface="Arial"/>
              <a:buChar char="•"/>
            </a:pPr>
            <a:r>
              <a:rPr lang="en-US" sz="32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Dễ học, dễ sử dụng, giao diện thân thiện, cộng đồng hỗ trợ đông đảo.</a:t>
            </a:r>
          </a:p>
          <a:p>
            <a:pPr marL="712464" lvl="1" indent="-356232" algn="just">
              <a:lnSpc>
                <a:spcPts val="5741"/>
              </a:lnSpc>
              <a:buFont typeface="Arial"/>
              <a:buChar char="•"/>
            </a:pPr>
            <a:r>
              <a:rPr lang="en-US" sz="32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Nếu bạn đang muốn theo đuổi UI/UX hoặc muốn thiết kế web/app hiệu quả – Figma là công cụ bạn nên bắt đầu đầu tiên.</a:t>
            </a:r>
          </a:p>
        </p:txBody>
      </p:sp>
    </p:spTree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888" b="-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283072" y="3186320"/>
            <a:ext cx="18571072" cy="6145337"/>
          </a:xfrm>
          <a:custGeom>
            <a:avLst/>
            <a:gdLst/>
            <a:ahLst/>
            <a:cxnLst/>
            <a:rect l="l" t="t" r="r" b="b"/>
            <a:pathLst>
              <a:path w="18571072" h="6145337">
                <a:moveTo>
                  <a:pt x="0" y="0"/>
                </a:moveTo>
                <a:lnTo>
                  <a:pt x="18571072" y="0"/>
                </a:lnTo>
                <a:lnTo>
                  <a:pt x="18571072" y="6145337"/>
                </a:lnTo>
                <a:lnTo>
                  <a:pt x="0" y="61453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-1219628" y="8722316"/>
            <a:ext cx="20727257" cy="1564684"/>
            <a:chOff x="0" y="0"/>
            <a:chExt cx="27636342" cy="208624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3824521" cy="2086246"/>
            </a:xfrm>
            <a:custGeom>
              <a:avLst/>
              <a:gdLst/>
              <a:ahLst/>
              <a:cxnLst/>
              <a:rect l="l" t="t" r="r" b="b"/>
              <a:pathLst>
                <a:path w="13824521" h="2086246">
                  <a:moveTo>
                    <a:pt x="0" y="0"/>
                  </a:moveTo>
                  <a:lnTo>
                    <a:pt x="13824521" y="0"/>
                  </a:lnTo>
                  <a:lnTo>
                    <a:pt x="13824521" y="2086246"/>
                  </a:lnTo>
                  <a:lnTo>
                    <a:pt x="0" y="20862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6"/>
            <p:cNvSpPr/>
            <p:nvPr/>
          </p:nvSpPr>
          <p:spPr>
            <a:xfrm>
              <a:off x="13811821" y="0"/>
              <a:ext cx="13824521" cy="2086246"/>
            </a:xfrm>
            <a:custGeom>
              <a:avLst/>
              <a:gdLst/>
              <a:ahLst/>
              <a:cxnLst/>
              <a:rect l="l" t="t" r="r" b="b"/>
              <a:pathLst>
                <a:path w="13824521" h="2086246">
                  <a:moveTo>
                    <a:pt x="0" y="0"/>
                  </a:moveTo>
                  <a:lnTo>
                    <a:pt x="13824521" y="0"/>
                  </a:lnTo>
                  <a:lnTo>
                    <a:pt x="13824521" y="2086246"/>
                  </a:lnTo>
                  <a:lnTo>
                    <a:pt x="0" y="20862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Freeform 7"/>
          <p:cNvSpPr/>
          <p:nvPr/>
        </p:nvSpPr>
        <p:spPr>
          <a:xfrm>
            <a:off x="-875098" y="2230977"/>
            <a:ext cx="7601956" cy="8056023"/>
          </a:xfrm>
          <a:custGeom>
            <a:avLst/>
            <a:gdLst/>
            <a:ahLst/>
            <a:cxnLst/>
            <a:rect l="l" t="t" r="r" b="b"/>
            <a:pathLst>
              <a:path w="7601956" h="8056023">
                <a:moveTo>
                  <a:pt x="0" y="0"/>
                </a:moveTo>
                <a:lnTo>
                  <a:pt x="7601956" y="0"/>
                </a:lnTo>
                <a:lnTo>
                  <a:pt x="7601956" y="8056023"/>
                </a:lnTo>
                <a:lnTo>
                  <a:pt x="0" y="805602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5707937" y="5143500"/>
            <a:ext cx="2637213" cy="5143500"/>
          </a:xfrm>
          <a:custGeom>
            <a:avLst/>
            <a:gdLst/>
            <a:ahLst/>
            <a:cxnLst/>
            <a:rect l="l" t="t" r="r" b="b"/>
            <a:pathLst>
              <a:path w="2637213" h="5143500">
                <a:moveTo>
                  <a:pt x="0" y="0"/>
                </a:moveTo>
                <a:lnTo>
                  <a:pt x="2637213" y="0"/>
                </a:lnTo>
                <a:lnTo>
                  <a:pt x="2637213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0104321" y="254070"/>
            <a:ext cx="9289436" cy="2263244"/>
          </a:xfrm>
          <a:custGeom>
            <a:avLst/>
            <a:gdLst/>
            <a:ahLst/>
            <a:cxnLst/>
            <a:rect l="l" t="t" r="r" b="b"/>
            <a:pathLst>
              <a:path w="9289436" h="2263244">
                <a:moveTo>
                  <a:pt x="0" y="0"/>
                </a:moveTo>
                <a:lnTo>
                  <a:pt x="9289436" y="0"/>
                </a:lnTo>
                <a:lnTo>
                  <a:pt x="9289436" y="2263244"/>
                </a:lnTo>
                <a:lnTo>
                  <a:pt x="0" y="226324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4557532" y="-219075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0" y="-1385692"/>
            <a:ext cx="6121531" cy="2771384"/>
          </a:xfrm>
          <a:custGeom>
            <a:avLst/>
            <a:gdLst/>
            <a:ahLst/>
            <a:cxnLst/>
            <a:rect l="l" t="t" r="r" b="b"/>
            <a:pathLst>
              <a:path w="6121531" h="2771384">
                <a:moveTo>
                  <a:pt x="0" y="0"/>
                </a:moveTo>
                <a:lnTo>
                  <a:pt x="6121531" y="0"/>
                </a:lnTo>
                <a:lnTo>
                  <a:pt x="6121531" y="2771384"/>
                </a:lnTo>
                <a:lnTo>
                  <a:pt x="0" y="277138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3841052" y="2684860"/>
            <a:ext cx="10605896" cy="4917279"/>
          </a:xfrm>
          <a:custGeom>
            <a:avLst/>
            <a:gdLst/>
            <a:ahLst/>
            <a:cxnLst/>
            <a:rect l="l" t="t" r="r" b="b"/>
            <a:pathLst>
              <a:path w="10605896" h="4917279">
                <a:moveTo>
                  <a:pt x="0" y="0"/>
                </a:moveTo>
                <a:lnTo>
                  <a:pt x="10605896" y="0"/>
                </a:lnTo>
                <a:lnTo>
                  <a:pt x="10605896" y="4917280"/>
                </a:lnTo>
                <a:lnTo>
                  <a:pt x="0" y="491728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4349798" y="3364937"/>
            <a:ext cx="9305332" cy="3366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528"/>
              </a:lnSpc>
            </a:pPr>
            <a:r>
              <a:rPr lang="en-US" sz="9663">
                <a:solidFill>
                  <a:srgbClr val="000000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Thank You</a:t>
            </a:r>
          </a:p>
        </p:txBody>
      </p:sp>
    </p:spTree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888" b="-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283072" y="3186320"/>
            <a:ext cx="18571072" cy="6145337"/>
          </a:xfrm>
          <a:custGeom>
            <a:avLst/>
            <a:gdLst/>
            <a:ahLst/>
            <a:cxnLst/>
            <a:rect l="l" t="t" r="r" b="b"/>
            <a:pathLst>
              <a:path w="18571072" h="6145337">
                <a:moveTo>
                  <a:pt x="0" y="0"/>
                </a:moveTo>
                <a:lnTo>
                  <a:pt x="18571072" y="0"/>
                </a:lnTo>
                <a:lnTo>
                  <a:pt x="18571072" y="6145337"/>
                </a:lnTo>
                <a:lnTo>
                  <a:pt x="0" y="61453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-1219628" y="8722316"/>
            <a:ext cx="20727257" cy="1564684"/>
            <a:chOff x="0" y="0"/>
            <a:chExt cx="27636342" cy="208624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3824521" cy="2086246"/>
            </a:xfrm>
            <a:custGeom>
              <a:avLst/>
              <a:gdLst/>
              <a:ahLst/>
              <a:cxnLst/>
              <a:rect l="l" t="t" r="r" b="b"/>
              <a:pathLst>
                <a:path w="13824521" h="2086246">
                  <a:moveTo>
                    <a:pt x="0" y="0"/>
                  </a:moveTo>
                  <a:lnTo>
                    <a:pt x="13824521" y="0"/>
                  </a:lnTo>
                  <a:lnTo>
                    <a:pt x="13824521" y="2086246"/>
                  </a:lnTo>
                  <a:lnTo>
                    <a:pt x="0" y="20862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6"/>
            <p:cNvSpPr/>
            <p:nvPr/>
          </p:nvSpPr>
          <p:spPr>
            <a:xfrm>
              <a:off x="13811821" y="0"/>
              <a:ext cx="13824521" cy="2086246"/>
            </a:xfrm>
            <a:custGeom>
              <a:avLst/>
              <a:gdLst/>
              <a:ahLst/>
              <a:cxnLst/>
              <a:rect l="l" t="t" r="r" b="b"/>
              <a:pathLst>
                <a:path w="13824521" h="2086246">
                  <a:moveTo>
                    <a:pt x="0" y="0"/>
                  </a:moveTo>
                  <a:lnTo>
                    <a:pt x="13824521" y="0"/>
                  </a:lnTo>
                  <a:lnTo>
                    <a:pt x="13824521" y="2086246"/>
                  </a:lnTo>
                  <a:lnTo>
                    <a:pt x="0" y="20862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Freeform 7"/>
          <p:cNvSpPr/>
          <p:nvPr/>
        </p:nvSpPr>
        <p:spPr>
          <a:xfrm>
            <a:off x="-875098" y="2230977"/>
            <a:ext cx="7601956" cy="8056023"/>
          </a:xfrm>
          <a:custGeom>
            <a:avLst/>
            <a:gdLst/>
            <a:ahLst/>
            <a:cxnLst/>
            <a:rect l="l" t="t" r="r" b="b"/>
            <a:pathLst>
              <a:path w="7601956" h="8056023">
                <a:moveTo>
                  <a:pt x="0" y="0"/>
                </a:moveTo>
                <a:lnTo>
                  <a:pt x="7601956" y="0"/>
                </a:lnTo>
                <a:lnTo>
                  <a:pt x="7601956" y="8056023"/>
                </a:lnTo>
                <a:lnTo>
                  <a:pt x="0" y="805602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5707937" y="5143500"/>
            <a:ext cx="2637213" cy="5143500"/>
          </a:xfrm>
          <a:custGeom>
            <a:avLst/>
            <a:gdLst/>
            <a:ahLst/>
            <a:cxnLst/>
            <a:rect l="l" t="t" r="r" b="b"/>
            <a:pathLst>
              <a:path w="2637213" h="5143500">
                <a:moveTo>
                  <a:pt x="0" y="0"/>
                </a:moveTo>
                <a:lnTo>
                  <a:pt x="2637213" y="0"/>
                </a:lnTo>
                <a:lnTo>
                  <a:pt x="2637213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5707937" y="-877552"/>
            <a:ext cx="9289436" cy="2263244"/>
          </a:xfrm>
          <a:custGeom>
            <a:avLst/>
            <a:gdLst/>
            <a:ahLst/>
            <a:cxnLst/>
            <a:rect l="l" t="t" r="r" b="b"/>
            <a:pathLst>
              <a:path w="9289436" h="2263244">
                <a:moveTo>
                  <a:pt x="0" y="0"/>
                </a:moveTo>
                <a:lnTo>
                  <a:pt x="9289436" y="0"/>
                </a:lnTo>
                <a:lnTo>
                  <a:pt x="9289436" y="2263244"/>
                </a:lnTo>
                <a:lnTo>
                  <a:pt x="0" y="226324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2032065" y="-2934952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-2032065" y="-1624284"/>
            <a:ext cx="6121531" cy="2771384"/>
          </a:xfrm>
          <a:custGeom>
            <a:avLst/>
            <a:gdLst/>
            <a:ahLst/>
            <a:cxnLst/>
            <a:rect l="l" t="t" r="r" b="b"/>
            <a:pathLst>
              <a:path w="6121531" h="2771384">
                <a:moveTo>
                  <a:pt x="0" y="0"/>
                </a:moveTo>
                <a:lnTo>
                  <a:pt x="6121530" y="0"/>
                </a:lnTo>
                <a:lnTo>
                  <a:pt x="6121530" y="2771384"/>
                </a:lnTo>
                <a:lnTo>
                  <a:pt x="0" y="277138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4089465" y="2941318"/>
            <a:ext cx="10221537" cy="5445292"/>
          </a:xfrm>
          <a:custGeom>
            <a:avLst/>
            <a:gdLst/>
            <a:ahLst/>
            <a:cxnLst/>
            <a:rect l="l" t="t" r="r" b="b"/>
            <a:pathLst>
              <a:path w="10221537" h="5445292">
                <a:moveTo>
                  <a:pt x="0" y="0"/>
                </a:moveTo>
                <a:lnTo>
                  <a:pt x="10221538" y="0"/>
                </a:lnTo>
                <a:lnTo>
                  <a:pt x="10221538" y="5445292"/>
                </a:lnTo>
                <a:lnTo>
                  <a:pt x="0" y="5445292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13" name="TextBox 13"/>
          <p:cNvSpPr txBox="1"/>
          <p:nvPr/>
        </p:nvSpPr>
        <p:spPr>
          <a:xfrm>
            <a:off x="1713706" y="1004225"/>
            <a:ext cx="14860587" cy="12267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06"/>
              </a:lnSpc>
            </a:pPr>
            <a:r>
              <a:rPr lang="en-US" sz="7147" dirty="0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Thành </a:t>
            </a:r>
            <a:r>
              <a:rPr lang="en-US" sz="7147" dirty="0" err="1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viên</a:t>
            </a:r>
            <a:r>
              <a:rPr lang="en-US" sz="7147" dirty="0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 </a:t>
            </a:r>
            <a:r>
              <a:rPr lang="en-US" sz="7147" dirty="0" err="1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nhóm</a:t>
            </a:r>
            <a:endParaRPr lang="en-US" sz="7147" dirty="0">
              <a:solidFill>
                <a:srgbClr val="FFFFFF"/>
              </a:solidFill>
              <a:latin typeface="Press Start 2P"/>
              <a:ea typeface="Press Start 2P"/>
              <a:cs typeface="Press Start 2P"/>
              <a:sym typeface="Press Start 2P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4441580" y="3190755"/>
            <a:ext cx="9517307" cy="49023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12"/>
              </a:lnSpc>
            </a:pPr>
            <a:r>
              <a:rPr lang="en-US" sz="5509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ixelated"/>
              </a:rPr>
              <a:t>Huỳnh </a:t>
            </a:r>
            <a:r>
              <a:rPr lang="en-US" sz="5509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ixelated"/>
              </a:rPr>
              <a:t>Tấn</a:t>
            </a:r>
            <a:r>
              <a:rPr lang="en-US" sz="5509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ixelated"/>
              </a:rPr>
              <a:t> </a:t>
            </a:r>
            <a:r>
              <a:rPr lang="en-US" sz="5509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ixelated"/>
              </a:rPr>
              <a:t>Phát</a:t>
            </a:r>
            <a:endParaRPr lang="en-US" sz="5509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Pixelated"/>
            </a:endParaRPr>
          </a:p>
          <a:p>
            <a:pPr algn="ctr">
              <a:lnSpc>
                <a:spcPts val="7712"/>
              </a:lnSpc>
            </a:pPr>
            <a:r>
              <a:rPr lang="en-US" sz="5509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ixelated"/>
              </a:rPr>
              <a:t>Lâm Hoàng </a:t>
            </a:r>
            <a:r>
              <a:rPr lang="en-US" sz="5509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ixelated"/>
              </a:rPr>
              <a:t>Tính</a:t>
            </a:r>
            <a:endParaRPr lang="en-US" sz="5509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Pixelated"/>
            </a:endParaRPr>
          </a:p>
          <a:p>
            <a:pPr algn="ctr">
              <a:lnSpc>
                <a:spcPts val="7712"/>
              </a:lnSpc>
            </a:pPr>
            <a:r>
              <a:rPr lang="en-US" sz="5509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ixelated"/>
              </a:rPr>
              <a:t>Trần</a:t>
            </a:r>
            <a:r>
              <a:rPr lang="en-US" sz="5509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ixelated"/>
              </a:rPr>
              <a:t> Trung </a:t>
            </a:r>
            <a:r>
              <a:rPr lang="en-US" sz="5509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ixelated"/>
              </a:rPr>
              <a:t>Hưng</a:t>
            </a:r>
            <a:endParaRPr lang="en-US" sz="5509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Pixelated"/>
            </a:endParaRPr>
          </a:p>
          <a:p>
            <a:pPr algn="ctr">
              <a:lnSpc>
                <a:spcPts val="7712"/>
              </a:lnSpc>
            </a:pPr>
            <a:r>
              <a:rPr lang="en-US" sz="5509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ixelated"/>
              </a:rPr>
              <a:t>Trần</a:t>
            </a:r>
            <a:r>
              <a:rPr lang="en-US" sz="5509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ixelated"/>
              </a:rPr>
              <a:t> Ngọc Vũ</a:t>
            </a:r>
          </a:p>
          <a:p>
            <a:pPr algn="ctr">
              <a:lnSpc>
                <a:spcPts val="7712"/>
              </a:lnSpc>
            </a:pPr>
            <a:r>
              <a:rPr lang="en-US" sz="5509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Pixelated"/>
              </a:rPr>
              <a:t>Nguyễn Huy Hoàng</a:t>
            </a:r>
          </a:p>
        </p:txBody>
      </p:sp>
    </p:spTree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888" b="-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283072" y="3186320"/>
            <a:ext cx="18571072" cy="6145337"/>
          </a:xfrm>
          <a:custGeom>
            <a:avLst/>
            <a:gdLst/>
            <a:ahLst/>
            <a:cxnLst/>
            <a:rect l="l" t="t" r="r" b="b"/>
            <a:pathLst>
              <a:path w="18571072" h="6145337">
                <a:moveTo>
                  <a:pt x="0" y="0"/>
                </a:moveTo>
                <a:lnTo>
                  <a:pt x="18571072" y="0"/>
                </a:lnTo>
                <a:lnTo>
                  <a:pt x="18571072" y="6145337"/>
                </a:lnTo>
                <a:lnTo>
                  <a:pt x="0" y="61453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-1219628" y="8722316"/>
            <a:ext cx="20727257" cy="1564684"/>
            <a:chOff x="0" y="0"/>
            <a:chExt cx="27636342" cy="208624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3824521" cy="2086246"/>
            </a:xfrm>
            <a:custGeom>
              <a:avLst/>
              <a:gdLst/>
              <a:ahLst/>
              <a:cxnLst/>
              <a:rect l="l" t="t" r="r" b="b"/>
              <a:pathLst>
                <a:path w="13824521" h="2086246">
                  <a:moveTo>
                    <a:pt x="0" y="0"/>
                  </a:moveTo>
                  <a:lnTo>
                    <a:pt x="13824521" y="0"/>
                  </a:lnTo>
                  <a:lnTo>
                    <a:pt x="13824521" y="2086246"/>
                  </a:lnTo>
                  <a:lnTo>
                    <a:pt x="0" y="20862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6"/>
            <p:cNvSpPr/>
            <p:nvPr/>
          </p:nvSpPr>
          <p:spPr>
            <a:xfrm>
              <a:off x="13811821" y="0"/>
              <a:ext cx="13824521" cy="2086246"/>
            </a:xfrm>
            <a:custGeom>
              <a:avLst/>
              <a:gdLst/>
              <a:ahLst/>
              <a:cxnLst/>
              <a:rect l="l" t="t" r="r" b="b"/>
              <a:pathLst>
                <a:path w="13824521" h="2086246">
                  <a:moveTo>
                    <a:pt x="0" y="0"/>
                  </a:moveTo>
                  <a:lnTo>
                    <a:pt x="13824521" y="0"/>
                  </a:lnTo>
                  <a:lnTo>
                    <a:pt x="13824521" y="2086246"/>
                  </a:lnTo>
                  <a:lnTo>
                    <a:pt x="0" y="20862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Freeform 7"/>
          <p:cNvSpPr/>
          <p:nvPr/>
        </p:nvSpPr>
        <p:spPr>
          <a:xfrm>
            <a:off x="-875098" y="2230977"/>
            <a:ext cx="7601956" cy="8056023"/>
          </a:xfrm>
          <a:custGeom>
            <a:avLst/>
            <a:gdLst/>
            <a:ahLst/>
            <a:cxnLst/>
            <a:rect l="l" t="t" r="r" b="b"/>
            <a:pathLst>
              <a:path w="7601956" h="8056023">
                <a:moveTo>
                  <a:pt x="0" y="0"/>
                </a:moveTo>
                <a:lnTo>
                  <a:pt x="7601956" y="0"/>
                </a:lnTo>
                <a:lnTo>
                  <a:pt x="7601956" y="8056023"/>
                </a:lnTo>
                <a:lnTo>
                  <a:pt x="0" y="805602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5707937" y="5143500"/>
            <a:ext cx="2637213" cy="5143500"/>
          </a:xfrm>
          <a:custGeom>
            <a:avLst/>
            <a:gdLst/>
            <a:ahLst/>
            <a:cxnLst/>
            <a:rect l="l" t="t" r="r" b="b"/>
            <a:pathLst>
              <a:path w="2637213" h="5143500">
                <a:moveTo>
                  <a:pt x="0" y="0"/>
                </a:moveTo>
                <a:lnTo>
                  <a:pt x="2637213" y="0"/>
                </a:lnTo>
                <a:lnTo>
                  <a:pt x="2637213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5707937" y="-877552"/>
            <a:ext cx="9289436" cy="2263244"/>
          </a:xfrm>
          <a:custGeom>
            <a:avLst/>
            <a:gdLst/>
            <a:ahLst/>
            <a:cxnLst/>
            <a:rect l="l" t="t" r="r" b="b"/>
            <a:pathLst>
              <a:path w="9289436" h="2263244">
                <a:moveTo>
                  <a:pt x="0" y="0"/>
                </a:moveTo>
                <a:lnTo>
                  <a:pt x="9289436" y="0"/>
                </a:lnTo>
                <a:lnTo>
                  <a:pt x="9289436" y="2263244"/>
                </a:lnTo>
                <a:lnTo>
                  <a:pt x="0" y="226324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2032065" y="-2934952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-2032065" y="-1624284"/>
            <a:ext cx="6121531" cy="2771384"/>
          </a:xfrm>
          <a:custGeom>
            <a:avLst/>
            <a:gdLst/>
            <a:ahLst/>
            <a:cxnLst/>
            <a:rect l="l" t="t" r="r" b="b"/>
            <a:pathLst>
              <a:path w="6121531" h="2771384">
                <a:moveTo>
                  <a:pt x="0" y="0"/>
                </a:moveTo>
                <a:lnTo>
                  <a:pt x="6121530" y="0"/>
                </a:lnTo>
                <a:lnTo>
                  <a:pt x="6121530" y="2771384"/>
                </a:lnTo>
                <a:lnTo>
                  <a:pt x="0" y="277138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1028700" y="885825"/>
            <a:ext cx="16230600" cy="12267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06"/>
              </a:lnSpc>
            </a:pPr>
            <a:r>
              <a:rPr lang="en-US" sz="7147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Tổng quan về Figma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1028700" y="2676287"/>
            <a:ext cx="16230600" cy="6655369"/>
            <a:chOff x="0" y="0"/>
            <a:chExt cx="4274726" cy="175285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4274726" cy="1752854"/>
            </a:xfrm>
            <a:custGeom>
              <a:avLst/>
              <a:gdLst/>
              <a:ahLst/>
              <a:cxnLst/>
              <a:rect l="l" t="t" r="r" b="b"/>
              <a:pathLst>
                <a:path w="4274726" h="1752854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1728528"/>
                  </a:lnTo>
                  <a:cubicBezTo>
                    <a:pt x="4274726" y="1741963"/>
                    <a:pt x="4263834" y="1752854"/>
                    <a:pt x="4250399" y="1752854"/>
                  </a:cubicBezTo>
                  <a:lnTo>
                    <a:pt x="24327" y="1752854"/>
                  </a:lnTo>
                  <a:cubicBezTo>
                    <a:pt x="10891" y="1752854"/>
                    <a:pt x="0" y="1741963"/>
                    <a:pt x="0" y="1728528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  <a:ln w="85725" cap="rnd">
              <a:solidFill>
                <a:srgbClr val="000000">
                  <a:alpha val="89804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4274726" cy="17909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485594" y="2907404"/>
            <a:ext cx="15033740" cy="6145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96"/>
              </a:lnSpc>
            </a:pPr>
            <a:r>
              <a:rPr lang="en-US" sz="292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Figma là một công cụ thiết kế giao diện người dùng (UI – User Interface) và trải nghiệm người dùng (UX – User Experience) hiện đại, hoạt động dựa trên nền tảng web.</a:t>
            </a:r>
          </a:p>
          <a:p>
            <a:pPr algn="just">
              <a:lnSpc>
                <a:spcPts val="4096"/>
              </a:lnSpc>
            </a:pPr>
            <a:r>
              <a:rPr lang="en-US" sz="2925" b="1" u="sng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Đặc điểm nổi bật:</a:t>
            </a:r>
          </a:p>
          <a:p>
            <a:pPr marL="631669" lvl="1" indent="-315835" algn="just">
              <a:lnSpc>
                <a:spcPts val="4096"/>
              </a:lnSpc>
              <a:buFont typeface="Arial"/>
              <a:buChar char="•"/>
            </a:pPr>
            <a:r>
              <a:rPr lang="en-US" sz="292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Cho phép nhiều người cùng làm việc trực tiếp trên một file thiết kế, hỗ trợ làm việc nhóm hiệu quả.</a:t>
            </a:r>
          </a:p>
          <a:p>
            <a:pPr marL="631669" lvl="1" indent="-315835" algn="just">
              <a:lnSpc>
                <a:spcPts val="4096"/>
              </a:lnSpc>
              <a:buFont typeface="Arial"/>
              <a:buChar char="•"/>
            </a:pPr>
            <a:r>
              <a:rPr lang="en-US" sz="292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Là sự kết hợp giữa thiết kế, cộng tác và prototyping (mô phỏng tương tác).</a:t>
            </a:r>
          </a:p>
          <a:p>
            <a:pPr marL="631669" lvl="1" indent="-315835" algn="just">
              <a:lnSpc>
                <a:spcPts val="4096"/>
              </a:lnSpc>
              <a:buFont typeface="Arial"/>
              <a:buChar char="•"/>
            </a:pPr>
            <a:r>
              <a:rPr lang="en-US" sz="292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Có thể sử dụng trên mọi hệ điều hành: Windows, macOS, Linux, Chromebook vì chạy trên trình duyệt.</a:t>
            </a:r>
          </a:p>
          <a:p>
            <a:pPr marL="631669" lvl="1" indent="-315835" algn="just">
              <a:lnSpc>
                <a:spcPts val="4096"/>
              </a:lnSpc>
              <a:buFont typeface="Arial"/>
              <a:buChar char="•"/>
            </a:pPr>
            <a:r>
              <a:rPr lang="en-US" sz="292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Hỗ trợ plugin, component, thư viện dùng chung, rất phù hợp với đội ngũ phát triển sản phẩm.</a:t>
            </a:r>
          </a:p>
          <a:p>
            <a:pPr algn="just">
              <a:lnSpc>
                <a:spcPts val="4096"/>
              </a:lnSpc>
            </a:pPr>
            <a:r>
              <a:rPr lang="en-US" sz="2925" b="1" u="sng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Đối tượng sử dụng:</a:t>
            </a:r>
            <a:r>
              <a:rPr lang="en-US" sz="292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Nhà thiết kế UI/UX, Lập trình viên front-end, Quản lý sản phẩm, nhóm marketing,  Sinh viên,  người mới học thiết kế</a:t>
            </a:r>
          </a:p>
        </p:txBody>
      </p:sp>
    </p:spTree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888" b="-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283072" y="3186320"/>
            <a:ext cx="18571072" cy="6145337"/>
          </a:xfrm>
          <a:custGeom>
            <a:avLst/>
            <a:gdLst/>
            <a:ahLst/>
            <a:cxnLst/>
            <a:rect l="l" t="t" r="r" b="b"/>
            <a:pathLst>
              <a:path w="18571072" h="6145337">
                <a:moveTo>
                  <a:pt x="0" y="0"/>
                </a:moveTo>
                <a:lnTo>
                  <a:pt x="18571072" y="0"/>
                </a:lnTo>
                <a:lnTo>
                  <a:pt x="18571072" y="6145337"/>
                </a:lnTo>
                <a:lnTo>
                  <a:pt x="0" y="61453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-1219628" y="8722316"/>
            <a:ext cx="20727257" cy="1564684"/>
            <a:chOff x="0" y="0"/>
            <a:chExt cx="27636342" cy="208624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3824521" cy="2086246"/>
            </a:xfrm>
            <a:custGeom>
              <a:avLst/>
              <a:gdLst/>
              <a:ahLst/>
              <a:cxnLst/>
              <a:rect l="l" t="t" r="r" b="b"/>
              <a:pathLst>
                <a:path w="13824521" h="2086246">
                  <a:moveTo>
                    <a:pt x="0" y="0"/>
                  </a:moveTo>
                  <a:lnTo>
                    <a:pt x="13824521" y="0"/>
                  </a:lnTo>
                  <a:lnTo>
                    <a:pt x="13824521" y="2086246"/>
                  </a:lnTo>
                  <a:lnTo>
                    <a:pt x="0" y="20862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6"/>
            <p:cNvSpPr/>
            <p:nvPr/>
          </p:nvSpPr>
          <p:spPr>
            <a:xfrm>
              <a:off x="13811821" y="0"/>
              <a:ext cx="13824521" cy="2086246"/>
            </a:xfrm>
            <a:custGeom>
              <a:avLst/>
              <a:gdLst/>
              <a:ahLst/>
              <a:cxnLst/>
              <a:rect l="l" t="t" r="r" b="b"/>
              <a:pathLst>
                <a:path w="13824521" h="2086246">
                  <a:moveTo>
                    <a:pt x="0" y="0"/>
                  </a:moveTo>
                  <a:lnTo>
                    <a:pt x="13824521" y="0"/>
                  </a:lnTo>
                  <a:lnTo>
                    <a:pt x="13824521" y="2086246"/>
                  </a:lnTo>
                  <a:lnTo>
                    <a:pt x="0" y="20862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Freeform 7"/>
          <p:cNvSpPr/>
          <p:nvPr/>
        </p:nvSpPr>
        <p:spPr>
          <a:xfrm>
            <a:off x="-875098" y="2230977"/>
            <a:ext cx="7601956" cy="8056023"/>
          </a:xfrm>
          <a:custGeom>
            <a:avLst/>
            <a:gdLst/>
            <a:ahLst/>
            <a:cxnLst/>
            <a:rect l="l" t="t" r="r" b="b"/>
            <a:pathLst>
              <a:path w="7601956" h="8056023">
                <a:moveTo>
                  <a:pt x="0" y="0"/>
                </a:moveTo>
                <a:lnTo>
                  <a:pt x="7601956" y="0"/>
                </a:lnTo>
                <a:lnTo>
                  <a:pt x="7601956" y="8056023"/>
                </a:lnTo>
                <a:lnTo>
                  <a:pt x="0" y="805602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5707937" y="5143500"/>
            <a:ext cx="2637213" cy="5143500"/>
          </a:xfrm>
          <a:custGeom>
            <a:avLst/>
            <a:gdLst/>
            <a:ahLst/>
            <a:cxnLst/>
            <a:rect l="l" t="t" r="r" b="b"/>
            <a:pathLst>
              <a:path w="2637213" h="5143500">
                <a:moveTo>
                  <a:pt x="0" y="0"/>
                </a:moveTo>
                <a:lnTo>
                  <a:pt x="2637213" y="0"/>
                </a:lnTo>
                <a:lnTo>
                  <a:pt x="2637213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5707937" y="-877552"/>
            <a:ext cx="9289436" cy="2263244"/>
          </a:xfrm>
          <a:custGeom>
            <a:avLst/>
            <a:gdLst/>
            <a:ahLst/>
            <a:cxnLst/>
            <a:rect l="l" t="t" r="r" b="b"/>
            <a:pathLst>
              <a:path w="9289436" h="2263244">
                <a:moveTo>
                  <a:pt x="0" y="0"/>
                </a:moveTo>
                <a:lnTo>
                  <a:pt x="9289436" y="0"/>
                </a:lnTo>
                <a:lnTo>
                  <a:pt x="9289436" y="2263244"/>
                </a:lnTo>
                <a:lnTo>
                  <a:pt x="0" y="226324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2032065" y="-2934952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-2032065" y="-1624284"/>
            <a:ext cx="6121531" cy="2771384"/>
          </a:xfrm>
          <a:custGeom>
            <a:avLst/>
            <a:gdLst/>
            <a:ahLst/>
            <a:cxnLst/>
            <a:rect l="l" t="t" r="r" b="b"/>
            <a:pathLst>
              <a:path w="6121531" h="2771384">
                <a:moveTo>
                  <a:pt x="0" y="0"/>
                </a:moveTo>
                <a:lnTo>
                  <a:pt x="6121530" y="0"/>
                </a:lnTo>
                <a:lnTo>
                  <a:pt x="6121530" y="2771384"/>
                </a:lnTo>
                <a:lnTo>
                  <a:pt x="0" y="277138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1785334" y="885825"/>
            <a:ext cx="15147998" cy="1228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09"/>
              </a:lnSpc>
            </a:pPr>
            <a:r>
              <a:rPr lang="en-US" sz="7149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ưu Điểm của Figma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1028700" y="2676287"/>
            <a:ext cx="5118165" cy="6582013"/>
            <a:chOff x="0" y="0"/>
            <a:chExt cx="1347994" cy="1733534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347994" cy="1733534"/>
            </a:xfrm>
            <a:custGeom>
              <a:avLst/>
              <a:gdLst/>
              <a:ahLst/>
              <a:cxnLst/>
              <a:rect l="l" t="t" r="r" b="b"/>
              <a:pathLst>
                <a:path w="1347994" h="1733534">
                  <a:moveTo>
                    <a:pt x="77144" y="0"/>
                  </a:moveTo>
                  <a:lnTo>
                    <a:pt x="1270850" y="0"/>
                  </a:lnTo>
                  <a:cubicBezTo>
                    <a:pt x="1291310" y="0"/>
                    <a:pt x="1310932" y="8128"/>
                    <a:pt x="1325399" y="22595"/>
                  </a:cubicBezTo>
                  <a:cubicBezTo>
                    <a:pt x="1339866" y="37062"/>
                    <a:pt x="1347994" y="56684"/>
                    <a:pt x="1347994" y="77144"/>
                  </a:cubicBezTo>
                  <a:lnTo>
                    <a:pt x="1347994" y="1656390"/>
                  </a:lnTo>
                  <a:cubicBezTo>
                    <a:pt x="1347994" y="1676850"/>
                    <a:pt x="1339866" y="1696472"/>
                    <a:pt x="1325399" y="1710939"/>
                  </a:cubicBezTo>
                  <a:cubicBezTo>
                    <a:pt x="1310932" y="1725407"/>
                    <a:pt x="1291310" y="1733534"/>
                    <a:pt x="1270850" y="1733534"/>
                  </a:cubicBezTo>
                  <a:lnTo>
                    <a:pt x="77144" y="1733534"/>
                  </a:lnTo>
                  <a:cubicBezTo>
                    <a:pt x="56684" y="1733534"/>
                    <a:pt x="37062" y="1725407"/>
                    <a:pt x="22595" y="1710939"/>
                  </a:cubicBezTo>
                  <a:cubicBezTo>
                    <a:pt x="8128" y="1696472"/>
                    <a:pt x="0" y="1676850"/>
                    <a:pt x="0" y="1656390"/>
                  </a:cubicBezTo>
                  <a:lnTo>
                    <a:pt x="0" y="77144"/>
                  </a:lnTo>
                  <a:cubicBezTo>
                    <a:pt x="0" y="56684"/>
                    <a:pt x="8128" y="37062"/>
                    <a:pt x="22595" y="22595"/>
                  </a:cubicBezTo>
                  <a:cubicBezTo>
                    <a:pt x="37062" y="8128"/>
                    <a:pt x="56684" y="0"/>
                    <a:pt x="77144" y="0"/>
                  </a:cubicBez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  <a:ln w="85725" cap="rnd">
              <a:solidFill>
                <a:srgbClr val="000000">
                  <a:alpha val="89804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1347994" cy="17716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390580" y="3562918"/>
            <a:ext cx="4394405" cy="4907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45784" lvl="1" indent="-272892" algn="l">
              <a:lnSpc>
                <a:spcPts val="3539"/>
              </a:lnSpc>
              <a:buFont typeface="Arial"/>
              <a:buChar char="•"/>
            </a:pPr>
            <a:r>
              <a:rPr lang="en-US" sz="252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Figma hoạt động hoàn toàn trên nền web, người dùng chỉ cần trình duyệt là có thể thiết kế ở bất kỳ đâu, trên mọi hệ điều hành.</a:t>
            </a:r>
          </a:p>
          <a:p>
            <a:pPr marL="545784" lvl="1" indent="-272892" algn="l">
              <a:lnSpc>
                <a:spcPts val="3539"/>
              </a:lnSpc>
              <a:buFont typeface="Arial"/>
              <a:buChar char="•"/>
            </a:pPr>
            <a:r>
              <a:rPr lang="en-US" sz="252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Tất cả file đều lưu trữ trên cloud, tự động đồng bộ, hạn chế tối đa nguy cơ mất dữ liệu và hỗ trợ làm việc từ xa hiệu quả.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354766" y="2919834"/>
            <a:ext cx="4466033" cy="6130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61"/>
              </a:lnSpc>
            </a:pPr>
            <a:r>
              <a:rPr lang="en-US" sz="3615">
                <a:solidFill>
                  <a:srgbClr val="000000"/>
                </a:solidFill>
                <a:latin typeface="Pixelated"/>
                <a:ea typeface="Pixelated"/>
                <a:cs typeface="Pixelated"/>
                <a:sym typeface="Pixelated"/>
              </a:rPr>
              <a:t>Thuyết  kế  trực  tuyến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6584917" y="2676287"/>
            <a:ext cx="5118165" cy="6582013"/>
            <a:chOff x="0" y="0"/>
            <a:chExt cx="1347994" cy="1733534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347994" cy="1733534"/>
            </a:xfrm>
            <a:custGeom>
              <a:avLst/>
              <a:gdLst/>
              <a:ahLst/>
              <a:cxnLst/>
              <a:rect l="l" t="t" r="r" b="b"/>
              <a:pathLst>
                <a:path w="1347994" h="1733534">
                  <a:moveTo>
                    <a:pt x="77144" y="0"/>
                  </a:moveTo>
                  <a:lnTo>
                    <a:pt x="1270850" y="0"/>
                  </a:lnTo>
                  <a:cubicBezTo>
                    <a:pt x="1291310" y="0"/>
                    <a:pt x="1310932" y="8128"/>
                    <a:pt x="1325399" y="22595"/>
                  </a:cubicBezTo>
                  <a:cubicBezTo>
                    <a:pt x="1339866" y="37062"/>
                    <a:pt x="1347994" y="56684"/>
                    <a:pt x="1347994" y="77144"/>
                  </a:cubicBezTo>
                  <a:lnTo>
                    <a:pt x="1347994" y="1656390"/>
                  </a:lnTo>
                  <a:cubicBezTo>
                    <a:pt x="1347994" y="1676850"/>
                    <a:pt x="1339866" y="1696472"/>
                    <a:pt x="1325399" y="1710939"/>
                  </a:cubicBezTo>
                  <a:cubicBezTo>
                    <a:pt x="1310932" y="1725407"/>
                    <a:pt x="1291310" y="1733534"/>
                    <a:pt x="1270850" y="1733534"/>
                  </a:cubicBezTo>
                  <a:lnTo>
                    <a:pt x="77144" y="1733534"/>
                  </a:lnTo>
                  <a:cubicBezTo>
                    <a:pt x="56684" y="1733534"/>
                    <a:pt x="37062" y="1725407"/>
                    <a:pt x="22595" y="1710939"/>
                  </a:cubicBezTo>
                  <a:cubicBezTo>
                    <a:pt x="8128" y="1696472"/>
                    <a:pt x="0" y="1676850"/>
                    <a:pt x="0" y="1656390"/>
                  </a:cubicBezTo>
                  <a:lnTo>
                    <a:pt x="0" y="77144"/>
                  </a:lnTo>
                  <a:cubicBezTo>
                    <a:pt x="0" y="56684"/>
                    <a:pt x="8128" y="37062"/>
                    <a:pt x="22595" y="22595"/>
                  </a:cubicBezTo>
                  <a:cubicBezTo>
                    <a:pt x="37062" y="8128"/>
                    <a:pt x="56684" y="0"/>
                    <a:pt x="77144" y="0"/>
                  </a:cubicBez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  <a:ln w="85725" cap="rnd">
              <a:solidFill>
                <a:srgbClr val="000000">
                  <a:alpha val="89804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1347994" cy="17716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6841075" y="3562918"/>
            <a:ext cx="4322777" cy="4460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45784" lvl="1" indent="-272892" algn="l">
              <a:lnSpc>
                <a:spcPts val="3539"/>
              </a:lnSpc>
              <a:buFont typeface="Arial"/>
              <a:buChar char="•"/>
            </a:pPr>
            <a:r>
              <a:rPr lang="en-US" sz="252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Figma cho phép nhiều người cùng chỉnh sửa một file cùng lúc, dễ dàng theo dõi ai đang làm gì.</a:t>
            </a:r>
          </a:p>
          <a:p>
            <a:pPr marL="545784" lvl="1" indent="-272892" algn="l">
              <a:lnSpc>
                <a:spcPts val="3539"/>
              </a:lnSpc>
              <a:buFont typeface="Arial"/>
              <a:buChar char="•"/>
            </a:pPr>
            <a:r>
              <a:rPr lang="en-US" sz="252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Tính năng bình luận trực tiếp giúp các thành viên trao đổi, phản hồi nhanh chóng mà không cần rời khỏi công cụ thiết kế.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12141233" y="2749644"/>
            <a:ext cx="5118165" cy="6508656"/>
            <a:chOff x="0" y="0"/>
            <a:chExt cx="1347994" cy="1714214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347994" cy="1714214"/>
            </a:xfrm>
            <a:custGeom>
              <a:avLst/>
              <a:gdLst/>
              <a:ahLst/>
              <a:cxnLst/>
              <a:rect l="l" t="t" r="r" b="b"/>
              <a:pathLst>
                <a:path w="1347994" h="1714214">
                  <a:moveTo>
                    <a:pt x="77144" y="0"/>
                  </a:moveTo>
                  <a:lnTo>
                    <a:pt x="1270850" y="0"/>
                  </a:lnTo>
                  <a:cubicBezTo>
                    <a:pt x="1291310" y="0"/>
                    <a:pt x="1310932" y="8128"/>
                    <a:pt x="1325399" y="22595"/>
                  </a:cubicBezTo>
                  <a:cubicBezTo>
                    <a:pt x="1339866" y="37062"/>
                    <a:pt x="1347994" y="56684"/>
                    <a:pt x="1347994" y="77144"/>
                  </a:cubicBezTo>
                  <a:lnTo>
                    <a:pt x="1347994" y="1637069"/>
                  </a:lnTo>
                  <a:cubicBezTo>
                    <a:pt x="1347994" y="1657529"/>
                    <a:pt x="1339866" y="1677152"/>
                    <a:pt x="1325399" y="1691619"/>
                  </a:cubicBezTo>
                  <a:cubicBezTo>
                    <a:pt x="1310932" y="1706086"/>
                    <a:pt x="1291310" y="1714214"/>
                    <a:pt x="1270850" y="1714214"/>
                  </a:cubicBezTo>
                  <a:lnTo>
                    <a:pt x="77144" y="1714214"/>
                  </a:lnTo>
                  <a:cubicBezTo>
                    <a:pt x="34539" y="1714214"/>
                    <a:pt x="0" y="1679675"/>
                    <a:pt x="0" y="1637069"/>
                  </a:cubicBezTo>
                  <a:lnTo>
                    <a:pt x="0" y="77144"/>
                  </a:lnTo>
                  <a:cubicBezTo>
                    <a:pt x="0" y="56684"/>
                    <a:pt x="8128" y="37062"/>
                    <a:pt x="22595" y="22595"/>
                  </a:cubicBezTo>
                  <a:cubicBezTo>
                    <a:pt x="37062" y="8128"/>
                    <a:pt x="56684" y="0"/>
                    <a:pt x="77144" y="0"/>
                  </a:cubicBez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  <a:ln w="85725" cap="rnd">
              <a:solidFill>
                <a:srgbClr val="000000">
                  <a:alpha val="89804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1347994" cy="17523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12610555" y="4350460"/>
            <a:ext cx="4322777" cy="4907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45784" lvl="1" indent="-272892" algn="l">
              <a:lnSpc>
                <a:spcPts val="3539"/>
              </a:lnSpc>
              <a:buFont typeface="Arial"/>
              <a:buChar char="•"/>
            </a:pPr>
            <a:r>
              <a:rPr lang="en-US" sz="252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Có gói miễn phí cho cá nhân và nhóm nhỏ.</a:t>
            </a:r>
          </a:p>
          <a:p>
            <a:pPr marL="545784" lvl="1" indent="-272892" algn="l">
              <a:lnSpc>
                <a:spcPts val="3539"/>
              </a:lnSpc>
              <a:buFont typeface="Arial"/>
              <a:buChar char="•"/>
            </a:pPr>
            <a:r>
              <a:rPr lang="en-US" sz="252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Giao diện thân thiện, dễ sử dụng cho cả người mới bắt đầu.</a:t>
            </a:r>
          </a:p>
          <a:p>
            <a:pPr marL="545784" lvl="1" indent="-272892" algn="l">
              <a:lnSpc>
                <a:spcPts val="3539"/>
              </a:lnSpc>
              <a:buFont typeface="Arial"/>
              <a:buChar char="•"/>
            </a:pPr>
            <a:r>
              <a:rPr lang="en-US" sz="252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Figma Community cung cấp hàng ngàn template, icon, UI kit,...</a:t>
            </a:r>
          </a:p>
          <a:p>
            <a:pPr marL="545784" lvl="1" indent="-272892" algn="l">
              <a:lnSpc>
                <a:spcPts val="3539"/>
              </a:lnSpc>
              <a:buFont typeface="Arial"/>
              <a:buChar char="•"/>
            </a:pPr>
            <a:r>
              <a:rPr lang="en-US" sz="252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Nhiều plugin hỗ trợ kiểm tra khoảng cách, thiết kế responsive,...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6982611" y="2919834"/>
            <a:ext cx="4466033" cy="6130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61"/>
              </a:lnSpc>
            </a:pPr>
            <a:r>
              <a:rPr lang="en-US" sz="3615">
                <a:solidFill>
                  <a:srgbClr val="000000"/>
                </a:solidFill>
                <a:latin typeface="Pixelated"/>
                <a:ea typeface="Pixelated"/>
                <a:cs typeface="Pixelated"/>
                <a:sym typeface="Pixelated"/>
              </a:rPr>
              <a:t>Hỗ trợ  làm  việc nhóm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2538927" y="2919834"/>
            <a:ext cx="4466033" cy="1251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61"/>
              </a:lnSpc>
            </a:pPr>
            <a:r>
              <a:rPr lang="en-US" sz="3615">
                <a:solidFill>
                  <a:srgbClr val="000000"/>
                </a:solidFill>
                <a:latin typeface="Pixelated"/>
                <a:ea typeface="Pixelated"/>
                <a:cs typeface="Pixelated"/>
                <a:sym typeface="Pixelated"/>
              </a:rPr>
              <a:t>Miễn phí,  dễ  tiếp cận và  cộng  đồng mạnh</a:t>
            </a:r>
          </a:p>
        </p:txBody>
      </p:sp>
    </p:spTree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888" b="-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283072" y="3186320"/>
            <a:ext cx="18571072" cy="6145337"/>
          </a:xfrm>
          <a:custGeom>
            <a:avLst/>
            <a:gdLst/>
            <a:ahLst/>
            <a:cxnLst/>
            <a:rect l="l" t="t" r="r" b="b"/>
            <a:pathLst>
              <a:path w="18571072" h="6145337">
                <a:moveTo>
                  <a:pt x="0" y="0"/>
                </a:moveTo>
                <a:lnTo>
                  <a:pt x="18571072" y="0"/>
                </a:lnTo>
                <a:lnTo>
                  <a:pt x="18571072" y="6145337"/>
                </a:lnTo>
                <a:lnTo>
                  <a:pt x="0" y="61453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-1219628" y="8722316"/>
            <a:ext cx="20727257" cy="1564684"/>
            <a:chOff x="0" y="0"/>
            <a:chExt cx="27636342" cy="208624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3824521" cy="2086246"/>
            </a:xfrm>
            <a:custGeom>
              <a:avLst/>
              <a:gdLst/>
              <a:ahLst/>
              <a:cxnLst/>
              <a:rect l="l" t="t" r="r" b="b"/>
              <a:pathLst>
                <a:path w="13824521" h="2086246">
                  <a:moveTo>
                    <a:pt x="0" y="0"/>
                  </a:moveTo>
                  <a:lnTo>
                    <a:pt x="13824521" y="0"/>
                  </a:lnTo>
                  <a:lnTo>
                    <a:pt x="13824521" y="2086246"/>
                  </a:lnTo>
                  <a:lnTo>
                    <a:pt x="0" y="20862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6"/>
            <p:cNvSpPr/>
            <p:nvPr/>
          </p:nvSpPr>
          <p:spPr>
            <a:xfrm>
              <a:off x="13811821" y="0"/>
              <a:ext cx="13824521" cy="2086246"/>
            </a:xfrm>
            <a:custGeom>
              <a:avLst/>
              <a:gdLst/>
              <a:ahLst/>
              <a:cxnLst/>
              <a:rect l="l" t="t" r="r" b="b"/>
              <a:pathLst>
                <a:path w="13824521" h="2086246">
                  <a:moveTo>
                    <a:pt x="0" y="0"/>
                  </a:moveTo>
                  <a:lnTo>
                    <a:pt x="13824521" y="0"/>
                  </a:lnTo>
                  <a:lnTo>
                    <a:pt x="13824521" y="2086246"/>
                  </a:lnTo>
                  <a:lnTo>
                    <a:pt x="0" y="20862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Freeform 7"/>
          <p:cNvSpPr/>
          <p:nvPr/>
        </p:nvSpPr>
        <p:spPr>
          <a:xfrm>
            <a:off x="-875098" y="2230977"/>
            <a:ext cx="7601956" cy="8056023"/>
          </a:xfrm>
          <a:custGeom>
            <a:avLst/>
            <a:gdLst/>
            <a:ahLst/>
            <a:cxnLst/>
            <a:rect l="l" t="t" r="r" b="b"/>
            <a:pathLst>
              <a:path w="7601956" h="8056023">
                <a:moveTo>
                  <a:pt x="0" y="0"/>
                </a:moveTo>
                <a:lnTo>
                  <a:pt x="7601956" y="0"/>
                </a:lnTo>
                <a:lnTo>
                  <a:pt x="7601956" y="8056023"/>
                </a:lnTo>
                <a:lnTo>
                  <a:pt x="0" y="805602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5707937" y="5143500"/>
            <a:ext cx="2637213" cy="5143500"/>
          </a:xfrm>
          <a:custGeom>
            <a:avLst/>
            <a:gdLst/>
            <a:ahLst/>
            <a:cxnLst/>
            <a:rect l="l" t="t" r="r" b="b"/>
            <a:pathLst>
              <a:path w="2637213" h="5143500">
                <a:moveTo>
                  <a:pt x="0" y="0"/>
                </a:moveTo>
                <a:lnTo>
                  <a:pt x="2637213" y="0"/>
                </a:lnTo>
                <a:lnTo>
                  <a:pt x="2637213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5707937" y="-877552"/>
            <a:ext cx="9289436" cy="2263244"/>
          </a:xfrm>
          <a:custGeom>
            <a:avLst/>
            <a:gdLst/>
            <a:ahLst/>
            <a:cxnLst/>
            <a:rect l="l" t="t" r="r" b="b"/>
            <a:pathLst>
              <a:path w="9289436" h="2263244">
                <a:moveTo>
                  <a:pt x="0" y="0"/>
                </a:moveTo>
                <a:lnTo>
                  <a:pt x="9289436" y="0"/>
                </a:lnTo>
                <a:lnTo>
                  <a:pt x="9289436" y="2263244"/>
                </a:lnTo>
                <a:lnTo>
                  <a:pt x="0" y="226324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2032065" y="-2934952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-2032065" y="-1624284"/>
            <a:ext cx="6121531" cy="2771384"/>
          </a:xfrm>
          <a:custGeom>
            <a:avLst/>
            <a:gdLst/>
            <a:ahLst/>
            <a:cxnLst/>
            <a:rect l="l" t="t" r="r" b="b"/>
            <a:pathLst>
              <a:path w="6121531" h="2771384">
                <a:moveTo>
                  <a:pt x="0" y="0"/>
                </a:moveTo>
                <a:lnTo>
                  <a:pt x="6121530" y="0"/>
                </a:lnTo>
                <a:lnTo>
                  <a:pt x="6121530" y="2771384"/>
                </a:lnTo>
                <a:lnTo>
                  <a:pt x="0" y="277138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2" name="Group 12"/>
          <p:cNvGrpSpPr/>
          <p:nvPr/>
        </p:nvGrpSpPr>
        <p:grpSpPr>
          <a:xfrm>
            <a:off x="1028700" y="3285629"/>
            <a:ext cx="7114034" cy="5972671"/>
            <a:chOff x="0" y="0"/>
            <a:chExt cx="1873655" cy="1573049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3655" cy="1573049"/>
            </a:xfrm>
            <a:custGeom>
              <a:avLst/>
              <a:gdLst/>
              <a:ahLst/>
              <a:cxnLst/>
              <a:rect l="l" t="t" r="r" b="b"/>
              <a:pathLst>
                <a:path w="1873655" h="1573049">
                  <a:moveTo>
                    <a:pt x="55501" y="0"/>
                  </a:moveTo>
                  <a:lnTo>
                    <a:pt x="1818154" y="0"/>
                  </a:lnTo>
                  <a:cubicBezTo>
                    <a:pt x="1832874" y="0"/>
                    <a:pt x="1846991" y="5847"/>
                    <a:pt x="1857399" y="16256"/>
                  </a:cubicBezTo>
                  <a:cubicBezTo>
                    <a:pt x="1867808" y="26664"/>
                    <a:pt x="1873655" y="40781"/>
                    <a:pt x="1873655" y="55501"/>
                  </a:cubicBezTo>
                  <a:lnTo>
                    <a:pt x="1873655" y="1517548"/>
                  </a:lnTo>
                  <a:cubicBezTo>
                    <a:pt x="1873655" y="1532268"/>
                    <a:pt x="1867808" y="1546385"/>
                    <a:pt x="1857399" y="1556793"/>
                  </a:cubicBezTo>
                  <a:cubicBezTo>
                    <a:pt x="1846991" y="1567202"/>
                    <a:pt x="1832874" y="1573049"/>
                    <a:pt x="1818154" y="1573049"/>
                  </a:cubicBezTo>
                  <a:lnTo>
                    <a:pt x="55501" y="1573049"/>
                  </a:lnTo>
                  <a:cubicBezTo>
                    <a:pt x="40781" y="1573049"/>
                    <a:pt x="26664" y="1567202"/>
                    <a:pt x="16256" y="1556793"/>
                  </a:cubicBezTo>
                  <a:cubicBezTo>
                    <a:pt x="5847" y="1546385"/>
                    <a:pt x="0" y="1532268"/>
                    <a:pt x="0" y="1517548"/>
                  </a:cubicBezTo>
                  <a:lnTo>
                    <a:pt x="0" y="55501"/>
                  </a:lnTo>
                  <a:cubicBezTo>
                    <a:pt x="0" y="40781"/>
                    <a:pt x="5847" y="26664"/>
                    <a:pt x="16256" y="16256"/>
                  </a:cubicBezTo>
                  <a:cubicBezTo>
                    <a:pt x="26664" y="5847"/>
                    <a:pt x="40781" y="0"/>
                    <a:pt x="55501" y="0"/>
                  </a:cubicBez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  <a:ln w="85725" cap="rnd">
              <a:solidFill>
                <a:srgbClr val="000000">
                  <a:alpha val="89804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1873655" cy="16111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8930229" y="4025148"/>
            <a:ext cx="7814151" cy="798392"/>
          </a:xfrm>
          <a:custGeom>
            <a:avLst/>
            <a:gdLst/>
            <a:ahLst/>
            <a:cxnLst/>
            <a:rect l="l" t="t" r="r" b="b"/>
            <a:pathLst>
              <a:path w="7814151" h="798392">
                <a:moveTo>
                  <a:pt x="0" y="0"/>
                </a:moveTo>
                <a:lnTo>
                  <a:pt x="7814151" y="0"/>
                </a:lnTo>
                <a:lnTo>
                  <a:pt x="7814151" y="798392"/>
                </a:lnTo>
                <a:lnTo>
                  <a:pt x="0" y="798392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t="-1212" b="-1212"/>
            </a:stretch>
          </a:blipFill>
          <a:ln w="66675" cap="rnd">
            <a:solidFill>
              <a:srgbClr val="000000"/>
            </a:solidFill>
            <a:prstDash val="solid"/>
            <a:round/>
          </a:ln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>
            <a:off x="8769708" y="5617949"/>
            <a:ext cx="8256836" cy="3482781"/>
          </a:xfrm>
          <a:custGeom>
            <a:avLst/>
            <a:gdLst/>
            <a:ahLst/>
            <a:cxnLst/>
            <a:rect l="l" t="t" r="r" b="b"/>
            <a:pathLst>
              <a:path w="8256836" h="3482781">
                <a:moveTo>
                  <a:pt x="0" y="0"/>
                </a:moveTo>
                <a:lnTo>
                  <a:pt x="8256836" y="0"/>
                </a:lnTo>
                <a:lnTo>
                  <a:pt x="8256836" y="3482781"/>
                </a:lnTo>
                <a:lnTo>
                  <a:pt x="0" y="3482781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-5216"/>
            </a:stretch>
          </a:blipFill>
          <a:ln w="7620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>
            <a:off x="7355239" y="4025148"/>
            <a:ext cx="1574991" cy="563059"/>
          </a:xfrm>
          <a:custGeom>
            <a:avLst/>
            <a:gdLst/>
            <a:ahLst/>
            <a:cxnLst/>
            <a:rect l="l" t="t" r="r" b="b"/>
            <a:pathLst>
              <a:path w="1574991" h="563059">
                <a:moveTo>
                  <a:pt x="0" y="0"/>
                </a:moveTo>
                <a:lnTo>
                  <a:pt x="1574990" y="0"/>
                </a:lnTo>
                <a:lnTo>
                  <a:pt x="1574990" y="563059"/>
                </a:lnTo>
                <a:lnTo>
                  <a:pt x="0" y="563059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TextBox 18"/>
          <p:cNvSpPr txBox="1"/>
          <p:nvPr/>
        </p:nvSpPr>
        <p:spPr>
          <a:xfrm>
            <a:off x="1572170" y="942024"/>
            <a:ext cx="14860587" cy="1971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06"/>
              </a:lnSpc>
            </a:pPr>
            <a:r>
              <a:rPr lang="en-US" sz="5647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Giao diện làm việc của figma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410405" y="3674506"/>
            <a:ext cx="6350623" cy="51282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16"/>
              </a:lnSpc>
            </a:pPr>
            <a:r>
              <a:rPr lang="en-US" sz="3225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Thanh công cụ (Toolbar):</a:t>
            </a:r>
            <a:r>
              <a:rPr lang="en-US" sz="322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Chứa các công cụ vẽ khung (Frame), văn bản (Text), hình khối (Shape), chọn đối tượng (Move/Select), Hand tool,...</a:t>
            </a:r>
          </a:p>
          <a:p>
            <a:pPr algn="l">
              <a:lnSpc>
                <a:spcPts val="4516"/>
              </a:lnSpc>
            </a:pPr>
            <a:r>
              <a:rPr lang="en-US" sz="3225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Canvas (Bảng vẽ):</a:t>
            </a:r>
            <a:r>
              <a:rPr lang="en-US" sz="322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Là nơi thể hiện và thao tác các thiết kế. Các khung thiết kế (Frame) được đặt tại đây.</a:t>
            </a:r>
          </a:p>
        </p:txBody>
      </p:sp>
      <p:sp>
        <p:nvSpPr>
          <p:cNvPr id="20" name="Freeform 20"/>
          <p:cNvSpPr/>
          <p:nvPr/>
        </p:nvSpPr>
        <p:spPr>
          <a:xfrm flipV="1">
            <a:off x="7194717" y="8440786"/>
            <a:ext cx="1574991" cy="563059"/>
          </a:xfrm>
          <a:custGeom>
            <a:avLst/>
            <a:gdLst/>
            <a:ahLst/>
            <a:cxnLst/>
            <a:rect l="l" t="t" r="r" b="b"/>
            <a:pathLst>
              <a:path w="1574991" h="563059">
                <a:moveTo>
                  <a:pt x="0" y="563059"/>
                </a:moveTo>
                <a:lnTo>
                  <a:pt x="1574991" y="563059"/>
                </a:lnTo>
                <a:lnTo>
                  <a:pt x="1574991" y="0"/>
                </a:lnTo>
                <a:lnTo>
                  <a:pt x="0" y="0"/>
                </a:lnTo>
                <a:lnTo>
                  <a:pt x="0" y="563059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888" b="-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283072" y="3186320"/>
            <a:ext cx="18571072" cy="6145337"/>
          </a:xfrm>
          <a:custGeom>
            <a:avLst/>
            <a:gdLst/>
            <a:ahLst/>
            <a:cxnLst/>
            <a:rect l="l" t="t" r="r" b="b"/>
            <a:pathLst>
              <a:path w="18571072" h="6145337">
                <a:moveTo>
                  <a:pt x="0" y="0"/>
                </a:moveTo>
                <a:lnTo>
                  <a:pt x="18571072" y="0"/>
                </a:lnTo>
                <a:lnTo>
                  <a:pt x="18571072" y="6145337"/>
                </a:lnTo>
                <a:lnTo>
                  <a:pt x="0" y="61453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-1219628" y="8722316"/>
            <a:ext cx="20727257" cy="1564684"/>
            <a:chOff x="0" y="0"/>
            <a:chExt cx="27636342" cy="208624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3824521" cy="2086246"/>
            </a:xfrm>
            <a:custGeom>
              <a:avLst/>
              <a:gdLst/>
              <a:ahLst/>
              <a:cxnLst/>
              <a:rect l="l" t="t" r="r" b="b"/>
              <a:pathLst>
                <a:path w="13824521" h="2086246">
                  <a:moveTo>
                    <a:pt x="0" y="0"/>
                  </a:moveTo>
                  <a:lnTo>
                    <a:pt x="13824521" y="0"/>
                  </a:lnTo>
                  <a:lnTo>
                    <a:pt x="13824521" y="2086246"/>
                  </a:lnTo>
                  <a:lnTo>
                    <a:pt x="0" y="20862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6"/>
            <p:cNvSpPr/>
            <p:nvPr/>
          </p:nvSpPr>
          <p:spPr>
            <a:xfrm>
              <a:off x="13811821" y="0"/>
              <a:ext cx="13824521" cy="2086246"/>
            </a:xfrm>
            <a:custGeom>
              <a:avLst/>
              <a:gdLst/>
              <a:ahLst/>
              <a:cxnLst/>
              <a:rect l="l" t="t" r="r" b="b"/>
              <a:pathLst>
                <a:path w="13824521" h="2086246">
                  <a:moveTo>
                    <a:pt x="0" y="0"/>
                  </a:moveTo>
                  <a:lnTo>
                    <a:pt x="13824521" y="0"/>
                  </a:lnTo>
                  <a:lnTo>
                    <a:pt x="13824521" y="2086246"/>
                  </a:lnTo>
                  <a:lnTo>
                    <a:pt x="0" y="20862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Freeform 7"/>
          <p:cNvSpPr/>
          <p:nvPr/>
        </p:nvSpPr>
        <p:spPr>
          <a:xfrm>
            <a:off x="-875098" y="2230977"/>
            <a:ext cx="7601956" cy="8056023"/>
          </a:xfrm>
          <a:custGeom>
            <a:avLst/>
            <a:gdLst/>
            <a:ahLst/>
            <a:cxnLst/>
            <a:rect l="l" t="t" r="r" b="b"/>
            <a:pathLst>
              <a:path w="7601956" h="8056023">
                <a:moveTo>
                  <a:pt x="0" y="0"/>
                </a:moveTo>
                <a:lnTo>
                  <a:pt x="7601956" y="0"/>
                </a:lnTo>
                <a:lnTo>
                  <a:pt x="7601956" y="8056023"/>
                </a:lnTo>
                <a:lnTo>
                  <a:pt x="0" y="805602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5707937" y="5143500"/>
            <a:ext cx="2637213" cy="5143500"/>
          </a:xfrm>
          <a:custGeom>
            <a:avLst/>
            <a:gdLst/>
            <a:ahLst/>
            <a:cxnLst/>
            <a:rect l="l" t="t" r="r" b="b"/>
            <a:pathLst>
              <a:path w="2637213" h="5143500">
                <a:moveTo>
                  <a:pt x="0" y="0"/>
                </a:moveTo>
                <a:lnTo>
                  <a:pt x="2637213" y="0"/>
                </a:lnTo>
                <a:lnTo>
                  <a:pt x="2637213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5707937" y="-877552"/>
            <a:ext cx="9289436" cy="2263244"/>
          </a:xfrm>
          <a:custGeom>
            <a:avLst/>
            <a:gdLst/>
            <a:ahLst/>
            <a:cxnLst/>
            <a:rect l="l" t="t" r="r" b="b"/>
            <a:pathLst>
              <a:path w="9289436" h="2263244">
                <a:moveTo>
                  <a:pt x="0" y="0"/>
                </a:moveTo>
                <a:lnTo>
                  <a:pt x="9289436" y="0"/>
                </a:lnTo>
                <a:lnTo>
                  <a:pt x="9289436" y="2263244"/>
                </a:lnTo>
                <a:lnTo>
                  <a:pt x="0" y="226324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2032065" y="-2934952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-2032065" y="-1624284"/>
            <a:ext cx="6121531" cy="2771384"/>
          </a:xfrm>
          <a:custGeom>
            <a:avLst/>
            <a:gdLst/>
            <a:ahLst/>
            <a:cxnLst/>
            <a:rect l="l" t="t" r="r" b="b"/>
            <a:pathLst>
              <a:path w="6121531" h="2771384">
                <a:moveTo>
                  <a:pt x="0" y="0"/>
                </a:moveTo>
                <a:lnTo>
                  <a:pt x="6121530" y="0"/>
                </a:lnTo>
                <a:lnTo>
                  <a:pt x="6121530" y="2771384"/>
                </a:lnTo>
                <a:lnTo>
                  <a:pt x="0" y="277138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2" name="Group 12"/>
          <p:cNvGrpSpPr/>
          <p:nvPr/>
        </p:nvGrpSpPr>
        <p:grpSpPr>
          <a:xfrm>
            <a:off x="1028700" y="3285629"/>
            <a:ext cx="9049897" cy="2354382"/>
            <a:chOff x="0" y="0"/>
            <a:chExt cx="2383512" cy="62008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383512" cy="620084"/>
            </a:xfrm>
            <a:custGeom>
              <a:avLst/>
              <a:gdLst/>
              <a:ahLst/>
              <a:cxnLst/>
              <a:rect l="l" t="t" r="r" b="b"/>
              <a:pathLst>
                <a:path w="2383512" h="620084">
                  <a:moveTo>
                    <a:pt x="43629" y="0"/>
                  </a:moveTo>
                  <a:lnTo>
                    <a:pt x="2339883" y="0"/>
                  </a:lnTo>
                  <a:cubicBezTo>
                    <a:pt x="2363979" y="0"/>
                    <a:pt x="2383512" y="19533"/>
                    <a:pt x="2383512" y="43629"/>
                  </a:cubicBezTo>
                  <a:lnTo>
                    <a:pt x="2383512" y="576455"/>
                  </a:lnTo>
                  <a:cubicBezTo>
                    <a:pt x="2383512" y="588026"/>
                    <a:pt x="2378915" y="599123"/>
                    <a:pt x="2370733" y="607305"/>
                  </a:cubicBezTo>
                  <a:cubicBezTo>
                    <a:pt x="2362551" y="615487"/>
                    <a:pt x="2351454" y="620084"/>
                    <a:pt x="2339883" y="620084"/>
                  </a:cubicBezTo>
                  <a:lnTo>
                    <a:pt x="43629" y="620084"/>
                  </a:lnTo>
                  <a:cubicBezTo>
                    <a:pt x="32058" y="620084"/>
                    <a:pt x="20961" y="615487"/>
                    <a:pt x="12779" y="607305"/>
                  </a:cubicBezTo>
                  <a:cubicBezTo>
                    <a:pt x="4597" y="599123"/>
                    <a:pt x="0" y="588026"/>
                    <a:pt x="0" y="576455"/>
                  </a:cubicBezTo>
                  <a:lnTo>
                    <a:pt x="0" y="43629"/>
                  </a:lnTo>
                  <a:cubicBezTo>
                    <a:pt x="0" y="32058"/>
                    <a:pt x="4597" y="20961"/>
                    <a:pt x="12779" y="12779"/>
                  </a:cubicBezTo>
                  <a:cubicBezTo>
                    <a:pt x="20961" y="4597"/>
                    <a:pt x="32058" y="0"/>
                    <a:pt x="43629" y="0"/>
                  </a:cubicBez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  <a:ln w="85725" cap="rnd">
              <a:solidFill>
                <a:srgbClr val="000000">
                  <a:alpha val="89804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383512" cy="6581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11046782" y="3424736"/>
            <a:ext cx="5579896" cy="5297580"/>
          </a:xfrm>
          <a:custGeom>
            <a:avLst/>
            <a:gdLst/>
            <a:ahLst/>
            <a:cxnLst/>
            <a:rect l="l" t="t" r="r" b="b"/>
            <a:pathLst>
              <a:path w="5579896" h="5297580">
                <a:moveTo>
                  <a:pt x="0" y="0"/>
                </a:moveTo>
                <a:lnTo>
                  <a:pt x="5579896" y="0"/>
                </a:lnTo>
                <a:lnTo>
                  <a:pt x="5579896" y="5297580"/>
                </a:lnTo>
                <a:lnTo>
                  <a:pt x="0" y="5297580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/>
            </a:stretch>
          </a:blipFill>
          <a:ln w="5715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6" name="TextBox 16"/>
          <p:cNvSpPr txBox="1"/>
          <p:nvPr/>
        </p:nvSpPr>
        <p:spPr>
          <a:xfrm>
            <a:off x="1572170" y="942024"/>
            <a:ext cx="14860587" cy="1971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06"/>
              </a:lnSpc>
            </a:pPr>
            <a:r>
              <a:rPr lang="en-US" sz="5647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Giao diện làm việc của figma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500446" y="3579861"/>
            <a:ext cx="8106406" cy="16992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16"/>
              </a:lnSpc>
            </a:pPr>
            <a:r>
              <a:rPr lang="en-US" sz="3225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Layers Panel (Bảng lớp):</a:t>
            </a:r>
            <a:r>
              <a:rPr lang="en-US" sz="322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Quản lý cấu trúc phân tầng của các thành phần trong thiết kế. Cho phép nhóm, ẩn/hiện, khóa layer...</a:t>
            </a:r>
          </a:p>
        </p:txBody>
      </p:sp>
      <p:sp>
        <p:nvSpPr>
          <p:cNvPr id="18" name="Freeform 18"/>
          <p:cNvSpPr/>
          <p:nvPr/>
        </p:nvSpPr>
        <p:spPr>
          <a:xfrm flipV="1">
            <a:off x="9471792" y="5076951"/>
            <a:ext cx="1574991" cy="563059"/>
          </a:xfrm>
          <a:custGeom>
            <a:avLst/>
            <a:gdLst/>
            <a:ahLst/>
            <a:cxnLst/>
            <a:rect l="l" t="t" r="r" b="b"/>
            <a:pathLst>
              <a:path w="1574991" h="563059">
                <a:moveTo>
                  <a:pt x="0" y="563059"/>
                </a:moveTo>
                <a:lnTo>
                  <a:pt x="1574990" y="563059"/>
                </a:lnTo>
                <a:lnTo>
                  <a:pt x="1574990" y="0"/>
                </a:lnTo>
                <a:lnTo>
                  <a:pt x="0" y="0"/>
                </a:lnTo>
                <a:lnTo>
                  <a:pt x="0" y="563059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888" b="-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283072" y="3186320"/>
            <a:ext cx="18571072" cy="6145337"/>
          </a:xfrm>
          <a:custGeom>
            <a:avLst/>
            <a:gdLst/>
            <a:ahLst/>
            <a:cxnLst/>
            <a:rect l="l" t="t" r="r" b="b"/>
            <a:pathLst>
              <a:path w="18571072" h="6145337">
                <a:moveTo>
                  <a:pt x="0" y="0"/>
                </a:moveTo>
                <a:lnTo>
                  <a:pt x="18571072" y="0"/>
                </a:lnTo>
                <a:lnTo>
                  <a:pt x="18571072" y="6145337"/>
                </a:lnTo>
                <a:lnTo>
                  <a:pt x="0" y="61453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-1219628" y="8722316"/>
            <a:ext cx="20727257" cy="1564684"/>
            <a:chOff x="0" y="0"/>
            <a:chExt cx="27636342" cy="208624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3824521" cy="2086246"/>
            </a:xfrm>
            <a:custGeom>
              <a:avLst/>
              <a:gdLst/>
              <a:ahLst/>
              <a:cxnLst/>
              <a:rect l="l" t="t" r="r" b="b"/>
              <a:pathLst>
                <a:path w="13824521" h="2086246">
                  <a:moveTo>
                    <a:pt x="0" y="0"/>
                  </a:moveTo>
                  <a:lnTo>
                    <a:pt x="13824521" y="0"/>
                  </a:lnTo>
                  <a:lnTo>
                    <a:pt x="13824521" y="2086246"/>
                  </a:lnTo>
                  <a:lnTo>
                    <a:pt x="0" y="20862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6"/>
            <p:cNvSpPr/>
            <p:nvPr/>
          </p:nvSpPr>
          <p:spPr>
            <a:xfrm>
              <a:off x="13811821" y="0"/>
              <a:ext cx="13824521" cy="2086246"/>
            </a:xfrm>
            <a:custGeom>
              <a:avLst/>
              <a:gdLst/>
              <a:ahLst/>
              <a:cxnLst/>
              <a:rect l="l" t="t" r="r" b="b"/>
              <a:pathLst>
                <a:path w="13824521" h="2086246">
                  <a:moveTo>
                    <a:pt x="0" y="0"/>
                  </a:moveTo>
                  <a:lnTo>
                    <a:pt x="13824521" y="0"/>
                  </a:lnTo>
                  <a:lnTo>
                    <a:pt x="13824521" y="2086246"/>
                  </a:lnTo>
                  <a:lnTo>
                    <a:pt x="0" y="20862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Freeform 7"/>
          <p:cNvSpPr/>
          <p:nvPr/>
        </p:nvSpPr>
        <p:spPr>
          <a:xfrm>
            <a:off x="-875098" y="2230977"/>
            <a:ext cx="7601956" cy="8056023"/>
          </a:xfrm>
          <a:custGeom>
            <a:avLst/>
            <a:gdLst/>
            <a:ahLst/>
            <a:cxnLst/>
            <a:rect l="l" t="t" r="r" b="b"/>
            <a:pathLst>
              <a:path w="7601956" h="8056023">
                <a:moveTo>
                  <a:pt x="0" y="0"/>
                </a:moveTo>
                <a:lnTo>
                  <a:pt x="7601956" y="0"/>
                </a:lnTo>
                <a:lnTo>
                  <a:pt x="7601956" y="8056023"/>
                </a:lnTo>
                <a:lnTo>
                  <a:pt x="0" y="805602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5707937" y="5143500"/>
            <a:ext cx="2637213" cy="5143500"/>
          </a:xfrm>
          <a:custGeom>
            <a:avLst/>
            <a:gdLst/>
            <a:ahLst/>
            <a:cxnLst/>
            <a:rect l="l" t="t" r="r" b="b"/>
            <a:pathLst>
              <a:path w="2637213" h="5143500">
                <a:moveTo>
                  <a:pt x="0" y="0"/>
                </a:moveTo>
                <a:lnTo>
                  <a:pt x="2637213" y="0"/>
                </a:lnTo>
                <a:lnTo>
                  <a:pt x="2637213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5707937" y="-877552"/>
            <a:ext cx="9289436" cy="2263244"/>
          </a:xfrm>
          <a:custGeom>
            <a:avLst/>
            <a:gdLst/>
            <a:ahLst/>
            <a:cxnLst/>
            <a:rect l="l" t="t" r="r" b="b"/>
            <a:pathLst>
              <a:path w="9289436" h="2263244">
                <a:moveTo>
                  <a:pt x="0" y="0"/>
                </a:moveTo>
                <a:lnTo>
                  <a:pt x="9289436" y="0"/>
                </a:lnTo>
                <a:lnTo>
                  <a:pt x="9289436" y="2263244"/>
                </a:lnTo>
                <a:lnTo>
                  <a:pt x="0" y="226324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2032065" y="-2934952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-2032065" y="-1624284"/>
            <a:ext cx="6121531" cy="2771384"/>
          </a:xfrm>
          <a:custGeom>
            <a:avLst/>
            <a:gdLst/>
            <a:ahLst/>
            <a:cxnLst/>
            <a:rect l="l" t="t" r="r" b="b"/>
            <a:pathLst>
              <a:path w="6121531" h="2771384">
                <a:moveTo>
                  <a:pt x="0" y="0"/>
                </a:moveTo>
                <a:lnTo>
                  <a:pt x="6121530" y="0"/>
                </a:lnTo>
                <a:lnTo>
                  <a:pt x="6121530" y="2771384"/>
                </a:lnTo>
                <a:lnTo>
                  <a:pt x="0" y="277138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2" name="Group 12"/>
          <p:cNvGrpSpPr/>
          <p:nvPr/>
        </p:nvGrpSpPr>
        <p:grpSpPr>
          <a:xfrm>
            <a:off x="1028700" y="3285629"/>
            <a:ext cx="8115300" cy="3457374"/>
            <a:chOff x="0" y="0"/>
            <a:chExt cx="2137363" cy="91058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137363" cy="910584"/>
            </a:xfrm>
            <a:custGeom>
              <a:avLst/>
              <a:gdLst/>
              <a:ahLst/>
              <a:cxnLst/>
              <a:rect l="l" t="t" r="r" b="b"/>
              <a:pathLst>
                <a:path w="2137363" h="910584">
                  <a:moveTo>
                    <a:pt x="48654" y="0"/>
                  </a:moveTo>
                  <a:lnTo>
                    <a:pt x="2088710" y="0"/>
                  </a:lnTo>
                  <a:cubicBezTo>
                    <a:pt x="2115580" y="0"/>
                    <a:pt x="2137363" y="21783"/>
                    <a:pt x="2137363" y="48654"/>
                  </a:cubicBezTo>
                  <a:lnTo>
                    <a:pt x="2137363" y="861931"/>
                  </a:lnTo>
                  <a:cubicBezTo>
                    <a:pt x="2137363" y="888801"/>
                    <a:pt x="2115580" y="910584"/>
                    <a:pt x="2088710" y="910584"/>
                  </a:cubicBezTo>
                  <a:lnTo>
                    <a:pt x="48654" y="910584"/>
                  </a:lnTo>
                  <a:cubicBezTo>
                    <a:pt x="21783" y="910584"/>
                    <a:pt x="0" y="888801"/>
                    <a:pt x="0" y="861931"/>
                  </a:cubicBezTo>
                  <a:lnTo>
                    <a:pt x="0" y="48654"/>
                  </a:lnTo>
                  <a:cubicBezTo>
                    <a:pt x="0" y="21783"/>
                    <a:pt x="21783" y="0"/>
                    <a:pt x="48654" y="0"/>
                  </a:cubicBez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  <a:ln w="85725" cap="rnd">
              <a:solidFill>
                <a:srgbClr val="000000">
                  <a:alpha val="89804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137363" cy="9486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8165867" y="6035079"/>
            <a:ext cx="1956265" cy="1415847"/>
          </a:xfrm>
          <a:custGeom>
            <a:avLst/>
            <a:gdLst/>
            <a:ahLst/>
            <a:cxnLst/>
            <a:rect l="l" t="t" r="r" b="b"/>
            <a:pathLst>
              <a:path w="1956265" h="1415847">
                <a:moveTo>
                  <a:pt x="0" y="0"/>
                </a:moveTo>
                <a:lnTo>
                  <a:pt x="1956266" y="0"/>
                </a:lnTo>
                <a:lnTo>
                  <a:pt x="1956266" y="1415847"/>
                </a:lnTo>
                <a:lnTo>
                  <a:pt x="0" y="141584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TextBox 16"/>
          <p:cNvSpPr txBox="1"/>
          <p:nvPr/>
        </p:nvSpPr>
        <p:spPr>
          <a:xfrm>
            <a:off x="1572170" y="951549"/>
            <a:ext cx="14860587" cy="19260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66"/>
              </a:lnSpc>
            </a:pPr>
            <a:r>
              <a:rPr lang="en-US" sz="5547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Giao diện làm việc của figma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449583" y="3730009"/>
            <a:ext cx="7273535" cy="22707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16"/>
              </a:lnSpc>
            </a:pPr>
            <a:r>
              <a:rPr lang="en-US" sz="3225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Properties Panel (Bảng thuộc tính):</a:t>
            </a:r>
            <a:r>
              <a:rPr lang="en-US" sz="322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Hiển thị các thuộc tính của đối tượng đang chọn như: màu sắc, viền, bóng đổ, căn chỉnh, kích thước, font,...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10122133" y="3077294"/>
            <a:ext cx="6108035" cy="6181006"/>
            <a:chOff x="0" y="0"/>
            <a:chExt cx="1608700" cy="1627919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608700" cy="1627919"/>
            </a:xfrm>
            <a:custGeom>
              <a:avLst/>
              <a:gdLst/>
              <a:ahLst/>
              <a:cxnLst/>
              <a:rect l="l" t="t" r="r" b="b"/>
              <a:pathLst>
                <a:path w="1608700" h="1627919">
                  <a:moveTo>
                    <a:pt x="64642" y="0"/>
                  </a:moveTo>
                  <a:lnTo>
                    <a:pt x="1544058" y="0"/>
                  </a:lnTo>
                  <a:cubicBezTo>
                    <a:pt x="1579759" y="0"/>
                    <a:pt x="1608700" y="28941"/>
                    <a:pt x="1608700" y="64642"/>
                  </a:cubicBezTo>
                  <a:lnTo>
                    <a:pt x="1608700" y="1563277"/>
                  </a:lnTo>
                  <a:cubicBezTo>
                    <a:pt x="1608700" y="1580421"/>
                    <a:pt x="1601890" y="1596863"/>
                    <a:pt x="1589767" y="1608986"/>
                  </a:cubicBezTo>
                  <a:cubicBezTo>
                    <a:pt x="1577644" y="1621109"/>
                    <a:pt x="1561202" y="1627919"/>
                    <a:pt x="1544058" y="1627919"/>
                  </a:cubicBezTo>
                  <a:lnTo>
                    <a:pt x="64642" y="1627919"/>
                  </a:lnTo>
                  <a:cubicBezTo>
                    <a:pt x="28941" y="1627919"/>
                    <a:pt x="0" y="1598978"/>
                    <a:pt x="0" y="1563277"/>
                  </a:cubicBezTo>
                  <a:lnTo>
                    <a:pt x="0" y="64642"/>
                  </a:lnTo>
                  <a:cubicBezTo>
                    <a:pt x="0" y="28941"/>
                    <a:pt x="28941" y="0"/>
                    <a:pt x="64642" y="0"/>
                  </a:cubicBez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  <a:ln w="85725" cap="rnd">
              <a:solidFill>
                <a:srgbClr val="000000">
                  <a:alpha val="89804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1608700" cy="16660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1" name="Freeform 21"/>
          <p:cNvSpPr/>
          <p:nvPr/>
        </p:nvSpPr>
        <p:spPr>
          <a:xfrm>
            <a:off x="10202063" y="3186320"/>
            <a:ext cx="5948175" cy="5948175"/>
          </a:xfrm>
          <a:custGeom>
            <a:avLst/>
            <a:gdLst/>
            <a:ahLst/>
            <a:cxnLst/>
            <a:rect l="l" t="t" r="r" b="b"/>
            <a:pathLst>
              <a:path w="5948175" h="5948175">
                <a:moveTo>
                  <a:pt x="0" y="0"/>
                </a:moveTo>
                <a:lnTo>
                  <a:pt x="5948174" y="0"/>
                </a:lnTo>
                <a:lnTo>
                  <a:pt x="5948174" y="5948175"/>
                </a:lnTo>
                <a:lnTo>
                  <a:pt x="0" y="5948175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888" b="-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283072" y="3186320"/>
            <a:ext cx="18571072" cy="6145337"/>
          </a:xfrm>
          <a:custGeom>
            <a:avLst/>
            <a:gdLst/>
            <a:ahLst/>
            <a:cxnLst/>
            <a:rect l="l" t="t" r="r" b="b"/>
            <a:pathLst>
              <a:path w="18571072" h="6145337">
                <a:moveTo>
                  <a:pt x="0" y="0"/>
                </a:moveTo>
                <a:lnTo>
                  <a:pt x="18571072" y="0"/>
                </a:lnTo>
                <a:lnTo>
                  <a:pt x="18571072" y="6145337"/>
                </a:lnTo>
                <a:lnTo>
                  <a:pt x="0" y="61453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-1219628" y="8722316"/>
            <a:ext cx="20727257" cy="1564684"/>
            <a:chOff x="0" y="0"/>
            <a:chExt cx="27636342" cy="208624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3824521" cy="2086246"/>
            </a:xfrm>
            <a:custGeom>
              <a:avLst/>
              <a:gdLst/>
              <a:ahLst/>
              <a:cxnLst/>
              <a:rect l="l" t="t" r="r" b="b"/>
              <a:pathLst>
                <a:path w="13824521" h="2086246">
                  <a:moveTo>
                    <a:pt x="0" y="0"/>
                  </a:moveTo>
                  <a:lnTo>
                    <a:pt x="13824521" y="0"/>
                  </a:lnTo>
                  <a:lnTo>
                    <a:pt x="13824521" y="2086246"/>
                  </a:lnTo>
                  <a:lnTo>
                    <a:pt x="0" y="20862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6"/>
            <p:cNvSpPr/>
            <p:nvPr/>
          </p:nvSpPr>
          <p:spPr>
            <a:xfrm>
              <a:off x="13811821" y="0"/>
              <a:ext cx="13824521" cy="2086246"/>
            </a:xfrm>
            <a:custGeom>
              <a:avLst/>
              <a:gdLst/>
              <a:ahLst/>
              <a:cxnLst/>
              <a:rect l="l" t="t" r="r" b="b"/>
              <a:pathLst>
                <a:path w="13824521" h="2086246">
                  <a:moveTo>
                    <a:pt x="0" y="0"/>
                  </a:moveTo>
                  <a:lnTo>
                    <a:pt x="13824521" y="0"/>
                  </a:lnTo>
                  <a:lnTo>
                    <a:pt x="13824521" y="2086246"/>
                  </a:lnTo>
                  <a:lnTo>
                    <a:pt x="0" y="20862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Freeform 7"/>
          <p:cNvSpPr/>
          <p:nvPr/>
        </p:nvSpPr>
        <p:spPr>
          <a:xfrm>
            <a:off x="-875098" y="2230977"/>
            <a:ext cx="7601956" cy="8056023"/>
          </a:xfrm>
          <a:custGeom>
            <a:avLst/>
            <a:gdLst/>
            <a:ahLst/>
            <a:cxnLst/>
            <a:rect l="l" t="t" r="r" b="b"/>
            <a:pathLst>
              <a:path w="7601956" h="8056023">
                <a:moveTo>
                  <a:pt x="0" y="0"/>
                </a:moveTo>
                <a:lnTo>
                  <a:pt x="7601956" y="0"/>
                </a:lnTo>
                <a:lnTo>
                  <a:pt x="7601956" y="8056023"/>
                </a:lnTo>
                <a:lnTo>
                  <a:pt x="0" y="805602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5707937" y="5143500"/>
            <a:ext cx="2637213" cy="5143500"/>
          </a:xfrm>
          <a:custGeom>
            <a:avLst/>
            <a:gdLst/>
            <a:ahLst/>
            <a:cxnLst/>
            <a:rect l="l" t="t" r="r" b="b"/>
            <a:pathLst>
              <a:path w="2637213" h="5143500">
                <a:moveTo>
                  <a:pt x="0" y="0"/>
                </a:moveTo>
                <a:lnTo>
                  <a:pt x="2637213" y="0"/>
                </a:lnTo>
                <a:lnTo>
                  <a:pt x="2637213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5707937" y="-877552"/>
            <a:ext cx="9289436" cy="2263244"/>
          </a:xfrm>
          <a:custGeom>
            <a:avLst/>
            <a:gdLst/>
            <a:ahLst/>
            <a:cxnLst/>
            <a:rect l="l" t="t" r="r" b="b"/>
            <a:pathLst>
              <a:path w="9289436" h="2263244">
                <a:moveTo>
                  <a:pt x="0" y="0"/>
                </a:moveTo>
                <a:lnTo>
                  <a:pt x="9289436" y="0"/>
                </a:lnTo>
                <a:lnTo>
                  <a:pt x="9289436" y="2263244"/>
                </a:lnTo>
                <a:lnTo>
                  <a:pt x="0" y="226324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2032065" y="-2934952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-2032065" y="-1624284"/>
            <a:ext cx="6121531" cy="2771384"/>
          </a:xfrm>
          <a:custGeom>
            <a:avLst/>
            <a:gdLst/>
            <a:ahLst/>
            <a:cxnLst/>
            <a:rect l="l" t="t" r="r" b="b"/>
            <a:pathLst>
              <a:path w="6121531" h="2771384">
                <a:moveTo>
                  <a:pt x="0" y="0"/>
                </a:moveTo>
                <a:lnTo>
                  <a:pt x="6121530" y="0"/>
                </a:lnTo>
                <a:lnTo>
                  <a:pt x="6121530" y="2771384"/>
                </a:lnTo>
                <a:lnTo>
                  <a:pt x="0" y="277138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2" name="Group 12"/>
          <p:cNvGrpSpPr/>
          <p:nvPr/>
        </p:nvGrpSpPr>
        <p:grpSpPr>
          <a:xfrm>
            <a:off x="1028700" y="4523681"/>
            <a:ext cx="8115300" cy="2534462"/>
            <a:chOff x="0" y="0"/>
            <a:chExt cx="2137363" cy="66751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137363" cy="667513"/>
            </a:xfrm>
            <a:custGeom>
              <a:avLst/>
              <a:gdLst/>
              <a:ahLst/>
              <a:cxnLst/>
              <a:rect l="l" t="t" r="r" b="b"/>
              <a:pathLst>
                <a:path w="2137363" h="667513">
                  <a:moveTo>
                    <a:pt x="48654" y="0"/>
                  </a:moveTo>
                  <a:lnTo>
                    <a:pt x="2088710" y="0"/>
                  </a:lnTo>
                  <a:cubicBezTo>
                    <a:pt x="2115580" y="0"/>
                    <a:pt x="2137363" y="21783"/>
                    <a:pt x="2137363" y="48654"/>
                  </a:cubicBezTo>
                  <a:lnTo>
                    <a:pt x="2137363" y="618859"/>
                  </a:lnTo>
                  <a:cubicBezTo>
                    <a:pt x="2137363" y="645730"/>
                    <a:pt x="2115580" y="667513"/>
                    <a:pt x="2088710" y="667513"/>
                  </a:cubicBezTo>
                  <a:lnTo>
                    <a:pt x="48654" y="667513"/>
                  </a:lnTo>
                  <a:cubicBezTo>
                    <a:pt x="21783" y="667513"/>
                    <a:pt x="0" y="645730"/>
                    <a:pt x="0" y="618859"/>
                  </a:cubicBezTo>
                  <a:lnTo>
                    <a:pt x="0" y="48654"/>
                  </a:lnTo>
                  <a:cubicBezTo>
                    <a:pt x="0" y="21783"/>
                    <a:pt x="21783" y="0"/>
                    <a:pt x="48654" y="0"/>
                  </a:cubicBez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  <a:ln w="85725" cap="rnd">
              <a:solidFill>
                <a:srgbClr val="000000">
                  <a:alpha val="89804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137363" cy="7056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11429904" y="2288356"/>
            <a:ext cx="3195362" cy="6969944"/>
          </a:xfrm>
          <a:custGeom>
            <a:avLst/>
            <a:gdLst/>
            <a:ahLst/>
            <a:cxnLst/>
            <a:rect l="l" t="t" r="r" b="b"/>
            <a:pathLst>
              <a:path w="3195362" h="6969944">
                <a:moveTo>
                  <a:pt x="0" y="0"/>
                </a:moveTo>
                <a:lnTo>
                  <a:pt x="3195362" y="0"/>
                </a:lnTo>
                <a:lnTo>
                  <a:pt x="3195362" y="6969944"/>
                </a:lnTo>
                <a:lnTo>
                  <a:pt x="0" y="6969944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/>
            </a:stretch>
          </a:blipFill>
          <a:ln w="28575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16" name="TextBox 16"/>
          <p:cNvSpPr txBox="1"/>
          <p:nvPr/>
        </p:nvSpPr>
        <p:spPr>
          <a:xfrm>
            <a:off x="1572170" y="951549"/>
            <a:ext cx="14860587" cy="19260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66"/>
              </a:lnSpc>
            </a:pPr>
            <a:r>
              <a:rPr lang="en-US" sz="5547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Giao diện làm việc của figma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449583" y="4916981"/>
            <a:ext cx="7273535" cy="16992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16"/>
              </a:lnSpc>
            </a:pPr>
            <a:r>
              <a:rPr lang="en-US" sz="3225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Assets Panel (Tài nguyên):</a:t>
            </a:r>
            <a:r>
              <a:rPr lang="en-US" sz="322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Chứa các component, thư viện icon, UI kit,… giúp thiết kế nhanh và nhất quán.</a:t>
            </a:r>
          </a:p>
        </p:txBody>
      </p:sp>
      <p:sp>
        <p:nvSpPr>
          <p:cNvPr id="18" name="Freeform 18"/>
          <p:cNvSpPr/>
          <p:nvPr/>
        </p:nvSpPr>
        <p:spPr>
          <a:xfrm>
            <a:off x="8387789" y="6350219"/>
            <a:ext cx="1956265" cy="1415847"/>
          </a:xfrm>
          <a:custGeom>
            <a:avLst/>
            <a:gdLst/>
            <a:ahLst/>
            <a:cxnLst/>
            <a:rect l="l" t="t" r="r" b="b"/>
            <a:pathLst>
              <a:path w="1956265" h="1415847">
                <a:moveTo>
                  <a:pt x="0" y="0"/>
                </a:moveTo>
                <a:lnTo>
                  <a:pt x="1956265" y="0"/>
                </a:lnTo>
                <a:lnTo>
                  <a:pt x="1956265" y="1415847"/>
                </a:lnTo>
                <a:lnTo>
                  <a:pt x="0" y="1415847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888" b="-888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283072" y="3186320"/>
            <a:ext cx="18571072" cy="6145337"/>
          </a:xfrm>
          <a:custGeom>
            <a:avLst/>
            <a:gdLst/>
            <a:ahLst/>
            <a:cxnLst/>
            <a:rect l="l" t="t" r="r" b="b"/>
            <a:pathLst>
              <a:path w="18571072" h="6145337">
                <a:moveTo>
                  <a:pt x="0" y="0"/>
                </a:moveTo>
                <a:lnTo>
                  <a:pt x="18571072" y="0"/>
                </a:lnTo>
                <a:lnTo>
                  <a:pt x="18571072" y="6145337"/>
                </a:lnTo>
                <a:lnTo>
                  <a:pt x="0" y="61453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-1219628" y="8722316"/>
            <a:ext cx="20727257" cy="1564684"/>
            <a:chOff x="0" y="0"/>
            <a:chExt cx="27636342" cy="208624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3824521" cy="2086246"/>
            </a:xfrm>
            <a:custGeom>
              <a:avLst/>
              <a:gdLst/>
              <a:ahLst/>
              <a:cxnLst/>
              <a:rect l="l" t="t" r="r" b="b"/>
              <a:pathLst>
                <a:path w="13824521" h="2086246">
                  <a:moveTo>
                    <a:pt x="0" y="0"/>
                  </a:moveTo>
                  <a:lnTo>
                    <a:pt x="13824521" y="0"/>
                  </a:lnTo>
                  <a:lnTo>
                    <a:pt x="13824521" y="2086246"/>
                  </a:lnTo>
                  <a:lnTo>
                    <a:pt x="0" y="20862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6"/>
            <p:cNvSpPr/>
            <p:nvPr/>
          </p:nvSpPr>
          <p:spPr>
            <a:xfrm>
              <a:off x="13811821" y="0"/>
              <a:ext cx="13824521" cy="2086246"/>
            </a:xfrm>
            <a:custGeom>
              <a:avLst/>
              <a:gdLst/>
              <a:ahLst/>
              <a:cxnLst/>
              <a:rect l="l" t="t" r="r" b="b"/>
              <a:pathLst>
                <a:path w="13824521" h="2086246">
                  <a:moveTo>
                    <a:pt x="0" y="0"/>
                  </a:moveTo>
                  <a:lnTo>
                    <a:pt x="13824521" y="0"/>
                  </a:lnTo>
                  <a:lnTo>
                    <a:pt x="13824521" y="2086246"/>
                  </a:lnTo>
                  <a:lnTo>
                    <a:pt x="0" y="20862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Freeform 7"/>
          <p:cNvSpPr/>
          <p:nvPr/>
        </p:nvSpPr>
        <p:spPr>
          <a:xfrm>
            <a:off x="-875098" y="2230977"/>
            <a:ext cx="7601956" cy="8056023"/>
          </a:xfrm>
          <a:custGeom>
            <a:avLst/>
            <a:gdLst/>
            <a:ahLst/>
            <a:cxnLst/>
            <a:rect l="l" t="t" r="r" b="b"/>
            <a:pathLst>
              <a:path w="7601956" h="8056023">
                <a:moveTo>
                  <a:pt x="0" y="0"/>
                </a:moveTo>
                <a:lnTo>
                  <a:pt x="7601956" y="0"/>
                </a:lnTo>
                <a:lnTo>
                  <a:pt x="7601956" y="8056023"/>
                </a:lnTo>
                <a:lnTo>
                  <a:pt x="0" y="805602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5707937" y="5143500"/>
            <a:ext cx="2637213" cy="5143500"/>
          </a:xfrm>
          <a:custGeom>
            <a:avLst/>
            <a:gdLst/>
            <a:ahLst/>
            <a:cxnLst/>
            <a:rect l="l" t="t" r="r" b="b"/>
            <a:pathLst>
              <a:path w="2637213" h="5143500">
                <a:moveTo>
                  <a:pt x="0" y="0"/>
                </a:moveTo>
                <a:lnTo>
                  <a:pt x="2637213" y="0"/>
                </a:lnTo>
                <a:lnTo>
                  <a:pt x="2637213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5707937" y="-877552"/>
            <a:ext cx="9289436" cy="2263244"/>
          </a:xfrm>
          <a:custGeom>
            <a:avLst/>
            <a:gdLst/>
            <a:ahLst/>
            <a:cxnLst/>
            <a:rect l="l" t="t" r="r" b="b"/>
            <a:pathLst>
              <a:path w="9289436" h="2263244">
                <a:moveTo>
                  <a:pt x="0" y="0"/>
                </a:moveTo>
                <a:lnTo>
                  <a:pt x="9289436" y="0"/>
                </a:lnTo>
                <a:lnTo>
                  <a:pt x="9289436" y="2263244"/>
                </a:lnTo>
                <a:lnTo>
                  <a:pt x="0" y="226324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2032065" y="-2934952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-2032065" y="-1624284"/>
            <a:ext cx="6121531" cy="2771384"/>
          </a:xfrm>
          <a:custGeom>
            <a:avLst/>
            <a:gdLst/>
            <a:ahLst/>
            <a:cxnLst/>
            <a:rect l="l" t="t" r="r" b="b"/>
            <a:pathLst>
              <a:path w="6121531" h="2771384">
                <a:moveTo>
                  <a:pt x="0" y="0"/>
                </a:moveTo>
                <a:lnTo>
                  <a:pt x="6121530" y="0"/>
                </a:lnTo>
                <a:lnTo>
                  <a:pt x="6121530" y="2771384"/>
                </a:lnTo>
                <a:lnTo>
                  <a:pt x="0" y="277138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1028700" y="923925"/>
            <a:ext cx="16230600" cy="18548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86"/>
              </a:lnSpc>
            </a:pPr>
            <a:r>
              <a:rPr lang="en-US" sz="5347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Các thao tác cơ bản trong figma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1028700" y="2676287"/>
            <a:ext cx="16230600" cy="6655369"/>
            <a:chOff x="0" y="0"/>
            <a:chExt cx="4274726" cy="175285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4274726" cy="1752854"/>
            </a:xfrm>
            <a:custGeom>
              <a:avLst/>
              <a:gdLst/>
              <a:ahLst/>
              <a:cxnLst/>
              <a:rect l="l" t="t" r="r" b="b"/>
              <a:pathLst>
                <a:path w="4274726" h="1752854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1728528"/>
                  </a:lnTo>
                  <a:cubicBezTo>
                    <a:pt x="4274726" y="1741963"/>
                    <a:pt x="4263834" y="1752854"/>
                    <a:pt x="4250399" y="1752854"/>
                  </a:cubicBezTo>
                  <a:lnTo>
                    <a:pt x="24327" y="1752854"/>
                  </a:lnTo>
                  <a:cubicBezTo>
                    <a:pt x="10891" y="1752854"/>
                    <a:pt x="0" y="1741963"/>
                    <a:pt x="0" y="1728528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  <a:ln w="85725" cap="rnd">
              <a:solidFill>
                <a:srgbClr val="000000">
                  <a:alpha val="89804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4274726" cy="17909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485594" y="2867232"/>
            <a:ext cx="15033740" cy="61020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960"/>
              </a:lnSpc>
            </a:pPr>
            <a:r>
              <a:rPr lang="en-US" sz="3425" b="1" u="sng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Những thao tác cần biết khi mới học:</a:t>
            </a:r>
          </a:p>
          <a:p>
            <a:pPr algn="just">
              <a:lnSpc>
                <a:spcPts val="4236"/>
              </a:lnSpc>
            </a:pPr>
            <a:r>
              <a:rPr lang="en-US" sz="3025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Frame (Artboard):</a:t>
            </a:r>
            <a:r>
              <a:rPr lang="en-US" sz="302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Dùng để tạo vùng làm việc tương ứng với kích thước thiết bị (iPhone, iPad, Desktop,...).</a:t>
            </a:r>
          </a:p>
          <a:p>
            <a:pPr algn="just">
              <a:lnSpc>
                <a:spcPts val="4236"/>
              </a:lnSpc>
            </a:pPr>
            <a:r>
              <a:rPr lang="en-US" sz="3025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Text Tool:</a:t>
            </a:r>
            <a:r>
              <a:rPr lang="en-US" sz="302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Thêm văn bản, </a:t>
            </a:r>
            <a:r>
              <a:rPr lang="en-US" sz="3025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lang="en-US" sz="302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hỉnh</a:t>
            </a:r>
            <a:r>
              <a:rPr lang="en-US" sz="3025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2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sửa</a:t>
            </a:r>
            <a:r>
              <a:rPr lang="en-US" sz="3025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2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</a:t>
            </a:r>
            <a:r>
              <a:rPr lang="en-US" sz="3025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lang="en-US" sz="302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t, màu,</a:t>
            </a:r>
            <a:r>
              <a:rPr lang="en-US" sz="3025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2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kích cỡ,... phù hợp với giao diện.</a:t>
            </a:r>
          </a:p>
          <a:p>
            <a:pPr algn="just">
              <a:lnSpc>
                <a:spcPts val="4236"/>
              </a:lnSpc>
            </a:pPr>
            <a:r>
              <a:rPr lang="en-US" sz="3025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Shape Tool:</a:t>
            </a:r>
            <a:r>
              <a:rPr lang="en-US" sz="302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Vẽ các hình cơ bản như hình chữ nhật, tròn, đường thẳng,... phục vụ thiết kế layout.</a:t>
            </a:r>
          </a:p>
          <a:p>
            <a:pPr algn="just">
              <a:lnSpc>
                <a:spcPts val="4236"/>
              </a:lnSpc>
            </a:pPr>
            <a:r>
              <a:rPr lang="en-US" sz="3025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Auto Layout:</a:t>
            </a:r>
            <a:r>
              <a:rPr lang="en-US" sz="302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Tự động sắp xếp, căn chỉnh các đối tượng theo trục ngang/dọc, phản ứng khi thay đổi kích thước.</a:t>
            </a:r>
          </a:p>
          <a:p>
            <a:pPr algn="just">
              <a:lnSpc>
                <a:spcPts val="4236"/>
              </a:lnSpc>
            </a:pPr>
            <a:r>
              <a:rPr lang="en-US" sz="3025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Component:</a:t>
            </a:r>
            <a:r>
              <a:rPr lang="en-US" sz="302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Tạo phần tử có thể tái sử dụng nhiều lần (ví dụ: button, header, card).</a:t>
            </a:r>
          </a:p>
          <a:p>
            <a:pPr algn="just">
              <a:lnSpc>
                <a:spcPts val="4236"/>
              </a:lnSpc>
            </a:pPr>
            <a:r>
              <a:rPr lang="en-US" sz="3025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Prototype:</a:t>
            </a:r>
            <a:r>
              <a:rPr lang="en-US" sz="302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Kết nối các màn hình lại với nhau để mô phỏng chuyển động, đ</a:t>
            </a:r>
            <a:r>
              <a:rPr lang="en-US" sz="3025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-US" sz="302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ều</a:t>
            </a:r>
            <a:r>
              <a:rPr lang="en-US" sz="3025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02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</a:t>
            </a:r>
            <a:r>
              <a:rPr lang="en-US" sz="3025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ư</a:t>
            </a:r>
            <a:r>
              <a:rPr lang="en-US" sz="302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ớ</a:t>
            </a:r>
            <a:r>
              <a:rPr lang="en-US" sz="3025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ng </a:t>
            </a:r>
            <a:r>
              <a:rPr lang="en-US" sz="302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–</a:t>
            </a:r>
            <a:r>
              <a:rPr lang="en-US" sz="3025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g</a:t>
            </a:r>
            <a:r>
              <a:rPr lang="en-US" sz="302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iúp kiểm thử trải nghiệm người dùng</a:t>
            </a:r>
          </a:p>
        </p:txBody>
      </p:sp>
    </p:spTree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1213</Words>
  <Application>Microsoft Office PowerPoint</Application>
  <PresentationFormat>Custom</PresentationFormat>
  <Paragraphs>101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Pixelated</vt:lpstr>
      <vt:lpstr>Open Sans Bold</vt:lpstr>
      <vt:lpstr>Open Sans</vt:lpstr>
      <vt:lpstr>Arial</vt:lpstr>
      <vt:lpstr>Press Start 2P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White Colorful Pixel Illustrative Group Project Presentation</dc:title>
  <cp:lastModifiedBy>Tan Phat</cp:lastModifiedBy>
  <cp:revision>2</cp:revision>
  <dcterms:created xsi:type="dcterms:W3CDTF">2006-08-16T00:00:00Z</dcterms:created>
  <dcterms:modified xsi:type="dcterms:W3CDTF">2025-05-12T10:57:51Z</dcterms:modified>
  <dc:identifier>DAGnJknJDP0</dc:identifier>
</cp:coreProperties>
</file>