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63" r:id="rId3"/>
    <p:sldId id="256" r:id="rId4"/>
    <p:sldId id="257" r:id="rId6"/>
    <p:sldId id="258" r:id="rId7"/>
    <p:sldId id="259" r:id="rId8"/>
    <p:sldId id="260" r:id="rId9"/>
    <p:sldId id="261" r:id="rId10"/>
    <p:sldId id="262" r:id="rId11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023110" y="3089910"/>
            <a:ext cx="4876800" cy="10483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4400" b="1"/>
              <a:t>Project Topics</a:t>
            </a:r>
            <a:endParaRPr lang="en-US" sz="4400" b="1"/>
          </a:p>
        </p:txBody>
      </p:sp>
      <p:sp>
        <p:nvSpPr>
          <p:cNvPr id="3" name="Text Box 2"/>
          <p:cNvSpPr txBox="1"/>
          <p:nvPr/>
        </p:nvSpPr>
        <p:spPr>
          <a:xfrm>
            <a:off x="1908810" y="4058920"/>
            <a:ext cx="73056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/>
              <a:t>Language Translator with ML.</a:t>
            </a:r>
            <a:endParaRPr lang="en-US" sz="3200"/>
          </a:p>
        </p:txBody>
      </p:sp>
      <p:sp>
        <p:nvSpPr>
          <p:cNvPr id="5" name="Text Box 4"/>
          <p:cNvSpPr txBox="1"/>
          <p:nvPr/>
        </p:nvSpPr>
        <p:spPr>
          <a:xfrm>
            <a:off x="1908810" y="4642485"/>
            <a:ext cx="48768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/>
              <a:t>MNC Job Notifier.</a:t>
            </a:r>
            <a:endParaRPr lang="en-US" sz="3200"/>
          </a:p>
        </p:txBody>
      </p:sp>
      <p:sp>
        <p:nvSpPr>
          <p:cNvPr id="7" name="Text Box 6"/>
          <p:cNvSpPr txBox="1"/>
          <p:nvPr/>
        </p:nvSpPr>
        <p:spPr>
          <a:xfrm>
            <a:off x="1908810" y="5226050"/>
            <a:ext cx="102127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/>
              <a:t>Crime Prevention Surveillance with Technology.</a:t>
            </a:r>
            <a:endParaRPr lang="en-US" sz="3200"/>
          </a:p>
        </p:txBody>
      </p:sp>
      <p:pic>
        <p:nvPicPr>
          <p:cNvPr id="9" name="Picture 8" descr="mcoer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8615" y="121285"/>
            <a:ext cx="2133600" cy="242697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2635250" y="680720"/>
            <a:ext cx="1257046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 b="1">
                <a:solidFill>
                  <a:srgbClr val="FF0000"/>
                </a:solidFill>
              </a:rPr>
              <a:t>Matoshri College Of Engineering And Research Centre,Eklahare</a:t>
            </a:r>
            <a:endParaRPr lang="en-US" sz="4000" b="1">
              <a:solidFill>
                <a:srgbClr val="FF0000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2023110" y="6698615"/>
            <a:ext cx="48920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Project Guide </a:t>
            </a:r>
            <a:r>
              <a:rPr lang="en-US" sz="2800" b="1"/>
              <a:t>: Ms.S.H.Adke</a:t>
            </a:r>
            <a:endParaRPr lang="en-US" sz="28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5655310" y="1937385"/>
            <a:ext cx="8806180" cy="319405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8385"/>
              </a:lnSpc>
              <a:buNone/>
            </a:pPr>
            <a:r>
              <a:rPr lang="en-US" sz="6705" dirty="0">
                <a:solidFill>
                  <a:srgbClr val="1B1B27"/>
                </a:solidFill>
                <a:latin typeface="Arial" panose="020B0604020202020204" pitchFamily="34" charset="0"/>
                <a:ea typeface="Raleway" pitchFamily="34" charset="-122"/>
                <a:cs typeface="Arial" panose="020B0604020202020204" pitchFamily="34" charset="0"/>
              </a:rPr>
              <a:t>Language Translators</a:t>
            </a:r>
            <a:endParaRPr lang="en-US" sz="6705" dirty="0">
              <a:solidFill>
                <a:srgbClr val="1B1B27"/>
              </a:solidFill>
              <a:latin typeface="Arial" panose="020B0604020202020204" pitchFamily="34" charset="0"/>
              <a:ea typeface="Raleway" pitchFamily="34" charset="-122"/>
              <a:cs typeface="Arial" panose="020B0604020202020204" pitchFamily="34" charset="0"/>
            </a:endParaRPr>
          </a:p>
          <a:p>
            <a:pPr marL="0" indent="0">
              <a:lnSpc>
                <a:spcPts val="8385"/>
              </a:lnSpc>
              <a:buNone/>
            </a:pPr>
            <a:r>
              <a:rPr lang="en-US" sz="6705" dirty="0">
                <a:solidFill>
                  <a:srgbClr val="1B1B27"/>
                </a:solidFill>
                <a:latin typeface="Arial" panose="020B0604020202020204" pitchFamily="34" charset="0"/>
                <a:ea typeface="Raleway" pitchFamily="34" charset="-122"/>
                <a:cs typeface="Arial" panose="020B0604020202020204" pitchFamily="34" charset="0"/>
              </a:rPr>
              <a:t>with ML</a:t>
            </a:r>
            <a:endParaRPr lang="en-US" sz="6705" dirty="0">
              <a:solidFill>
                <a:srgbClr val="1B1B27"/>
              </a:solidFill>
              <a:latin typeface="Arial" panose="020B0604020202020204" pitchFamily="34" charset="0"/>
              <a:ea typeface="Raleway" pitchFamily="34" charset="-122"/>
              <a:cs typeface="Arial" panose="020B0604020202020204" pitchFamily="34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6350437" y="5501878"/>
            <a:ext cx="7415927" cy="79009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5" dirty="0">
                <a:solidFill>
                  <a:srgbClr val="3C3939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Explore the world of language translators, unlocking global communication.</a:t>
            </a:r>
            <a:endParaRPr lang="en-US" sz="1945" dirty="0">
              <a:solidFill>
                <a:srgbClr val="3C3939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227564" y="1252418"/>
            <a:ext cx="7661672" cy="132349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5210"/>
              </a:lnSpc>
              <a:buNone/>
            </a:pPr>
            <a:r>
              <a:rPr lang="en-US" sz="4170" dirty="0">
                <a:solidFill>
                  <a:srgbClr val="1B1B27"/>
                </a:solidFill>
                <a:latin typeface="Arial" panose="020B0604020202020204" pitchFamily="34" charset="0"/>
                <a:ea typeface="Raleway" pitchFamily="34" charset="-122"/>
                <a:cs typeface="Arial" panose="020B0604020202020204" pitchFamily="34" charset="0"/>
              </a:rPr>
              <a:t>The Role of Machine Learning in Language Translation</a:t>
            </a:r>
            <a:endParaRPr lang="en-US" sz="4170" dirty="0">
              <a:solidFill>
                <a:srgbClr val="1B1B27"/>
              </a:solidFill>
              <a:latin typeface="Arial" panose="020B0604020202020204" pitchFamily="34" charset="0"/>
              <a:ea typeface="Raleway" pitchFamily="34" charset="-122"/>
              <a:cs typeface="Arial" panose="020B0604020202020204" pitchFamily="34" charset="0"/>
            </a:endParaRPr>
          </a:p>
        </p:txBody>
      </p:sp>
      <p:sp>
        <p:nvSpPr>
          <p:cNvPr id="6" name="Shape 3"/>
          <p:cNvSpPr/>
          <p:nvPr/>
        </p:nvSpPr>
        <p:spPr>
          <a:xfrm>
            <a:off x="6533793" y="2893576"/>
            <a:ext cx="22860" cy="4083487"/>
          </a:xfrm>
          <a:prstGeom prst="roundRect">
            <a:avLst>
              <a:gd name="adj" fmla="val 389109"/>
            </a:avLst>
          </a:prstGeom>
          <a:solidFill>
            <a:srgbClr val="C7C7D0"/>
          </a:solidFill>
        </p:spPr>
      </p:sp>
      <p:sp>
        <p:nvSpPr>
          <p:cNvPr id="7" name="Shape 4"/>
          <p:cNvSpPr/>
          <p:nvPr/>
        </p:nvSpPr>
        <p:spPr>
          <a:xfrm>
            <a:off x="6760607" y="3358634"/>
            <a:ext cx="741164" cy="22860"/>
          </a:xfrm>
          <a:prstGeom prst="roundRect">
            <a:avLst>
              <a:gd name="adj" fmla="val 389109"/>
            </a:avLst>
          </a:prstGeom>
          <a:solidFill>
            <a:srgbClr val="C7C7D0"/>
          </a:solidFill>
        </p:spPr>
      </p:sp>
      <p:sp>
        <p:nvSpPr>
          <p:cNvPr id="8" name="Shape 5"/>
          <p:cNvSpPr/>
          <p:nvPr/>
        </p:nvSpPr>
        <p:spPr>
          <a:xfrm>
            <a:off x="6306979" y="3131820"/>
            <a:ext cx="476488" cy="476488"/>
          </a:xfrm>
          <a:prstGeom prst="roundRect">
            <a:avLst>
              <a:gd name="adj" fmla="val 18668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6477238" y="3211235"/>
            <a:ext cx="135969" cy="317659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2500" dirty="0">
                <a:solidFill>
                  <a:srgbClr val="3C3939"/>
                </a:solidFill>
                <a:latin typeface="Arial" panose="020B0604020202020204" pitchFamily="34" charset="0"/>
                <a:ea typeface="Raleway" pitchFamily="34" charset="-122"/>
                <a:cs typeface="Arial" panose="020B0604020202020204" pitchFamily="34" charset="0"/>
              </a:rPr>
              <a:t>1</a:t>
            </a:r>
            <a:endParaRPr lang="en-US" sz="2500" dirty="0">
              <a:solidFill>
                <a:srgbClr val="3C3939"/>
              </a:solidFill>
              <a:latin typeface="Arial" panose="020B0604020202020204" pitchFamily="34" charset="0"/>
              <a:ea typeface="Raleway" pitchFamily="34" charset="-122"/>
              <a:cs typeface="Arial" panose="020B0604020202020204" pitchFamily="34" charset="0"/>
            </a:endParaRPr>
          </a:p>
        </p:txBody>
      </p:sp>
      <p:sp>
        <p:nvSpPr>
          <p:cNvPr id="10" name="Text 7"/>
          <p:cNvSpPr/>
          <p:nvPr/>
        </p:nvSpPr>
        <p:spPr>
          <a:xfrm>
            <a:off x="7710011" y="3105269"/>
            <a:ext cx="2647236" cy="33075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605"/>
              </a:lnSpc>
              <a:buNone/>
            </a:pPr>
            <a:r>
              <a:rPr lang="en-US" sz="2085" dirty="0">
                <a:solidFill>
                  <a:srgbClr val="3C3939"/>
                </a:solidFill>
                <a:latin typeface="Arial" panose="020B0604020202020204" pitchFamily="34" charset="0"/>
                <a:ea typeface="Raleway" pitchFamily="34" charset="-122"/>
                <a:cs typeface="Arial" panose="020B0604020202020204" pitchFamily="34" charset="0"/>
              </a:rPr>
              <a:t>Data Collection</a:t>
            </a:r>
            <a:endParaRPr lang="en-US" sz="2085" dirty="0">
              <a:solidFill>
                <a:srgbClr val="3C3939"/>
              </a:solidFill>
              <a:latin typeface="Arial" panose="020B0604020202020204" pitchFamily="34" charset="0"/>
              <a:ea typeface="Raleway" pitchFamily="34" charset="-122"/>
              <a:cs typeface="Arial" panose="020B0604020202020204" pitchFamily="34" charset="0"/>
            </a:endParaRPr>
          </a:p>
        </p:txBody>
      </p:sp>
      <p:sp>
        <p:nvSpPr>
          <p:cNvPr id="11" name="Text 8"/>
          <p:cNvSpPr/>
          <p:nvPr/>
        </p:nvSpPr>
        <p:spPr>
          <a:xfrm>
            <a:off x="7710011" y="3563064"/>
            <a:ext cx="6179225" cy="33885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670"/>
              </a:lnSpc>
              <a:buNone/>
            </a:pPr>
            <a:r>
              <a:rPr lang="en-US" sz="1670" dirty="0">
                <a:solidFill>
                  <a:srgbClr val="3C3939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Gathering multilingual text for model training</a:t>
            </a:r>
            <a:endParaRPr lang="en-US" sz="1670" dirty="0">
              <a:solidFill>
                <a:srgbClr val="3C3939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  <p:sp>
        <p:nvSpPr>
          <p:cNvPr id="12" name="Shape 9"/>
          <p:cNvSpPr/>
          <p:nvPr/>
        </p:nvSpPr>
        <p:spPr>
          <a:xfrm>
            <a:off x="6760607" y="4790361"/>
            <a:ext cx="741164" cy="22860"/>
          </a:xfrm>
          <a:prstGeom prst="roundRect">
            <a:avLst>
              <a:gd name="adj" fmla="val 389109"/>
            </a:avLst>
          </a:prstGeom>
          <a:solidFill>
            <a:srgbClr val="C7C7D0"/>
          </a:solidFill>
        </p:spPr>
      </p:sp>
      <p:sp>
        <p:nvSpPr>
          <p:cNvPr id="13" name="Shape 10"/>
          <p:cNvSpPr/>
          <p:nvPr/>
        </p:nvSpPr>
        <p:spPr>
          <a:xfrm>
            <a:off x="6306979" y="4563547"/>
            <a:ext cx="476488" cy="476488"/>
          </a:xfrm>
          <a:prstGeom prst="roundRect">
            <a:avLst>
              <a:gd name="adj" fmla="val 18668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6462355" y="4642961"/>
            <a:ext cx="165616" cy="317659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2500" dirty="0">
                <a:solidFill>
                  <a:srgbClr val="3C3939"/>
                </a:solidFill>
                <a:latin typeface="Arial" panose="020B0604020202020204" pitchFamily="34" charset="0"/>
                <a:ea typeface="Raleway" pitchFamily="34" charset="-122"/>
                <a:cs typeface="Arial" panose="020B0604020202020204" pitchFamily="34" charset="0"/>
              </a:rPr>
              <a:t>2</a:t>
            </a:r>
            <a:endParaRPr lang="en-US" sz="2500" dirty="0">
              <a:solidFill>
                <a:srgbClr val="3C3939"/>
              </a:solidFill>
              <a:latin typeface="Arial" panose="020B0604020202020204" pitchFamily="34" charset="0"/>
              <a:ea typeface="Raleway" pitchFamily="34" charset="-122"/>
              <a:cs typeface="Arial" panose="020B0604020202020204" pitchFamily="34" charset="0"/>
            </a:endParaRPr>
          </a:p>
        </p:txBody>
      </p:sp>
      <p:sp>
        <p:nvSpPr>
          <p:cNvPr id="15" name="Text 12"/>
          <p:cNvSpPr/>
          <p:nvPr/>
        </p:nvSpPr>
        <p:spPr>
          <a:xfrm>
            <a:off x="7710011" y="4536996"/>
            <a:ext cx="2647236" cy="33075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605"/>
              </a:lnSpc>
              <a:buNone/>
            </a:pPr>
            <a:r>
              <a:rPr lang="en-US" sz="2085" dirty="0">
                <a:solidFill>
                  <a:srgbClr val="3C3939"/>
                </a:solidFill>
                <a:latin typeface="Arial" panose="020B0604020202020204" pitchFamily="34" charset="0"/>
                <a:ea typeface="Raleway" pitchFamily="34" charset="-122"/>
                <a:cs typeface="Arial" panose="020B0604020202020204" pitchFamily="34" charset="0"/>
              </a:rPr>
              <a:t>Model Training</a:t>
            </a:r>
            <a:endParaRPr lang="en-US" sz="2085" dirty="0">
              <a:solidFill>
                <a:srgbClr val="3C3939"/>
              </a:solidFill>
              <a:latin typeface="Arial" panose="020B0604020202020204" pitchFamily="34" charset="0"/>
              <a:ea typeface="Raleway" pitchFamily="34" charset="-122"/>
              <a:cs typeface="Arial" panose="020B0604020202020204" pitchFamily="34" charset="0"/>
            </a:endParaRPr>
          </a:p>
        </p:txBody>
      </p:sp>
      <p:sp>
        <p:nvSpPr>
          <p:cNvPr id="16" name="Text 13"/>
          <p:cNvSpPr/>
          <p:nvPr/>
        </p:nvSpPr>
        <p:spPr>
          <a:xfrm>
            <a:off x="7710011" y="4994791"/>
            <a:ext cx="6179225" cy="33885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670"/>
              </a:lnSpc>
              <a:buNone/>
            </a:pPr>
            <a:r>
              <a:rPr lang="en-US" sz="1670" dirty="0">
                <a:solidFill>
                  <a:srgbClr val="3C3939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Leveraging neural networks to learn translation patterns</a:t>
            </a:r>
            <a:endParaRPr lang="en-US" sz="1670" dirty="0">
              <a:solidFill>
                <a:srgbClr val="3C3939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  <p:sp>
        <p:nvSpPr>
          <p:cNvPr id="17" name="Shape 14"/>
          <p:cNvSpPr/>
          <p:nvPr/>
        </p:nvSpPr>
        <p:spPr>
          <a:xfrm>
            <a:off x="6760607" y="6222087"/>
            <a:ext cx="741164" cy="22860"/>
          </a:xfrm>
          <a:prstGeom prst="roundRect">
            <a:avLst>
              <a:gd name="adj" fmla="val 389109"/>
            </a:avLst>
          </a:prstGeom>
          <a:solidFill>
            <a:srgbClr val="C7C7D0"/>
          </a:solidFill>
        </p:spPr>
      </p:sp>
      <p:sp>
        <p:nvSpPr>
          <p:cNvPr id="18" name="Shape 15"/>
          <p:cNvSpPr/>
          <p:nvPr/>
        </p:nvSpPr>
        <p:spPr>
          <a:xfrm>
            <a:off x="6306979" y="5995273"/>
            <a:ext cx="476488" cy="476488"/>
          </a:xfrm>
          <a:prstGeom prst="roundRect">
            <a:avLst>
              <a:gd name="adj" fmla="val 18668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6460331" y="6074688"/>
            <a:ext cx="169664" cy="317659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2500" dirty="0">
                <a:solidFill>
                  <a:srgbClr val="3C3939"/>
                </a:solidFill>
                <a:latin typeface="Arial" panose="020B0604020202020204" pitchFamily="34" charset="0"/>
                <a:ea typeface="Raleway" pitchFamily="34" charset="-122"/>
                <a:cs typeface="Arial" panose="020B0604020202020204" pitchFamily="34" charset="0"/>
              </a:rPr>
              <a:t>3</a:t>
            </a:r>
            <a:endParaRPr lang="en-US" sz="2500" dirty="0">
              <a:solidFill>
                <a:srgbClr val="3C3939"/>
              </a:solidFill>
              <a:latin typeface="Arial" panose="020B0604020202020204" pitchFamily="34" charset="0"/>
              <a:ea typeface="Raleway" pitchFamily="34" charset="-122"/>
              <a:cs typeface="Arial" panose="020B0604020202020204" pitchFamily="34" charset="0"/>
            </a:endParaRPr>
          </a:p>
        </p:txBody>
      </p:sp>
      <p:sp>
        <p:nvSpPr>
          <p:cNvPr id="20" name="Text 17"/>
          <p:cNvSpPr/>
          <p:nvPr/>
        </p:nvSpPr>
        <p:spPr>
          <a:xfrm>
            <a:off x="7710011" y="5968722"/>
            <a:ext cx="2647236" cy="33075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605"/>
              </a:lnSpc>
              <a:buNone/>
            </a:pPr>
            <a:r>
              <a:rPr lang="en-US" sz="2085" dirty="0">
                <a:solidFill>
                  <a:srgbClr val="3C3939"/>
                </a:solidFill>
                <a:latin typeface="Arial" panose="020B0604020202020204" pitchFamily="34" charset="0"/>
                <a:ea typeface="Raleway" pitchFamily="34" charset="-122"/>
                <a:cs typeface="Arial" panose="020B0604020202020204" pitchFamily="34" charset="0"/>
              </a:rPr>
              <a:t>Real-time Translation</a:t>
            </a:r>
            <a:endParaRPr lang="en-US" sz="2085" dirty="0">
              <a:solidFill>
                <a:srgbClr val="3C3939"/>
              </a:solidFill>
              <a:latin typeface="Arial" panose="020B0604020202020204" pitchFamily="34" charset="0"/>
              <a:ea typeface="Raleway" pitchFamily="34" charset="-122"/>
              <a:cs typeface="Arial" panose="020B0604020202020204" pitchFamily="34" charset="0"/>
            </a:endParaRPr>
          </a:p>
        </p:txBody>
      </p:sp>
      <p:sp>
        <p:nvSpPr>
          <p:cNvPr id="21" name="Text 18"/>
          <p:cNvSpPr/>
          <p:nvPr/>
        </p:nvSpPr>
        <p:spPr>
          <a:xfrm>
            <a:off x="7710011" y="6426518"/>
            <a:ext cx="6179225" cy="33885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670"/>
              </a:lnSpc>
              <a:buNone/>
            </a:pPr>
            <a:r>
              <a:rPr lang="en-US" sz="1670" dirty="0">
                <a:solidFill>
                  <a:srgbClr val="3C3939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Applying ML models to provide instant language conversion</a:t>
            </a:r>
            <a:endParaRPr lang="en-US" sz="1670" dirty="0">
              <a:solidFill>
                <a:srgbClr val="3C3939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85086" y="1663700"/>
            <a:ext cx="7773829" cy="183522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4815"/>
              </a:lnSpc>
              <a:buNone/>
            </a:pPr>
            <a:r>
              <a:rPr lang="en-US" sz="3855" dirty="0">
                <a:solidFill>
                  <a:srgbClr val="1B1B27"/>
                </a:solidFill>
                <a:latin typeface="Arial" panose="020B0604020202020204" pitchFamily="34" charset="0"/>
                <a:ea typeface="Raleway" pitchFamily="34" charset="-122"/>
                <a:cs typeface="Arial" panose="020B0604020202020204" pitchFamily="34" charset="0"/>
              </a:rPr>
              <a:t>Challenges </a:t>
            </a:r>
            <a:endParaRPr lang="en-US" sz="3855" dirty="0">
              <a:solidFill>
                <a:srgbClr val="1B1B27"/>
              </a:solidFill>
              <a:latin typeface="Arial" panose="020B0604020202020204" pitchFamily="34" charset="0"/>
              <a:ea typeface="Raleway" pitchFamily="34" charset="-122"/>
              <a:cs typeface="Arial" panose="020B0604020202020204" pitchFamily="34" charset="0"/>
            </a:endParaRPr>
          </a:p>
        </p:txBody>
      </p:sp>
      <p:sp>
        <p:nvSpPr>
          <p:cNvPr id="6" name="Shape 3"/>
          <p:cNvSpPr/>
          <p:nvPr/>
        </p:nvSpPr>
        <p:spPr>
          <a:xfrm>
            <a:off x="685086" y="3192899"/>
            <a:ext cx="440412" cy="440412"/>
          </a:xfrm>
          <a:prstGeom prst="roundRect">
            <a:avLst>
              <a:gd name="adj" fmla="val 18670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842367" y="3266242"/>
            <a:ext cx="125730" cy="293608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310"/>
              </a:lnSpc>
              <a:buNone/>
            </a:pPr>
            <a:r>
              <a:rPr lang="en-US" sz="2310" dirty="0">
                <a:solidFill>
                  <a:srgbClr val="3C3939"/>
                </a:solidFill>
                <a:latin typeface="Arial" panose="020B0604020202020204" pitchFamily="34" charset="0"/>
                <a:ea typeface="Raleway" pitchFamily="34" charset="-122"/>
                <a:cs typeface="Arial" panose="020B0604020202020204" pitchFamily="34" charset="0"/>
              </a:rPr>
              <a:t>1</a:t>
            </a:r>
            <a:endParaRPr lang="en-US" sz="2310" dirty="0">
              <a:solidFill>
                <a:srgbClr val="3C3939"/>
              </a:solidFill>
              <a:latin typeface="Arial" panose="020B0604020202020204" pitchFamily="34" charset="0"/>
              <a:ea typeface="Raleway" pitchFamily="34" charset="-122"/>
              <a:cs typeface="Arial" panose="020B0604020202020204" pitchFamily="34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1321237" y="3192899"/>
            <a:ext cx="2447092" cy="30575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410"/>
              </a:lnSpc>
              <a:buNone/>
            </a:pPr>
            <a:r>
              <a:rPr lang="en-US" sz="1925" dirty="0">
                <a:solidFill>
                  <a:srgbClr val="3C3939"/>
                </a:solidFill>
                <a:latin typeface="Arial" panose="020B0604020202020204" pitchFamily="34" charset="0"/>
                <a:ea typeface="Raleway" pitchFamily="34" charset="-122"/>
                <a:cs typeface="Arial" panose="020B0604020202020204" pitchFamily="34" charset="0"/>
              </a:rPr>
              <a:t>Data Availability</a:t>
            </a:r>
            <a:endParaRPr lang="en-US" sz="1925" dirty="0">
              <a:solidFill>
                <a:srgbClr val="3C3939"/>
              </a:solidFill>
              <a:latin typeface="Arial" panose="020B0604020202020204" pitchFamily="34" charset="0"/>
              <a:ea typeface="Raleway" pitchFamily="34" charset="-122"/>
              <a:cs typeface="Arial" panose="020B0604020202020204" pitchFamily="34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1321237" y="3616047"/>
            <a:ext cx="7137678" cy="313134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465"/>
              </a:lnSpc>
              <a:buNone/>
            </a:pPr>
            <a:r>
              <a:rPr lang="en-US" sz="1540" dirty="0">
                <a:solidFill>
                  <a:srgbClr val="3C3939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Accessing high-quality, diverse training datasets</a:t>
            </a:r>
            <a:endParaRPr lang="en-US" sz="1540" dirty="0">
              <a:solidFill>
                <a:srgbClr val="3C3939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  <p:sp>
        <p:nvSpPr>
          <p:cNvPr id="10" name="Shape 7"/>
          <p:cNvSpPr/>
          <p:nvPr/>
        </p:nvSpPr>
        <p:spPr>
          <a:xfrm>
            <a:off x="685086" y="4345067"/>
            <a:ext cx="440412" cy="440412"/>
          </a:xfrm>
          <a:prstGeom prst="roundRect">
            <a:avLst>
              <a:gd name="adj" fmla="val 18670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828794" y="4418409"/>
            <a:ext cx="152995" cy="293608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310"/>
              </a:lnSpc>
              <a:buNone/>
            </a:pPr>
            <a:r>
              <a:rPr lang="en-US" sz="2310" dirty="0">
                <a:solidFill>
                  <a:srgbClr val="3C3939"/>
                </a:solidFill>
                <a:latin typeface="Arial" panose="020B0604020202020204" pitchFamily="34" charset="0"/>
                <a:ea typeface="Raleway" pitchFamily="34" charset="-122"/>
                <a:cs typeface="Arial" panose="020B0604020202020204" pitchFamily="34" charset="0"/>
              </a:rPr>
              <a:t>2</a:t>
            </a:r>
            <a:endParaRPr lang="en-US" sz="2310" dirty="0">
              <a:solidFill>
                <a:srgbClr val="3C3939"/>
              </a:solidFill>
              <a:latin typeface="Arial" panose="020B0604020202020204" pitchFamily="34" charset="0"/>
              <a:ea typeface="Raleway" pitchFamily="34" charset="-122"/>
              <a:cs typeface="Arial" panose="020B0604020202020204" pitchFamily="34" charset="0"/>
            </a:endParaRPr>
          </a:p>
        </p:txBody>
      </p:sp>
      <p:sp>
        <p:nvSpPr>
          <p:cNvPr id="12" name="Text 9"/>
          <p:cNvSpPr/>
          <p:nvPr/>
        </p:nvSpPr>
        <p:spPr>
          <a:xfrm>
            <a:off x="1321237" y="4345067"/>
            <a:ext cx="2447092" cy="30575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410"/>
              </a:lnSpc>
              <a:buNone/>
            </a:pPr>
            <a:r>
              <a:rPr lang="en-US" sz="1925" dirty="0">
                <a:solidFill>
                  <a:srgbClr val="3C3939"/>
                </a:solidFill>
                <a:latin typeface="Arial" panose="020B0604020202020204" pitchFamily="34" charset="0"/>
                <a:ea typeface="Raleway" pitchFamily="34" charset="-122"/>
                <a:cs typeface="Arial" panose="020B0604020202020204" pitchFamily="34" charset="0"/>
              </a:rPr>
              <a:t>Model Complexity</a:t>
            </a:r>
            <a:endParaRPr lang="en-US" sz="1925" dirty="0">
              <a:solidFill>
                <a:srgbClr val="3C3939"/>
              </a:solidFill>
              <a:latin typeface="Arial" panose="020B0604020202020204" pitchFamily="34" charset="0"/>
              <a:ea typeface="Raleway" pitchFamily="34" charset="-122"/>
              <a:cs typeface="Arial" panose="020B0604020202020204" pitchFamily="34" charset="0"/>
            </a:endParaRPr>
          </a:p>
        </p:txBody>
      </p:sp>
      <p:sp>
        <p:nvSpPr>
          <p:cNvPr id="13" name="Text 10"/>
          <p:cNvSpPr/>
          <p:nvPr/>
        </p:nvSpPr>
        <p:spPr>
          <a:xfrm>
            <a:off x="1321237" y="4768215"/>
            <a:ext cx="7137678" cy="313134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465"/>
              </a:lnSpc>
              <a:buNone/>
            </a:pPr>
            <a:r>
              <a:rPr lang="en-US" sz="1540" dirty="0">
                <a:solidFill>
                  <a:srgbClr val="3C3939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Designing robust neural networks for translation</a:t>
            </a:r>
            <a:endParaRPr lang="en-US" sz="1540" dirty="0">
              <a:solidFill>
                <a:srgbClr val="3C3939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  <p:sp>
        <p:nvSpPr>
          <p:cNvPr id="14" name="Shape 11"/>
          <p:cNvSpPr/>
          <p:nvPr/>
        </p:nvSpPr>
        <p:spPr>
          <a:xfrm>
            <a:off x="685086" y="5497235"/>
            <a:ext cx="440412" cy="440412"/>
          </a:xfrm>
          <a:prstGeom prst="roundRect">
            <a:avLst>
              <a:gd name="adj" fmla="val 18670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826889" y="5570577"/>
            <a:ext cx="156805" cy="293608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310"/>
              </a:lnSpc>
              <a:buNone/>
            </a:pPr>
            <a:r>
              <a:rPr lang="en-US" sz="2310" dirty="0">
                <a:solidFill>
                  <a:srgbClr val="3C3939"/>
                </a:solidFill>
                <a:latin typeface="Arial" panose="020B0604020202020204" pitchFamily="34" charset="0"/>
                <a:ea typeface="Raleway" pitchFamily="34" charset="-122"/>
                <a:cs typeface="Arial" panose="020B0604020202020204" pitchFamily="34" charset="0"/>
              </a:rPr>
              <a:t>3</a:t>
            </a:r>
            <a:endParaRPr lang="en-US" sz="2310" dirty="0">
              <a:solidFill>
                <a:srgbClr val="3C3939"/>
              </a:solidFill>
              <a:latin typeface="Arial" panose="020B0604020202020204" pitchFamily="34" charset="0"/>
              <a:ea typeface="Raleway" pitchFamily="34" charset="-122"/>
              <a:cs typeface="Arial" panose="020B0604020202020204" pitchFamily="34" charset="0"/>
            </a:endParaRPr>
          </a:p>
        </p:txBody>
      </p:sp>
      <p:sp>
        <p:nvSpPr>
          <p:cNvPr id="16" name="Text 13"/>
          <p:cNvSpPr/>
          <p:nvPr/>
        </p:nvSpPr>
        <p:spPr>
          <a:xfrm>
            <a:off x="1321237" y="5497235"/>
            <a:ext cx="2447092" cy="30575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410"/>
              </a:lnSpc>
              <a:buNone/>
            </a:pPr>
            <a:r>
              <a:rPr lang="en-US" sz="1925" dirty="0">
                <a:solidFill>
                  <a:srgbClr val="3C3939"/>
                </a:solidFill>
                <a:latin typeface="Arial" panose="020B0604020202020204" pitchFamily="34" charset="0"/>
                <a:ea typeface="Raleway" pitchFamily="34" charset="-122"/>
                <a:cs typeface="Arial" panose="020B0604020202020204" pitchFamily="34" charset="0"/>
              </a:rPr>
              <a:t>Language Nuances</a:t>
            </a:r>
            <a:endParaRPr lang="en-US" sz="1925" dirty="0">
              <a:solidFill>
                <a:srgbClr val="3C3939"/>
              </a:solidFill>
              <a:latin typeface="Arial" panose="020B0604020202020204" pitchFamily="34" charset="0"/>
              <a:ea typeface="Raleway" pitchFamily="34" charset="-122"/>
              <a:cs typeface="Arial" panose="020B0604020202020204" pitchFamily="34" charset="0"/>
            </a:endParaRPr>
          </a:p>
        </p:txBody>
      </p:sp>
      <p:sp>
        <p:nvSpPr>
          <p:cNvPr id="17" name="Text 14"/>
          <p:cNvSpPr/>
          <p:nvPr/>
        </p:nvSpPr>
        <p:spPr>
          <a:xfrm>
            <a:off x="1321237" y="5920383"/>
            <a:ext cx="7137678" cy="313134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465"/>
              </a:lnSpc>
              <a:buNone/>
            </a:pPr>
            <a:r>
              <a:rPr lang="en-US" sz="1540" dirty="0">
                <a:solidFill>
                  <a:srgbClr val="3C3939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Capturing contextual and cultural differences</a:t>
            </a:r>
            <a:endParaRPr lang="en-US" sz="1540" dirty="0">
              <a:solidFill>
                <a:srgbClr val="3C3939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  <p:sp>
        <p:nvSpPr>
          <p:cNvPr id="18" name="Shape 15"/>
          <p:cNvSpPr/>
          <p:nvPr/>
        </p:nvSpPr>
        <p:spPr>
          <a:xfrm>
            <a:off x="685086" y="6649403"/>
            <a:ext cx="440412" cy="440412"/>
          </a:xfrm>
          <a:prstGeom prst="roundRect">
            <a:avLst>
              <a:gd name="adj" fmla="val 18670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825103" y="6722745"/>
            <a:ext cx="160258" cy="293608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310"/>
              </a:lnSpc>
              <a:buNone/>
            </a:pPr>
            <a:r>
              <a:rPr lang="en-US" sz="2310" dirty="0">
                <a:solidFill>
                  <a:srgbClr val="3C3939"/>
                </a:solidFill>
                <a:latin typeface="Arial" panose="020B0604020202020204" pitchFamily="34" charset="0"/>
                <a:ea typeface="Raleway" pitchFamily="34" charset="-122"/>
                <a:cs typeface="Arial" panose="020B0604020202020204" pitchFamily="34" charset="0"/>
              </a:rPr>
              <a:t>4</a:t>
            </a:r>
            <a:endParaRPr lang="en-US" sz="2310" dirty="0">
              <a:solidFill>
                <a:srgbClr val="3C3939"/>
              </a:solidFill>
              <a:latin typeface="Arial" panose="020B0604020202020204" pitchFamily="34" charset="0"/>
              <a:ea typeface="Raleway" pitchFamily="34" charset="-122"/>
              <a:cs typeface="Arial" panose="020B0604020202020204" pitchFamily="34" charset="0"/>
            </a:endParaRPr>
          </a:p>
        </p:txBody>
      </p:sp>
      <p:sp>
        <p:nvSpPr>
          <p:cNvPr id="20" name="Text 17"/>
          <p:cNvSpPr/>
          <p:nvPr/>
        </p:nvSpPr>
        <p:spPr>
          <a:xfrm>
            <a:off x="1321237" y="6649403"/>
            <a:ext cx="2912864" cy="30575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410"/>
              </a:lnSpc>
              <a:buNone/>
            </a:pPr>
            <a:r>
              <a:rPr lang="en-US" sz="1925" dirty="0">
                <a:solidFill>
                  <a:srgbClr val="3C3939"/>
                </a:solidFill>
                <a:latin typeface="Arial" panose="020B0604020202020204" pitchFamily="34" charset="0"/>
                <a:ea typeface="Raleway" pitchFamily="34" charset="-122"/>
                <a:cs typeface="Arial" panose="020B0604020202020204" pitchFamily="34" charset="0"/>
              </a:rPr>
              <a:t>Computational Resources</a:t>
            </a:r>
            <a:endParaRPr lang="en-US" sz="1925" dirty="0">
              <a:solidFill>
                <a:srgbClr val="3C3939"/>
              </a:solidFill>
              <a:latin typeface="Arial" panose="020B0604020202020204" pitchFamily="34" charset="0"/>
              <a:ea typeface="Raleway" pitchFamily="34" charset="-122"/>
              <a:cs typeface="Arial" panose="020B0604020202020204" pitchFamily="34" charset="0"/>
            </a:endParaRPr>
          </a:p>
        </p:txBody>
      </p:sp>
      <p:sp>
        <p:nvSpPr>
          <p:cNvPr id="21" name="Text 18"/>
          <p:cNvSpPr/>
          <p:nvPr/>
        </p:nvSpPr>
        <p:spPr>
          <a:xfrm>
            <a:off x="1321237" y="7072551"/>
            <a:ext cx="7137678" cy="313134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465"/>
              </a:lnSpc>
              <a:buNone/>
            </a:pPr>
            <a:r>
              <a:rPr lang="en-US" sz="1540" dirty="0">
                <a:solidFill>
                  <a:srgbClr val="3C3939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Ensuring scalable, real-time translation performance</a:t>
            </a:r>
            <a:endParaRPr lang="en-US" sz="1540" dirty="0">
              <a:solidFill>
                <a:srgbClr val="3C3939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1862"/>
          </a:xfrm>
          <a:prstGeom prst="rect">
            <a:avLst/>
          </a:prstGeom>
          <a:solidFill>
            <a:srgbClr val="FFFFFF">
              <a:alpha val="75000"/>
            </a:srgbClr>
          </a:solidFill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97311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2485" y="3627120"/>
            <a:ext cx="12965430" cy="148637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5855"/>
              </a:lnSpc>
              <a:buNone/>
            </a:pPr>
            <a:r>
              <a:rPr lang="en-US" sz="4680" dirty="0">
                <a:solidFill>
                  <a:srgbClr val="1B1B27"/>
                </a:solidFill>
                <a:latin typeface="Arial" panose="020B0604020202020204" pitchFamily="34" charset="0"/>
                <a:ea typeface="Raleway" pitchFamily="34" charset="-122"/>
                <a:cs typeface="Arial" panose="020B0604020202020204" pitchFamily="34" charset="0"/>
              </a:rPr>
              <a:t>Django Framework for Building Language Translation Apps</a:t>
            </a:r>
            <a:endParaRPr lang="en-US" sz="4680" dirty="0">
              <a:solidFill>
                <a:srgbClr val="1B1B27"/>
              </a:solidFill>
              <a:latin typeface="Arial" panose="020B0604020202020204" pitchFamily="34" charset="0"/>
              <a:ea typeface="Raleway" pitchFamily="34" charset="-122"/>
              <a:cs typeface="Arial" panose="020B0604020202020204" pitchFamily="34" charset="0"/>
            </a:endParaRPr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85" y="5470208"/>
            <a:ext cx="594598" cy="594598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832485" y="6302573"/>
            <a:ext cx="2973110" cy="371594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925"/>
              </a:lnSpc>
              <a:buNone/>
            </a:pPr>
            <a:r>
              <a:rPr lang="en-US" sz="2340" dirty="0">
                <a:solidFill>
                  <a:srgbClr val="3C3939"/>
                </a:solidFill>
                <a:latin typeface="Arial" panose="020B0604020202020204" pitchFamily="34" charset="0"/>
                <a:ea typeface="Raleway" pitchFamily="34" charset="-122"/>
                <a:cs typeface="Arial" panose="020B0604020202020204" pitchFamily="34" charset="0"/>
              </a:rPr>
              <a:t>Web Development</a:t>
            </a:r>
            <a:endParaRPr lang="en-US" sz="2340" dirty="0">
              <a:solidFill>
                <a:srgbClr val="3C3939"/>
              </a:solidFill>
              <a:latin typeface="Arial" panose="020B0604020202020204" pitchFamily="34" charset="0"/>
              <a:ea typeface="Raleway" pitchFamily="34" charset="-122"/>
              <a:cs typeface="Arial" panose="020B0604020202020204" pitchFamily="34" charset="0"/>
            </a:endParaRPr>
          </a:p>
        </p:txBody>
      </p:sp>
      <p:sp>
        <p:nvSpPr>
          <p:cNvPr id="8" name="Text 4"/>
          <p:cNvSpPr/>
          <p:nvPr/>
        </p:nvSpPr>
        <p:spPr>
          <a:xfrm>
            <a:off x="832485" y="6816804"/>
            <a:ext cx="2973824" cy="76104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995"/>
              </a:lnSpc>
              <a:buNone/>
            </a:pPr>
            <a:r>
              <a:rPr lang="en-US" sz="1875" dirty="0">
                <a:solidFill>
                  <a:srgbClr val="3C3939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Leverage Django's MVC architecture</a:t>
            </a:r>
            <a:endParaRPr lang="en-US" sz="1875" dirty="0">
              <a:solidFill>
                <a:srgbClr val="3C3939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3020" y="5470208"/>
            <a:ext cx="594598" cy="594598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4163020" y="6302573"/>
            <a:ext cx="2973110" cy="371594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925"/>
              </a:lnSpc>
              <a:buNone/>
            </a:pPr>
            <a:r>
              <a:rPr lang="en-US" sz="2340" dirty="0">
                <a:solidFill>
                  <a:srgbClr val="3C3939"/>
                </a:solidFill>
                <a:latin typeface="Arial" panose="020B0604020202020204" pitchFamily="34" charset="0"/>
                <a:ea typeface="Raleway" pitchFamily="34" charset="-122"/>
                <a:cs typeface="Arial" panose="020B0604020202020204" pitchFamily="34" charset="0"/>
              </a:rPr>
              <a:t>Data Modeling</a:t>
            </a:r>
            <a:endParaRPr lang="en-US" sz="2340" dirty="0">
              <a:solidFill>
                <a:srgbClr val="3C3939"/>
              </a:solidFill>
              <a:latin typeface="Arial" panose="020B0604020202020204" pitchFamily="34" charset="0"/>
              <a:ea typeface="Raleway" pitchFamily="34" charset="-122"/>
              <a:cs typeface="Arial" panose="020B0604020202020204" pitchFamily="34" charset="0"/>
            </a:endParaRPr>
          </a:p>
        </p:txBody>
      </p:sp>
      <p:sp>
        <p:nvSpPr>
          <p:cNvPr id="11" name="Text 6"/>
          <p:cNvSpPr/>
          <p:nvPr/>
        </p:nvSpPr>
        <p:spPr>
          <a:xfrm>
            <a:off x="4163020" y="6816804"/>
            <a:ext cx="2973824" cy="76104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995"/>
              </a:lnSpc>
              <a:buNone/>
            </a:pPr>
            <a:r>
              <a:rPr lang="en-US" sz="1875" dirty="0">
                <a:solidFill>
                  <a:srgbClr val="3C3939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Manage multilingual content and user data</a:t>
            </a:r>
            <a:endParaRPr lang="en-US" sz="1875" dirty="0">
              <a:solidFill>
                <a:srgbClr val="3C3939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556" y="5470208"/>
            <a:ext cx="594598" cy="594598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7493556" y="6302573"/>
            <a:ext cx="2973110" cy="371594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925"/>
              </a:lnSpc>
              <a:buNone/>
            </a:pPr>
            <a:r>
              <a:rPr lang="en-US" sz="2340" dirty="0">
                <a:solidFill>
                  <a:srgbClr val="3C3939"/>
                </a:solidFill>
                <a:latin typeface="Arial" panose="020B0604020202020204" pitchFamily="34" charset="0"/>
                <a:ea typeface="Raleway" pitchFamily="34" charset="-122"/>
                <a:cs typeface="Arial" panose="020B0604020202020204" pitchFamily="34" charset="0"/>
              </a:rPr>
              <a:t>API Integration</a:t>
            </a:r>
            <a:endParaRPr lang="en-US" sz="2340" dirty="0">
              <a:solidFill>
                <a:srgbClr val="3C3939"/>
              </a:solidFill>
              <a:latin typeface="Arial" panose="020B0604020202020204" pitchFamily="34" charset="0"/>
              <a:ea typeface="Raleway" pitchFamily="34" charset="-122"/>
              <a:cs typeface="Arial" panose="020B0604020202020204" pitchFamily="34" charset="0"/>
            </a:endParaRPr>
          </a:p>
        </p:txBody>
      </p:sp>
      <p:sp>
        <p:nvSpPr>
          <p:cNvPr id="14" name="Text 8"/>
          <p:cNvSpPr/>
          <p:nvPr/>
        </p:nvSpPr>
        <p:spPr>
          <a:xfrm>
            <a:off x="7493556" y="6816804"/>
            <a:ext cx="2973824" cy="76104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995"/>
              </a:lnSpc>
              <a:buNone/>
            </a:pPr>
            <a:r>
              <a:rPr lang="en-US" sz="1875" dirty="0">
                <a:solidFill>
                  <a:srgbClr val="3C3939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Connect to translation service APIs</a:t>
            </a:r>
            <a:endParaRPr lang="en-US" sz="1875" dirty="0">
              <a:solidFill>
                <a:srgbClr val="3C3939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4091" y="5470208"/>
            <a:ext cx="594598" cy="594598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10824091" y="6302573"/>
            <a:ext cx="2973110" cy="371594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925"/>
              </a:lnSpc>
              <a:buNone/>
            </a:pPr>
            <a:r>
              <a:rPr lang="en-US" sz="2340" dirty="0">
                <a:solidFill>
                  <a:srgbClr val="3C3939"/>
                </a:solidFill>
                <a:latin typeface="Arial" panose="020B0604020202020204" pitchFamily="34" charset="0"/>
                <a:ea typeface="Raleway" pitchFamily="34" charset="-122"/>
                <a:cs typeface="Arial" panose="020B0604020202020204" pitchFamily="34" charset="0"/>
              </a:rPr>
              <a:t>Scalability</a:t>
            </a:r>
            <a:endParaRPr lang="en-US" sz="2340" dirty="0">
              <a:solidFill>
                <a:srgbClr val="3C3939"/>
              </a:solidFill>
              <a:latin typeface="Arial" panose="020B0604020202020204" pitchFamily="34" charset="0"/>
              <a:ea typeface="Raleway" pitchFamily="34" charset="-122"/>
              <a:cs typeface="Arial" panose="020B0604020202020204" pitchFamily="34" charset="0"/>
            </a:endParaRPr>
          </a:p>
        </p:txBody>
      </p:sp>
      <p:sp>
        <p:nvSpPr>
          <p:cNvPr id="17" name="Text 10"/>
          <p:cNvSpPr/>
          <p:nvPr/>
        </p:nvSpPr>
        <p:spPr>
          <a:xfrm>
            <a:off x="10824091" y="6816804"/>
            <a:ext cx="2973824" cy="76104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995"/>
              </a:lnSpc>
              <a:buNone/>
            </a:pPr>
            <a:r>
              <a:rPr lang="en-US" sz="1875" dirty="0">
                <a:solidFill>
                  <a:srgbClr val="3C3939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Deploy highly scalable translation apps</a:t>
            </a:r>
            <a:endParaRPr lang="en-US" sz="1875" dirty="0">
              <a:solidFill>
                <a:srgbClr val="3C3939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6264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576388" y="3531751"/>
            <a:ext cx="11312485" cy="65663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170"/>
              </a:lnSpc>
              <a:buNone/>
            </a:pPr>
            <a:r>
              <a:rPr lang="en-US" sz="4135" dirty="0">
                <a:solidFill>
                  <a:srgbClr val="1B1B27"/>
                </a:solidFill>
                <a:latin typeface="Arial" panose="020B0604020202020204" pitchFamily="34" charset="0"/>
                <a:ea typeface="Raleway" pitchFamily="34" charset="-122"/>
                <a:cs typeface="Arial" panose="020B0604020202020204" pitchFamily="34" charset="0"/>
              </a:rPr>
              <a:t>Artificial Intelligence and Language Translation</a:t>
            </a:r>
            <a:endParaRPr lang="en-US" sz="4135" dirty="0">
              <a:solidFill>
                <a:srgbClr val="1B1B27"/>
              </a:solidFill>
              <a:latin typeface="Arial" panose="020B0604020202020204" pitchFamily="34" charset="0"/>
              <a:ea typeface="Raleway" pitchFamily="34" charset="-122"/>
              <a:cs typeface="Arial" panose="020B0604020202020204" pitchFamily="34" charset="0"/>
            </a:endParaRPr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388" y="4503539"/>
            <a:ext cx="3825835" cy="840462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786414" y="5659160"/>
            <a:ext cx="2626400" cy="32825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585"/>
              </a:lnSpc>
              <a:buNone/>
            </a:pPr>
            <a:r>
              <a:rPr lang="en-US" sz="2070" dirty="0">
                <a:solidFill>
                  <a:srgbClr val="3C3939"/>
                </a:solidFill>
                <a:latin typeface="Arial" panose="020B0604020202020204" pitchFamily="34" charset="0"/>
                <a:ea typeface="Raleway" pitchFamily="34" charset="-122"/>
                <a:cs typeface="Arial" panose="020B0604020202020204" pitchFamily="34" charset="0"/>
              </a:rPr>
              <a:t>Neural Networks</a:t>
            </a:r>
            <a:endParaRPr lang="en-US" sz="2070" dirty="0">
              <a:solidFill>
                <a:srgbClr val="3C3939"/>
              </a:solidFill>
              <a:latin typeface="Arial" panose="020B0604020202020204" pitchFamily="34" charset="0"/>
              <a:ea typeface="Raleway" pitchFamily="34" charset="-122"/>
              <a:cs typeface="Arial" panose="020B0604020202020204" pitchFamily="34" charset="0"/>
            </a:endParaRPr>
          </a:p>
        </p:txBody>
      </p:sp>
      <p:sp>
        <p:nvSpPr>
          <p:cNvPr id="8" name="Text 4"/>
          <p:cNvSpPr/>
          <p:nvPr/>
        </p:nvSpPr>
        <p:spPr>
          <a:xfrm>
            <a:off x="1786414" y="6113383"/>
            <a:ext cx="3405783" cy="67246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645"/>
              </a:lnSpc>
              <a:buNone/>
            </a:pPr>
            <a:r>
              <a:rPr lang="en-US" sz="1655" dirty="0">
                <a:solidFill>
                  <a:srgbClr val="3C3939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Advanced models for contextual translation</a:t>
            </a:r>
            <a:endParaRPr lang="en-US" sz="1655" dirty="0">
              <a:solidFill>
                <a:srgbClr val="3C3939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2223" y="4503539"/>
            <a:ext cx="3825835" cy="840462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612249" y="5659160"/>
            <a:ext cx="3405783" cy="656511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585"/>
              </a:lnSpc>
              <a:buNone/>
            </a:pPr>
            <a:r>
              <a:rPr lang="en-US" sz="2070" dirty="0">
                <a:solidFill>
                  <a:srgbClr val="3C3939"/>
                </a:solidFill>
                <a:latin typeface="Arial" panose="020B0604020202020204" pitchFamily="34" charset="0"/>
                <a:ea typeface="Raleway" pitchFamily="34" charset="-122"/>
                <a:cs typeface="Arial" panose="020B0604020202020204" pitchFamily="34" charset="0"/>
              </a:rPr>
              <a:t>Natural Language Processing</a:t>
            </a:r>
            <a:endParaRPr lang="en-US" sz="2070" dirty="0">
              <a:solidFill>
                <a:srgbClr val="3C3939"/>
              </a:solidFill>
              <a:latin typeface="Arial" panose="020B0604020202020204" pitchFamily="34" charset="0"/>
              <a:ea typeface="Raleway" pitchFamily="34" charset="-122"/>
              <a:cs typeface="Arial" panose="020B0604020202020204" pitchFamily="34" charset="0"/>
            </a:endParaRPr>
          </a:p>
        </p:txBody>
      </p:sp>
      <p:sp>
        <p:nvSpPr>
          <p:cNvPr id="11" name="Text 6"/>
          <p:cNvSpPr/>
          <p:nvPr/>
        </p:nvSpPr>
        <p:spPr>
          <a:xfrm>
            <a:off x="5612249" y="6441638"/>
            <a:ext cx="3405783" cy="67246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645"/>
              </a:lnSpc>
              <a:buNone/>
            </a:pPr>
            <a:r>
              <a:rPr lang="en-US" sz="1655" dirty="0">
                <a:solidFill>
                  <a:srgbClr val="3C3939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Understand language structure and semantics</a:t>
            </a:r>
            <a:endParaRPr lang="en-US" sz="1655" dirty="0">
              <a:solidFill>
                <a:srgbClr val="3C3939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8058" y="4503539"/>
            <a:ext cx="3825954" cy="840462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9438084" y="5659160"/>
            <a:ext cx="2626400" cy="32825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585"/>
              </a:lnSpc>
              <a:buNone/>
            </a:pPr>
            <a:r>
              <a:rPr lang="en-US" sz="2070" dirty="0">
                <a:solidFill>
                  <a:srgbClr val="3C3939"/>
                </a:solidFill>
                <a:latin typeface="Arial" panose="020B0604020202020204" pitchFamily="34" charset="0"/>
                <a:ea typeface="Raleway" pitchFamily="34" charset="-122"/>
                <a:cs typeface="Arial" panose="020B0604020202020204" pitchFamily="34" charset="0"/>
              </a:rPr>
              <a:t>Machine Learning</a:t>
            </a:r>
            <a:endParaRPr lang="en-US" sz="2070" dirty="0">
              <a:solidFill>
                <a:srgbClr val="3C3939"/>
              </a:solidFill>
              <a:latin typeface="Arial" panose="020B0604020202020204" pitchFamily="34" charset="0"/>
              <a:ea typeface="Raleway" pitchFamily="34" charset="-122"/>
              <a:cs typeface="Arial" panose="020B0604020202020204" pitchFamily="34" charset="0"/>
            </a:endParaRPr>
          </a:p>
        </p:txBody>
      </p:sp>
      <p:sp>
        <p:nvSpPr>
          <p:cNvPr id="14" name="Text 8"/>
          <p:cNvSpPr/>
          <p:nvPr/>
        </p:nvSpPr>
        <p:spPr>
          <a:xfrm>
            <a:off x="9438084" y="6113383"/>
            <a:ext cx="3405902" cy="67246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645"/>
              </a:lnSpc>
              <a:buNone/>
            </a:pPr>
            <a:r>
              <a:rPr lang="en-US" sz="1655" dirty="0">
                <a:solidFill>
                  <a:srgbClr val="3C3939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Continuous model improvement through training</a:t>
            </a:r>
            <a:endParaRPr lang="en-US" sz="1655" dirty="0">
              <a:solidFill>
                <a:srgbClr val="3C3939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65677" y="2206188"/>
            <a:ext cx="7415927" cy="30861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dirty="0">
                <a:solidFill>
                  <a:srgbClr val="1B1B27"/>
                </a:solidFill>
                <a:latin typeface="Arial" panose="020B0604020202020204" pitchFamily="34" charset="0"/>
                <a:ea typeface="Raleway" pitchFamily="34" charset="-122"/>
                <a:cs typeface="Arial" panose="020B0604020202020204" pitchFamily="34" charset="0"/>
              </a:rPr>
              <a:t>Technology</a:t>
            </a:r>
            <a:endParaRPr lang="en-US" sz="4860" dirty="0">
              <a:solidFill>
                <a:srgbClr val="1B1B27"/>
              </a:solidFill>
              <a:latin typeface="Arial" panose="020B0604020202020204" pitchFamily="34" charset="0"/>
              <a:ea typeface="Raleway" pitchFamily="34" charset="-122"/>
              <a:cs typeface="Arial" panose="020B0604020202020204" pitchFamily="34" charset="0"/>
            </a:endParaRPr>
          </a:p>
        </p:txBody>
      </p:sp>
      <p:sp>
        <p:nvSpPr>
          <p:cNvPr id="6" name="Shape 3"/>
          <p:cNvSpPr/>
          <p:nvPr/>
        </p:nvSpPr>
        <p:spPr>
          <a:xfrm>
            <a:off x="6350437" y="4175403"/>
            <a:ext cx="7415927" cy="3335179"/>
          </a:xfrm>
          <a:prstGeom prst="roundRect">
            <a:avLst>
              <a:gd name="adj" fmla="val 3109"/>
            </a:avLst>
          </a:prstGeom>
          <a:noFill/>
          <a:ln w="1524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7" name="Shape 4"/>
          <p:cNvSpPr/>
          <p:nvPr/>
        </p:nvSpPr>
        <p:spPr>
          <a:xfrm>
            <a:off x="6365677" y="4190643"/>
            <a:ext cx="7385447" cy="1101566"/>
          </a:xfrm>
          <a:prstGeom prst="rect">
            <a:avLst/>
          </a:prstGeom>
          <a:solidFill>
            <a:srgbClr val="FFFFFF">
              <a:alpha val="4000"/>
            </a:srgbClr>
          </a:solidFill>
        </p:spPr>
      </p:sp>
      <p:sp>
        <p:nvSpPr>
          <p:cNvPr id="8" name="Text 5"/>
          <p:cNvSpPr/>
          <p:nvPr/>
        </p:nvSpPr>
        <p:spPr>
          <a:xfrm>
            <a:off x="6612493" y="4346377"/>
            <a:ext cx="3195280" cy="395049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5" dirty="0">
                <a:solidFill>
                  <a:srgbClr val="3C3939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Machine Learning</a:t>
            </a:r>
            <a:endParaRPr lang="en-US" sz="1945" dirty="0">
              <a:solidFill>
                <a:srgbClr val="3C3939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10309027" y="4346377"/>
            <a:ext cx="3195280" cy="79009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5" dirty="0">
                <a:solidFill>
                  <a:srgbClr val="3C3939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Leverage advanced neural networks for translation</a:t>
            </a:r>
            <a:endParaRPr lang="en-US" sz="1945" dirty="0">
              <a:solidFill>
                <a:srgbClr val="3C3939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  <p:sp>
        <p:nvSpPr>
          <p:cNvPr id="10" name="Shape 7"/>
          <p:cNvSpPr/>
          <p:nvPr/>
        </p:nvSpPr>
        <p:spPr>
          <a:xfrm>
            <a:off x="6365677" y="5292209"/>
            <a:ext cx="7385447" cy="1101566"/>
          </a:xfrm>
          <a:prstGeom prst="rect">
            <a:avLst/>
          </a:prstGeom>
          <a:solidFill>
            <a:srgbClr val="000000">
              <a:alpha val="4000"/>
            </a:srgbClr>
          </a:solidFill>
        </p:spPr>
      </p:sp>
      <p:sp>
        <p:nvSpPr>
          <p:cNvPr id="11" name="Text 8"/>
          <p:cNvSpPr/>
          <p:nvPr/>
        </p:nvSpPr>
        <p:spPr>
          <a:xfrm>
            <a:off x="6612493" y="5447943"/>
            <a:ext cx="3195280" cy="395049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5" dirty="0">
                <a:solidFill>
                  <a:srgbClr val="3C3939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Python</a:t>
            </a:r>
            <a:endParaRPr lang="en-US" sz="1945" dirty="0">
              <a:solidFill>
                <a:srgbClr val="3C3939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  <p:sp>
        <p:nvSpPr>
          <p:cNvPr id="12" name="Text 9"/>
          <p:cNvSpPr/>
          <p:nvPr/>
        </p:nvSpPr>
        <p:spPr>
          <a:xfrm>
            <a:off x="10309027" y="5447943"/>
            <a:ext cx="3195280" cy="79009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5" dirty="0">
                <a:solidFill>
                  <a:srgbClr val="3C3939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Leverage powerful NLP libraries and frameworks</a:t>
            </a:r>
            <a:endParaRPr lang="en-US" sz="1945" dirty="0">
              <a:solidFill>
                <a:srgbClr val="3C3939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  <p:sp>
        <p:nvSpPr>
          <p:cNvPr id="13" name="Shape 10"/>
          <p:cNvSpPr/>
          <p:nvPr/>
        </p:nvSpPr>
        <p:spPr>
          <a:xfrm>
            <a:off x="6365677" y="6393775"/>
            <a:ext cx="7385447" cy="1101566"/>
          </a:xfrm>
          <a:prstGeom prst="rect">
            <a:avLst/>
          </a:prstGeom>
          <a:solidFill>
            <a:srgbClr val="FFFFFF">
              <a:alpha val="4000"/>
            </a:srgbClr>
          </a:solidFill>
        </p:spPr>
      </p:sp>
      <p:sp>
        <p:nvSpPr>
          <p:cNvPr id="14" name="Text 11"/>
          <p:cNvSpPr/>
          <p:nvPr/>
        </p:nvSpPr>
        <p:spPr>
          <a:xfrm>
            <a:off x="6612493" y="6549509"/>
            <a:ext cx="3195280" cy="395049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5" dirty="0">
                <a:solidFill>
                  <a:srgbClr val="3C3939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Django</a:t>
            </a:r>
            <a:endParaRPr lang="en-US" sz="1945" dirty="0">
              <a:solidFill>
                <a:srgbClr val="3C3939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  <p:sp>
        <p:nvSpPr>
          <p:cNvPr id="15" name="Text 12"/>
          <p:cNvSpPr/>
          <p:nvPr/>
        </p:nvSpPr>
        <p:spPr>
          <a:xfrm>
            <a:off x="10309027" y="6549509"/>
            <a:ext cx="3195280" cy="79009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5" dirty="0">
                <a:solidFill>
                  <a:srgbClr val="3C3939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Build scalable, feature-rich translation web apps</a:t>
            </a:r>
            <a:endParaRPr lang="en-US" sz="1945" dirty="0">
              <a:solidFill>
                <a:srgbClr val="3C3939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</p:spPr>
      </p:sp>
      <p:sp>
        <p:nvSpPr>
          <p:cNvPr id="4" name="Text 2"/>
          <p:cNvSpPr/>
          <p:nvPr/>
        </p:nvSpPr>
        <p:spPr>
          <a:xfrm>
            <a:off x="864037" y="2212300"/>
            <a:ext cx="12902327" cy="154305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dirty="0">
                <a:solidFill>
                  <a:srgbClr val="1B1B27"/>
                </a:solidFill>
                <a:latin typeface="Arial" panose="020B0604020202020204" pitchFamily="34" charset="0"/>
                <a:ea typeface="Raleway" pitchFamily="34" charset="-122"/>
                <a:cs typeface="Arial" panose="020B0604020202020204" pitchFamily="34" charset="0"/>
              </a:rPr>
              <a:t> Applications</a:t>
            </a:r>
            <a:endParaRPr lang="en-US" sz="4860" dirty="0">
              <a:solidFill>
                <a:srgbClr val="1B1B27"/>
              </a:solidFill>
              <a:latin typeface="Arial" panose="020B0604020202020204" pitchFamily="34" charset="0"/>
              <a:ea typeface="Raleway" pitchFamily="34" charset="-122"/>
              <a:cs typeface="Arial" panose="020B0604020202020204" pitchFamily="34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864037" y="4372451"/>
            <a:ext cx="3086100" cy="38576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3040"/>
              </a:lnSpc>
              <a:buNone/>
            </a:pPr>
            <a:r>
              <a:rPr lang="en-US" sz="2430" dirty="0">
                <a:solidFill>
                  <a:srgbClr val="1B1B27"/>
                </a:solidFill>
                <a:latin typeface="Arial" panose="020B0604020202020204" pitchFamily="34" charset="0"/>
                <a:ea typeface="Raleway" pitchFamily="34" charset="-122"/>
                <a:cs typeface="Arial" panose="020B0604020202020204" pitchFamily="34" charset="0"/>
              </a:rPr>
              <a:t>Multilingual Chat</a:t>
            </a:r>
            <a:endParaRPr lang="en-US" sz="2430" dirty="0">
              <a:solidFill>
                <a:srgbClr val="1B1B27"/>
              </a:solidFill>
              <a:latin typeface="Arial" panose="020B0604020202020204" pitchFamily="34" charset="0"/>
              <a:ea typeface="Raleway" pitchFamily="34" charset="-122"/>
              <a:cs typeface="Arial" panose="020B0604020202020204" pitchFamily="34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864037" y="5005030"/>
            <a:ext cx="3898821" cy="79009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5" dirty="0">
                <a:solidFill>
                  <a:srgbClr val="3C3939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Enabling real-time translation for global teams</a:t>
            </a:r>
            <a:endParaRPr lang="en-US" sz="1945" dirty="0">
              <a:solidFill>
                <a:srgbClr val="3C3939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5372695" y="4372451"/>
            <a:ext cx="3123843" cy="38576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3040"/>
              </a:lnSpc>
              <a:buNone/>
            </a:pPr>
            <a:r>
              <a:rPr lang="en-US" sz="2430" dirty="0">
                <a:solidFill>
                  <a:srgbClr val="1B1B27"/>
                </a:solidFill>
                <a:latin typeface="Arial" panose="020B0604020202020204" pitchFamily="34" charset="0"/>
                <a:ea typeface="Raleway" pitchFamily="34" charset="-122"/>
                <a:cs typeface="Arial" panose="020B0604020202020204" pitchFamily="34" charset="0"/>
              </a:rPr>
              <a:t>Document Translation</a:t>
            </a:r>
            <a:endParaRPr lang="en-US" sz="2430" dirty="0">
              <a:solidFill>
                <a:srgbClr val="1B1B27"/>
              </a:solidFill>
              <a:latin typeface="Arial" panose="020B0604020202020204" pitchFamily="34" charset="0"/>
              <a:ea typeface="Raleway" pitchFamily="34" charset="-122"/>
              <a:cs typeface="Arial" panose="020B0604020202020204" pitchFamily="34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5372695" y="5005030"/>
            <a:ext cx="3898821" cy="79009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5" dirty="0">
                <a:solidFill>
                  <a:srgbClr val="3C3939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Automating the translation of legal, medical, and business files</a:t>
            </a:r>
            <a:endParaRPr lang="en-US" sz="1945" dirty="0">
              <a:solidFill>
                <a:srgbClr val="3C3939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9881354" y="4372451"/>
            <a:ext cx="3086100" cy="38576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3040"/>
              </a:lnSpc>
              <a:buNone/>
            </a:pPr>
            <a:r>
              <a:rPr lang="en-US" sz="2430" dirty="0">
                <a:solidFill>
                  <a:srgbClr val="1B1B27"/>
                </a:solidFill>
                <a:latin typeface="Arial" panose="020B0604020202020204" pitchFamily="34" charset="0"/>
                <a:ea typeface="Raleway" pitchFamily="34" charset="-122"/>
                <a:cs typeface="Arial" panose="020B0604020202020204" pitchFamily="34" charset="0"/>
              </a:rPr>
              <a:t>Travel Assistants</a:t>
            </a:r>
            <a:endParaRPr lang="en-US" sz="2430" dirty="0">
              <a:solidFill>
                <a:srgbClr val="1B1B27"/>
              </a:solidFill>
              <a:latin typeface="Arial" panose="020B0604020202020204" pitchFamily="34" charset="0"/>
              <a:ea typeface="Raleway" pitchFamily="34" charset="-122"/>
              <a:cs typeface="Arial" panose="020B0604020202020204" pitchFamily="34" charset="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9881354" y="5005030"/>
            <a:ext cx="3898821" cy="79009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5" dirty="0">
                <a:solidFill>
                  <a:srgbClr val="3C3939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Providing instant translation for tourists and travelers</a:t>
            </a:r>
            <a:endParaRPr lang="en-US" sz="1945" dirty="0">
              <a:solidFill>
                <a:srgbClr val="3C3939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1748</Words>
  <Application>WPS Presentation</Application>
  <PresentationFormat>On-screen Show (16:9)</PresentationFormat>
  <Paragraphs>123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SimSun</vt:lpstr>
      <vt:lpstr>Wingdings</vt:lpstr>
      <vt:lpstr>Raleway</vt:lpstr>
      <vt:lpstr>Roboto</vt:lpstr>
      <vt:lpstr>Microsoft YaHei</vt:lpstr>
      <vt:lpstr>Arial Unicode MS</vt:lpstr>
      <vt:lpstr>Calibri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Owner</cp:lastModifiedBy>
  <cp:revision>6</cp:revision>
  <dcterms:created xsi:type="dcterms:W3CDTF">2024-08-06T19:37:00Z</dcterms:created>
  <dcterms:modified xsi:type="dcterms:W3CDTF">2024-08-07T06:23:44Z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7F9EB298A2774CEE9604A614EBA55A0A_13</vt:lpwstr>
  </property>
  <property fmtid="{D5CDD505-2E9C-101B-9397-08002B2CF9AE}" pid="3" name="KSOProductBuildVer">
    <vt:lpwstr>1033-12.2.0.17153</vt:lpwstr>
  </property>
</Properties>
</file>