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33"/>
    <p:restoredTop sz="91429"/>
  </p:normalViewPr>
  <p:slideViewPr>
    <p:cSldViewPr snapToGrid="0" snapToObjects="1">
      <p:cViewPr varScale="1">
        <p:scale>
          <a:sx n="132" d="100"/>
          <a:sy n="132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5028-07DD-2948-8356-00D99A91F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1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4/19/18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Schematic Design </a:t>
            </a:r>
            <a:r>
              <a:rPr lang="en-US" dirty="0"/>
              <a:t>Reviews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CD78-25AC-5143-94C0-612767F2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3A79-B40B-C242-A4CF-4BB059D8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points possible for the reviewers</a:t>
            </a:r>
          </a:p>
          <a:p>
            <a:pPr lvl="1"/>
            <a:r>
              <a:rPr lang="en-US" dirty="0"/>
              <a:t>You have four days to do the review.</a:t>
            </a:r>
          </a:p>
          <a:p>
            <a:pPr lvl="1"/>
            <a:r>
              <a:rPr lang="en-US" dirty="0"/>
              <a:t>2 points off for each day late (don’t keep the other team waiting).</a:t>
            </a:r>
          </a:p>
          <a:p>
            <a:r>
              <a:rPr lang="en-US" dirty="0"/>
              <a:t>1 point off for each error you don’t find.</a:t>
            </a:r>
          </a:p>
          <a:p>
            <a:pPr lvl="1"/>
            <a:r>
              <a:rPr lang="en-US" dirty="0"/>
              <a:t>If we find a bug later that you should have caught, you are responsible.</a:t>
            </a:r>
          </a:p>
        </p:txBody>
      </p:sp>
    </p:spTree>
    <p:extLst>
      <p:ext uri="{BB962C8B-B14F-4D97-AF65-F5344CB8AC3E}">
        <p14:creationId xmlns:p14="http://schemas.microsoft.com/office/powerpoint/2010/main" val="227190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to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a PCB to work means getting nothing wrong</a:t>
            </a:r>
          </a:p>
          <a:p>
            <a:r>
              <a:rPr lang="en-US" dirty="0"/>
              <a:t>You won’t have time for a </a:t>
            </a:r>
            <a:r>
              <a:rPr lang="en-US" dirty="0" err="1"/>
              <a:t>respin</a:t>
            </a:r>
            <a:r>
              <a:rPr lang="en-US" dirty="0"/>
              <a:t>, so we get one shot</a:t>
            </a:r>
          </a:p>
          <a:p>
            <a:r>
              <a:rPr lang="en-US" dirty="0"/>
              <a:t>You have to get everything right if we want to end up with a flying quad copter.</a:t>
            </a:r>
          </a:p>
          <a:p>
            <a:r>
              <a:rPr lang="en-US" dirty="0"/>
              <a:t>It’s called </a:t>
            </a:r>
            <a:r>
              <a:rPr lang="en-US" i="1" dirty="0"/>
              <a:t>hard</a:t>
            </a:r>
            <a:r>
              <a:rPr lang="en-US" dirty="0"/>
              <a:t>ware for a reason.</a:t>
            </a:r>
          </a:p>
        </p:txBody>
      </p:sp>
    </p:spTree>
    <p:extLst>
      <p:ext uri="{BB962C8B-B14F-4D97-AF65-F5344CB8AC3E}">
        <p14:creationId xmlns:p14="http://schemas.microsoft.com/office/powerpoint/2010/main" val="267583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Every device in our library and every schematic will be reviewed by one other person</a:t>
            </a:r>
          </a:p>
          <a:p>
            <a:pPr lvl="1"/>
            <a:r>
              <a:rPr lang="en-US" dirty="0"/>
              <a:t>If you review a part, you are just as responsible for errors as the original designer.</a:t>
            </a:r>
          </a:p>
          <a:p>
            <a:r>
              <a:rPr lang="en-US" dirty="0"/>
              <a:t>If you really want your </a:t>
            </a:r>
            <a:r>
              <a:rPr lang="en-US" dirty="0" err="1"/>
              <a:t>quadcopter</a:t>
            </a:r>
            <a:r>
              <a:rPr lang="en-US" dirty="0"/>
              <a:t> to fly, you should review everything yourself.</a:t>
            </a:r>
          </a:p>
          <a:p>
            <a:r>
              <a:rPr lang="en-US" dirty="0"/>
              <a:t>Do not be afraid to call out problems.</a:t>
            </a:r>
          </a:p>
          <a:p>
            <a:r>
              <a:rPr lang="en-US" dirty="0"/>
              <a:t>Do not take problems that other people identify in your work personally.  They are helping you.</a:t>
            </a:r>
          </a:p>
        </p:txBody>
      </p:sp>
    </p:spTree>
    <p:extLst>
      <p:ext uri="{BB962C8B-B14F-4D97-AF65-F5344CB8AC3E}">
        <p14:creationId xmlns:p14="http://schemas.microsoft.com/office/powerpoint/2010/main" val="146679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Review Process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Reviewers must be steadfast,</a:t>
            </a:r>
            <a:r>
              <a:rPr lang="en-US" baseline="0" dirty="0"/>
              <a:t> picky, and demanding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en-US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accept hand waving!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not sure, ask someone else.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You are all doing the same design, so there’s lots of expertise around.</a:t>
            </a:r>
          </a:p>
          <a:p>
            <a:r>
              <a:rPr lang="en-US" dirty="0"/>
              <a:t>The reviewer should do the review </a:t>
            </a:r>
            <a:r>
              <a:rPr lang="en-US" i="1" dirty="0"/>
              <a:t>on their own</a:t>
            </a:r>
            <a:r>
              <a:rPr lang="en-US" dirty="0"/>
              <a:t> and then meet with the designer to ask questions.</a:t>
            </a:r>
          </a:p>
          <a:p>
            <a:r>
              <a:rPr lang="en-US" dirty="0"/>
              <a:t>Make sure to allocate enough time for this meeting – 30min at least.</a:t>
            </a:r>
          </a:p>
          <a:p>
            <a:r>
              <a:rPr lang="en-US" dirty="0"/>
              <a:t>It is not the designer task to convince the reviewer that their design is correct.  </a:t>
            </a:r>
          </a:p>
          <a:p>
            <a:r>
              <a:rPr lang="en-US" dirty="0"/>
              <a:t>The reviewer must convince themselves, one way or the other.</a:t>
            </a:r>
          </a:p>
          <a:p>
            <a:pPr indent="-285736">
              <a:buFont typeface="Arial" pitchFamily="34" charset="0"/>
              <a:buChar char="–"/>
              <a:defRPr/>
            </a:pPr>
            <a:endParaRPr lang="en-US" sz="32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7250" y="1174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0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r>
              <a:rPr lang="en-US" baseline="0" dirty="0"/>
              <a:t> Reviews for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</a:t>
            </a:r>
            <a:r>
              <a:rPr lang="en-US" baseline="0" dirty="0"/>
              <a:t> packages, symbols, and devices is a well defined task, determining whether its correct is relatively easy.</a:t>
            </a:r>
            <a:endParaRPr lang="en-US" dirty="0"/>
          </a:p>
          <a:p>
            <a:r>
              <a:rPr lang="en-US" dirty="0"/>
              <a:t>The designer should provide all the</a:t>
            </a:r>
            <a:r>
              <a:rPr lang="en-US" baseline="0" dirty="0"/>
              <a:t> necessary materials</a:t>
            </a:r>
          </a:p>
          <a:p>
            <a:pPr lvl="1"/>
            <a:r>
              <a:rPr lang="en-US" dirty="0"/>
              <a:t>They should all be in your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</p:txBody>
      </p:sp>
    </p:spTree>
    <p:extLst>
      <p:ext uri="{BB962C8B-B14F-4D97-AF65-F5344CB8AC3E}">
        <p14:creationId xmlns:p14="http://schemas.microsoft.com/office/powerpoint/2010/main" val="409116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r>
              <a:rPr lang="en-US" baseline="0" dirty="0"/>
              <a:t> Review Checklist for Packages/Devices/Symbols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For the LEDs you selected</a:t>
            </a:r>
          </a:p>
          <a:p>
            <a:pPr lvl="1"/>
            <a:r>
              <a:rPr lang="en-US" dirty="0"/>
              <a:t>Did the designer give you the correct data sheet?</a:t>
            </a:r>
          </a:p>
          <a:p>
            <a:pPr lvl="1"/>
            <a:r>
              <a:rPr lang="en-US" dirty="0"/>
              <a:t>Did they design for the right package?</a:t>
            </a:r>
          </a:p>
          <a:p>
            <a:pPr lvl="1"/>
            <a:r>
              <a:rPr lang="en-US" dirty="0"/>
              <a:t>Is the item available on </a:t>
            </a:r>
            <a:r>
              <a:rPr lang="en-US" dirty="0" err="1"/>
              <a:t>Digikey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right part number?</a:t>
            </a:r>
          </a:p>
          <a:p>
            <a:r>
              <a:rPr lang="en-US" dirty="0">
                <a:solidFill>
                  <a:srgbClr val="FF0000"/>
                </a:solidFill>
              </a:rPr>
              <a:t>Pad size and location</a:t>
            </a:r>
          </a:p>
          <a:p>
            <a:pPr lvl="1"/>
            <a:r>
              <a:rPr lang="en-US" dirty="0"/>
              <a:t>Pad dimensions for surface mount parts</a:t>
            </a:r>
          </a:p>
          <a:p>
            <a:pPr lvl="2"/>
            <a:r>
              <a:rPr lang="en-US" dirty="0"/>
              <a:t>Does the pad extend at least 1mm out from the side of the package, so its easy to solder?</a:t>
            </a:r>
          </a:p>
          <a:p>
            <a:pPr lvl="2"/>
            <a:r>
              <a:rPr lang="en-US" dirty="0"/>
              <a:t>Does it otherwise match the manufactures recommendations?</a:t>
            </a:r>
          </a:p>
          <a:p>
            <a:r>
              <a:rPr lang="en-US" dirty="0">
                <a:solidFill>
                  <a:srgbClr val="FF0000"/>
                </a:solidFill>
              </a:rPr>
              <a:t>Pin Numbers and Mapping</a:t>
            </a:r>
          </a:p>
          <a:p>
            <a:pPr lvl="1"/>
            <a:r>
              <a:rPr lang="en-US" dirty="0"/>
              <a:t>Do the pins in the schematic symbol map to the right physical pins?</a:t>
            </a:r>
          </a:p>
          <a:p>
            <a:pPr lvl="1"/>
            <a:r>
              <a:rPr lang="en-US" dirty="0"/>
              <a:t>Do the physical pins match what’s in the data sheet?</a:t>
            </a:r>
          </a:p>
          <a:p>
            <a:pPr lvl="1"/>
            <a:r>
              <a:rPr lang="en-US" dirty="0"/>
              <a:t>Are you sure you understand how the drawings in the data sheet are oriented?</a:t>
            </a:r>
          </a:p>
          <a:p>
            <a:r>
              <a:rPr lang="en-US" dirty="0">
                <a:solidFill>
                  <a:srgbClr val="FF0000"/>
                </a:solidFill>
              </a:rPr>
              <a:t>Silkscreen</a:t>
            </a:r>
          </a:p>
          <a:p>
            <a:pPr lvl="1"/>
            <a:r>
              <a:rPr lang="en-US" dirty="0"/>
              <a:t>Does the silk screen show how the device should be oriented?</a:t>
            </a:r>
          </a:p>
          <a:p>
            <a:pPr lvl="1"/>
            <a:r>
              <a:rPr lang="en-US" dirty="0"/>
              <a:t>Does it include a part outline in </a:t>
            </a:r>
            <a:r>
              <a:rPr lang="en-US" dirty="0" err="1"/>
              <a:t>tPlace</a:t>
            </a:r>
            <a:r>
              <a:rPr lang="en-US" dirty="0"/>
              <a:t>?  It should.</a:t>
            </a:r>
          </a:p>
          <a:p>
            <a:r>
              <a:rPr lang="en-US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dirty="0"/>
              <a:t>Is there a bounding box in </a:t>
            </a:r>
            <a:r>
              <a:rPr lang="en-US" dirty="0" err="1"/>
              <a:t>tKeepout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Did they set the prefix for the device?</a:t>
            </a:r>
          </a:p>
          <a:p>
            <a:pPr lvl="2"/>
            <a:r>
              <a:rPr lang="en-US" dirty="0"/>
              <a:t>Resistors, R</a:t>
            </a:r>
          </a:p>
          <a:p>
            <a:pPr lvl="2"/>
            <a:r>
              <a:rPr lang="en-US" dirty="0"/>
              <a:t>Capacitors, C</a:t>
            </a:r>
          </a:p>
          <a:p>
            <a:pPr lvl="2"/>
            <a:r>
              <a:rPr lang="en-US" dirty="0"/>
              <a:t>Inductors, L</a:t>
            </a:r>
          </a:p>
          <a:p>
            <a:pPr lvl="2"/>
            <a:r>
              <a:rPr lang="en-US" dirty="0" err="1"/>
              <a:t>Diodes,D</a:t>
            </a:r>
            <a:endParaRPr lang="en-US" dirty="0"/>
          </a:p>
          <a:p>
            <a:pPr lvl="2"/>
            <a:r>
              <a:rPr lang="en-US" dirty="0" err="1"/>
              <a:t>Transistors,Q</a:t>
            </a:r>
            <a:endParaRPr lang="en-US" dirty="0"/>
          </a:p>
          <a:p>
            <a:pPr lvl="2"/>
            <a:r>
              <a:rPr lang="en-US" dirty="0" err="1"/>
              <a:t>ICs,U</a:t>
            </a:r>
            <a:endParaRPr lang="en-US" dirty="0"/>
          </a:p>
          <a:p>
            <a:pPr lvl="2"/>
            <a:r>
              <a:rPr lang="en-US" dirty="0"/>
              <a:t>Header pins, J</a:t>
            </a:r>
          </a:p>
          <a:p>
            <a:pPr lvl="2"/>
            <a:r>
              <a:rPr lang="en-US" dirty="0"/>
              <a:t>Jacks &amp; </a:t>
            </a:r>
            <a:r>
              <a:rPr lang="en-US" dirty="0" err="1"/>
              <a:t>Plugs,J</a:t>
            </a:r>
            <a:endParaRPr lang="en-US" dirty="0"/>
          </a:p>
          <a:p>
            <a:pPr lvl="2"/>
            <a:r>
              <a:rPr lang="en-US" dirty="0" err="1"/>
              <a:t>Switches,S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32120" y="2479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r>
              <a:rPr lang="en-US" baseline="0" dirty="0"/>
              <a:t> Review Checklist for Packages/Devices/Symbols (</a:t>
            </a:r>
            <a:r>
              <a:rPr lang="en-US" baseline="0" dirty="0" err="1"/>
              <a:t>cont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Symbol</a:t>
            </a:r>
          </a:p>
          <a:p>
            <a:pPr lvl="1"/>
            <a:r>
              <a:rPr lang="en-US" dirty="0"/>
              <a:t>Is the symbol a reasonable size?</a:t>
            </a:r>
          </a:p>
          <a:p>
            <a:r>
              <a:rPr lang="en-US" dirty="0">
                <a:solidFill>
                  <a:srgbClr val="FF0000"/>
                </a:solidFill>
              </a:rPr>
              <a:t>Are the pins arranged in a sensible fashion?</a:t>
            </a:r>
          </a:p>
        </p:txBody>
      </p:sp>
    </p:spTree>
    <p:extLst>
      <p:ext uri="{BB962C8B-B14F-4D97-AF65-F5344CB8AC3E}">
        <p14:creationId xmlns:p14="http://schemas.microsoft.com/office/powerpoint/2010/main" val="346825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r>
              <a:rPr lang="en-US" baseline="0" dirty="0"/>
              <a:t> Reviews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0"/>
            <a:r>
              <a:rPr lang="en-US" dirty="0"/>
              <a:t>You are all building the same design, so you should be very familiar with what the other team’s design will do</a:t>
            </a:r>
          </a:p>
          <a:p>
            <a:pPr lvl="0"/>
            <a:r>
              <a:rPr lang="en-US" dirty="0"/>
              <a:t>It is not enough to look it over say it looks basically correct.</a:t>
            </a:r>
          </a:p>
          <a:p>
            <a:pPr lvl="0"/>
            <a:r>
              <a:rPr lang="en-US" dirty="0"/>
              <a:t>You need to check EVERYTHING!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0625" y="442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250" y="315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Review</a:t>
            </a:r>
            <a:r>
              <a:rPr lang="en-US" baseline="0" dirty="0"/>
              <a:t> Checklist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dirty="0"/>
              <a:t>Are all the names and values visible?</a:t>
            </a:r>
          </a:p>
          <a:p>
            <a:pPr lvl="1"/>
            <a:r>
              <a:rPr lang="en-US" dirty="0"/>
              <a:t>Is the schematic laid out nicely?  Is it organized?</a:t>
            </a:r>
          </a:p>
          <a:p>
            <a:r>
              <a:rPr lang="en-US" dirty="0">
                <a:solidFill>
                  <a:srgbClr val="FF0000"/>
                </a:solidFill>
              </a:rPr>
              <a:t>Connectivity</a:t>
            </a:r>
          </a:p>
          <a:p>
            <a:pPr lvl="1"/>
            <a:r>
              <a:rPr lang="en-US" dirty="0"/>
              <a:t>Are all non-connected nets labeled?</a:t>
            </a:r>
          </a:p>
          <a:p>
            <a:pPr lvl="1"/>
            <a:r>
              <a:rPr lang="en-US" dirty="0"/>
              <a:t>Are all pins on all parts connected?  If not,</a:t>
            </a:r>
            <a:r>
              <a:rPr lang="en-US" baseline="0" dirty="0"/>
              <a:t> why?</a:t>
            </a:r>
          </a:p>
          <a:p>
            <a:pPr lvl="1"/>
            <a:r>
              <a:rPr lang="en-US" dirty="0"/>
              <a:t>Are all the grounds connected? Is there only one BAT_GND ground net and one GND net?</a:t>
            </a:r>
          </a:p>
          <a:p>
            <a:pPr lvl="1"/>
            <a:r>
              <a:rPr lang="en-US" dirty="0"/>
              <a:t>Is each power pin attached to the right power supply?</a:t>
            </a:r>
          </a:p>
          <a:p>
            <a:pPr lvl="1"/>
            <a:r>
              <a:rPr lang="en-US" dirty="0"/>
              <a:t>Is each ground pin attached to right ground?</a:t>
            </a:r>
          </a:p>
          <a:p>
            <a:pPr lvl="1"/>
            <a:r>
              <a:rPr lang="en-US" baseline="0" dirty="0"/>
              <a:t>Are all the pins actually connected?  Or do they just look connected? (drag parts around to see)</a:t>
            </a:r>
          </a:p>
          <a:p>
            <a:pPr lvl="0"/>
            <a:r>
              <a:rPr lang="en-US" baseline="0" dirty="0">
                <a:solidFill>
                  <a:srgbClr val="FF0000"/>
                </a:solidFill>
              </a:rPr>
              <a:t>Functionality</a:t>
            </a:r>
          </a:p>
          <a:p>
            <a:pPr lvl="1"/>
            <a:r>
              <a:rPr lang="en-US" dirty="0"/>
              <a:t>Does the schematic do what it’s supposed to?</a:t>
            </a:r>
          </a:p>
          <a:p>
            <a:pPr lvl="1"/>
            <a:r>
              <a:rPr lang="en-US" baseline="0" dirty="0"/>
              <a:t>Why was the value of each resistors and cap chosen?</a:t>
            </a:r>
          </a:p>
          <a:p>
            <a:pPr lvl="1"/>
            <a:r>
              <a:rPr lang="en-US" dirty="0"/>
              <a:t>Are the decoupling caps the right size?</a:t>
            </a:r>
          </a:p>
        </p:txBody>
      </p:sp>
    </p:spTree>
    <p:extLst>
      <p:ext uri="{BB962C8B-B14F-4D97-AF65-F5344CB8AC3E}">
        <p14:creationId xmlns:p14="http://schemas.microsoft.com/office/powerpoint/2010/main" val="243242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6745</TotalTime>
  <Words>749</Words>
  <Application>Microsoft Macintosh PowerPoint</Application>
  <PresentationFormat>On-screen Show (4:3)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Schematic Design Reviews</vt:lpstr>
      <vt:lpstr>Attention to Detail</vt:lpstr>
      <vt:lpstr>Design Review Process</vt:lpstr>
      <vt:lpstr>Design Review Process (Cont.)</vt:lpstr>
      <vt:lpstr>Design Reviews for Devices</vt:lpstr>
      <vt:lpstr>Design Review Checklist for Packages/Devices/Symbols</vt:lpstr>
      <vt:lpstr>Design Review Checklist for Packages/Devices/Symbols (cont)</vt:lpstr>
      <vt:lpstr>Design Reviews for Schematics</vt:lpstr>
      <vt:lpstr>Design Review Checklist for Schematics</vt:lpstr>
      <vt:lpstr>Grading</vt:lpstr>
    </vt:vector>
  </TitlesOfParts>
  <Company>University of California, San Diego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Swanson, Steven</cp:lastModifiedBy>
  <cp:revision>45</cp:revision>
  <dcterms:created xsi:type="dcterms:W3CDTF">2015-04-07T03:43:57Z</dcterms:created>
  <dcterms:modified xsi:type="dcterms:W3CDTF">2018-04-20T05:05:41Z</dcterms:modified>
</cp:coreProperties>
</file>