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71" r:id="rId6"/>
    <p:sldId id="260" r:id="rId7"/>
    <p:sldId id="264" r:id="rId8"/>
    <p:sldId id="265" r:id="rId9"/>
    <p:sldId id="266" r:id="rId10"/>
    <p:sldId id="267" r:id="rId11"/>
    <p:sldId id="268" r:id="rId12"/>
    <p:sldId id="269" r:id="rId13"/>
    <p:sldId id="259" r:id="rId14"/>
    <p:sldId id="262" r:id="rId15"/>
    <p:sldId id="261"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123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019299" y="1871132"/>
            <a:ext cx="5111752"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3657597"/>
            <a:ext cx="511175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5037663"/>
            <a:ext cx="673100" cy="279400"/>
          </a:xfrm>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a:xfrm>
            <a:off x="2019298" y="5037663"/>
            <a:ext cx="3910976" cy="279400"/>
          </a:xfrm>
        </p:spPr>
        <p:txBody>
          <a:bodyPr/>
          <a:lstStyle/>
          <a:p>
            <a:endParaRPr lang="en-US" dirty="0"/>
          </a:p>
        </p:txBody>
      </p:sp>
      <p:sp>
        <p:nvSpPr>
          <p:cNvPr id="6" name="Slide Number Placeholder 5"/>
          <p:cNvSpPr>
            <a:spLocks noGrp="1"/>
          </p:cNvSpPr>
          <p:nvPr>
            <p:ph type="sldNum" sz="quarter" idx="12"/>
          </p:nvPr>
        </p:nvSpPr>
        <p:spPr>
          <a:xfrm>
            <a:off x="6717676" y="5037663"/>
            <a:ext cx="413375"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019299" y="3522131"/>
            <a:ext cx="511175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1041400"/>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982132"/>
            <a:ext cx="7194549"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4343400"/>
            <a:ext cx="719454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414019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3352800"/>
            <a:ext cx="66294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4343400"/>
            <a:ext cx="720725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646510"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950200" y="2827870"/>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047127" y="414019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4777381"/>
            <a:ext cx="720725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971551" y="3639312"/>
            <a:ext cx="7207251"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1" y="4529667"/>
            <a:ext cx="720725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646510"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950200" y="259926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047127" y="34290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971551" y="3630168"/>
            <a:ext cx="7207251"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0" y="4470400"/>
            <a:ext cx="7207253"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34290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2421466"/>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982132"/>
            <a:ext cx="1418171"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982132"/>
            <a:ext cx="5574769"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6647918"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752606"/>
            <a:ext cx="6119016"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3846052"/>
            <a:ext cx="611901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509542" y="3710585"/>
            <a:ext cx="612253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71550" y="3243263"/>
            <a:ext cx="3538728"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5503" y="3243263"/>
            <a:ext cx="3538728"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047127" y="2421466"/>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2421466"/>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388534"/>
            <a:ext cx="278884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064001" y="982132"/>
            <a:ext cx="4102100"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3031065"/>
            <a:ext cx="278884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047127" y="2912533"/>
            <a:ext cx="26358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883832"/>
            <a:ext cx="4681362"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1041400"/>
            <a:ext cx="2297510"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71549" y="3255432"/>
            <a:ext cx="4681362"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Placeholder 1"/>
          <p:cNvSpPr>
            <a:spLocks noGrp="1"/>
          </p:cNvSpPr>
          <p:nvPr>
            <p:ph type="title"/>
          </p:nvPr>
        </p:nvSpPr>
        <p:spPr>
          <a:xfrm>
            <a:off x="971552" y="982133"/>
            <a:ext cx="7200897"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2556932"/>
            <a:ext cx="7200897"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5969000"/>
            <a:ext cx="120015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4/7/15</a:t>
            </a:fld>
            <a:endParaRPr lang="en-US" dirty="0"/>
          </a:p>
        </p:txBody>
      </p:sp>
      <p:sp>
        <p:nvSpPr>
          <p:cNvPr id="5" name="Footer Placeholder 4"/>
          <p:cNvSpPr>
            <a:spLocks noGrp="1"/>
          </p:cNvSpPr>
          <p:nvPr>
            <p:ph type="ftr" sz="quarter" idx="3"/>
          </p:nvPr>
        </p:nvSpPr>
        <p:spPr>
          <a:xfrm>
            <a:off x="971551" y="5969000"/>
            <a:ext cx="5479425"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5969000"/>
            <a:ext cx="40702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Orientation_(rigid_body)" TargetMode="External"/><Relationship Id="rId4" Type="http://schemas.openxmlformats.org/officeDocument/2006/relationships/hyperlink" Target="http://en.wikipedia.org/wiki/Angular_momentum" TargetMode="External"/><Relationship Id="rId5" Type="http://schemas.openxmlformats.org/officeDocument/2006/relationships/hyperlink" Target="https://www.youtube.com/watch?v=cquvA_IpEsA" TargetMode="External"/><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en.wikipedia.org/wiki/Pseudovector" TargetMode="External"/><Relationship Id="rId5" Type="http://schemas.openxmlformats.org/officeDocument/2006/relationships/hyperlink" Target="http://en.wikipedia.org/wiki/Torque" TargetMode="External"/><Relationship Id="rId6" Type="http://schemas.openxmlformats.org/officeDocument/2006/relationships/hyperlink" Target="http://en.wikipedia.org/wiki/Angular_momentum" TargetMode="External"/><Relationship Id="rId7" Type="http://schemas.openxmlformats.org/officeDocument/2006/relationships/hyperlink" Target="http://en.wikipedia.org/wiki/Moment_of_inertia" TargetMode="External"/><Relationship Id="rId8" Type="http://schemas.openxmlformats.org/officeDocument/2006/relationships/hyperlink" Target="http://en.wikipedia.org/wiki/Precession" TargetMode="External"/><Relationship Id="rId9" Type="http://schemas.openxmlformats.org/officeDocument/2006/relationships/hyperlink" Target="http://en.wikipedia.org/wiki/Cross_product" TargetMode="External"/><Relationship Id="rId10" Type="http://schemas.openxmlformats.org/officeDocument/2006/relationships/image" Target="../media/image28.png"/><Relationship Id="rId11" Type="http://schemas.openxmlformats.org/officeDocument/2006/relationships/image" Target="../media/image29.png"/><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n.wikipedia.org/wiki/Microelectromechanical_systems" TargetMode="External"/><Relationship Id="rId3" Type="http://schemas.openxmlformats.org/officeDocument/2006/relationships/image" Target="../media/image3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 Id="rId3"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s://www.youtube.com/watch?v=20O7cRmNjHE" TargetMode="External"/><Relationship Id="rId5" Type="http://schemas.openxmlformats.org/officeDocument/2006/relationships/hyperlink" Target="http://commons.wikimedia.org/w/index.php?title=File:Fluxgate_Magnetometers.ogv" TargetMode="External"/><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hyperlink" Target="http://www.liquidware.com/shop/show/SEN-CMP/Compass+Module" TargetMode="External"/><Relationship Id="rId4" Type="http://schemas.openxmlformats.org/officeDocument/2006/relationships/hyperlink" Target="https://www.youtube.com/watch?v=oxJHsJZWMCU" TargetMode="External"/><Relationship Id="rId5" Type="http://schemas.openxmlformats.org/officeDocument/2006/relationships/image" Target="../media/image12.jpeg"/><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gif"/><Relationship Id="rId3"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G-force" TargetMode="External"/><Relationship Id="rId4" Type="http://schemas.openxmlformats.org/officeDocument/2006/relationships/hyperlink" Target="http://en.wikipedia.org/wiki/Standard_gravity" TargetMode="External"/><Relationship Id="rId5" Type="http://schemas.openxmlformats.org/officeDocument/2006/relationships/hyperlink" Target="http://en.wikipedia.org/wiki/Free_fall" TargetMode="External"/><Relationship Id="rId6"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hyperlink" Target="http://en.wikipedia.org/wiki/Proper_accelera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Proof_mass" TargetMode="External"/><Relationship Id="rId4" Type="http://schemas.openxmlformats.org/officeDocument/2006/relationships/hyperlink" Target="http://en.wikipedia.org/wiki/Q_factor" TargetMode="External"/><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hyperlink" Target="http://en.wikipedia.org/wiki/Cantilev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Solid </a:t>
            </a:r>
            <a:r>
              <a:rPr lang="en-US" dirty="0"/>
              <a:t>state compasses, </a:t>
            </a:r>
            <a:r>
              <a:rPr lang="en-US" dirty="0" smtClean="0"/>
              <a:t>accelerometers, </a:t>
            </a:r>
            <a:r>
              <a:rPr lang="en-US" dirty="0"/>
              <a:t>and gyroscopes</a:t>
            </a:r>
          </a:p>
        </p:txBody>
      </p:sp>
      <p:sp>
        <p:nvSpPr>
          <p:cNvPr id="3" name="Subtitle 2"/>
          <p:cNvSpPr>
            <a:spLocks noGrp="1"/>
          </p:cNvSpPr>
          <p:nvPr>
            <p:ph type="body" idx="1"/>
          </p:nvPr>
        </p:nvSpPr>
        <p:spPr/>
        <p:txBody>
          <a:bodyPr>
            <a:normAutofit/>
          </a:bodyPr>
          <a:lstStyle/>
          <a:p>
            <a:r>
              <a:rPr lang="en-US" dirty="0" smtClean="0"/>
              <a:t>By: Samuel </a:t>
            </a:r>
            <a:r>
              <a:rPr lang="en-US" dirty="0" err="1" smtClean="0"/>
              <a:t>Wasmundt</a:t>
            </a:r>
            <a:endParaRPr lang="en-US" dirty="0" smtClean="0"/>
          </a:p>
        </p:txBody>
      </p:sp>
    </p:spTree>
    <p:extLst>
      <p:ext uri="{BB962C8B-B14F-4D97-AF65-F5344CB8AC3E}">
        <p14:creationId xmlns:p14="http://schemas.microsoft.com/office/powerpoint/2010/main" val="245751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8085" y="1130301"/>
            <a:ext cx="5368649" cy="4332287"/>
          </a:xfrm>
          <a:prstGeom prst="rect">
            <a:avLst/>
          </a:prstGeom>
        </p:spPr>
      </p:pic>
      <p:sp>
        <p:nvSpPr>
          <p:cNvPr id="3" name="TextBox 2"/>
          <p:cNvSpPr txBox="1"/>
          <p:nvPr/>
        </p:nvSpPr>
        <p:spPr>
          <a:xfrm>
            <a:off x="6515100" y="1143001"/>
            <a:ext cx="2152650" cy="5355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Unlike </a:t>
            </a:r>
            <a:r>
              <a:rPr lang="en-US" dirty="0" err="1" smtClean="0"/>
              <a:t>piezoresitivity</a:t>
            </a:r>
            <a:r>
              <a:rPr lang="en-US" dirty="0" smtClean="0"/>
              <a:t>, capacitive sensing requires complex readout electronics</a:t>
            </a:r>
          </a:p>
          <a:p>
            <a:pPr marL="285750" indent="-285750">
              <a:buFont typeface="Arial" panose="020B0604020202020204" pitchFamily="34" charset="0"/>
              <a:buChar char="•"/>
            </a:pPr>
            <a:r>
              <a:rPr lang="en-US" dirty="0" smtClean="0"/>
              <a:t>Resolve a distance as small as 20 pm, 1/5</a:t>
            </a:r>
            <a:r>
              <a:rPr lang="en-US" baseline="30000" dirty="0" smtClean="0"/>
              <a:t>th</a:t>
            </a:r>
            <a:r>
              <a:rPr lang="en-US" dirty="0" smtClean="0"/>
              <a:t> of silicon inter-atomic distance</a:t>
            </a:r>
          </a:p>
          <a:p>
            <a:pPr marL="285750" indent="-285750">
              <a:buFont typeface="Arial" panose="020B0604020202020204" pitchFamily="34" charset="0"/>
              <a:buChar char="•"/>
            </a:pPr>
            <a:r>
              <a:rPr lang="en-US" dirty="0" smtClean="0"/>
              <a:t>All upper capacitors are wired parallel for an overall capacitance of C</a:t>
            </a:r>
            <a:r>
              <a:rPr lang="en-US" baseline="-25000" dirty="0" smtClean="0"/>
              <a:t>1.</a:t>
            </a:r>
            <a:r>
              <a:rPr lang="en-US" dirty="0" smtClean="0"/>
              <a:t> (</a:t>
            </a:r>
            <a:r>
              <a:rPr lang="en-US" dirty="0"/>
              <a:t>same for </a:t>
            </a:r>
            <a:r>
              <a:rPr lang="en-US" dirty="0" smtClean="0"/>
              <a:t>lower and C</a:t>
            </a:r>
            <a:r>
              <a:rPr lang="en-US" baseline="-25000" dirty="0"/>
              <a:t>2</a:t>
            </a:r>
            <a:r>
              <a:rPr lang="en-US" dirty="0" smtClean="0"/>
              <a:t>)</a:t>
            </a:r>
            <a:endParaRPr lang="en-US" baseline="-250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Rectangle 3"/>
          <p:cNvSpPr/>
          <p:nvPr/>
        </p:nvSpPr>
        <p:spPr>
          <a:xfrm>
            <a:off x="361950" y="6459836"/>
            <a:ext cx="5686425" cy="400110"/>
          </a:xfrm>
          <a:prstGeom prst="rect">
            <a:avLst/>
          </a:prstGeom>
        </p:spPr>
        <p:txBody>
          <a:bodyPr wrap="square">
            <a:spAutoFit/>
          </a:bodyPr>
          <a:lstStyle/>
          <a:p>
            <a:r>
              <a:rPr lang="en-US" sz="1000" dirty="0"/>
              <a:t>https://drive.google.com/viewerng/viewer?url=http://mafija.fmf.uni-lj.si/seminar/files/2007_2008/MEMS_accelerometers-koncna.pdf</a:t>
            </a:r>
          </a:p>
        </p:txBody>
      </p:sp>
    </p:spTree>
    <p:extLst>
      <p:ext uri="{BB962C8B-B14F-4D97-AF65-F5344CB8AC3E}">
        <p14:creationId xmlns:p14="http://schemas.microsoft.com/office/powerpoint/2010/main" val="308464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8162" y="1104900"/>
            <a:ext cx="5219888" cy="4286250"/>
          </a:xfrm>
          <a:prstGeom prst="rect">
            <a:avLst/>
          </a:prstGeom>
        </p:spPr>
      </p:pic>
      <p:sp>
        <p:nvSpPr>
          <p:cNvPr id="4" name="Rectangle 3"/>
          <p:cNvSpPr/>
          <p:nvPr/>
        </p:nvSpPr>
        <p:spPr>
          <a:xfrm>
            <a:off x="361950" y="6459836"/>
            <a:ext cx="5686425" cy="400110"/>
          </a:xfrm>
          <a:prstGeom prst="rect">
            <a:avLst/>
          </a:prstGeom>
        </p:spPr>
        <p:txBody>
          <a:bodyPr wrap="square">
            <a:spAutoFit/>
          </a:bodyPr>
          <a:lstStyle/>
          <a:p>
            <a:r>
              <a:rPr lang="en-US" sz="1000" dirty="0"/>
              <a:t>https://drive.google.com/viewerng/viewer?url=http://mafija.fmf.uni-lj.si/seminar/files/2007_2008/MEMS_accelerometers-koncna.pdf</a:t>
            </a:r>
          </a:p>
        </p:txBody>
      </p:sp>
    </p:spTree>
    <p:extLst>
      <p:ext uri="{BB962C8B-B14F-4D97-AF65-F5344CB8AC3E}">
        <p14:creationId xmlns:p14="http://schemas.microsoft.com/office/powerpoint/2010/main" val="363361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5685" y="758650"/>
            <a:ext cx="7930806" cy="4893658"/>
          </a:xfrm>
          <a:prstGeom prst="rect">
            <a:avLst/>
          </a:prstGeom>
        </p:spPr>
      </p:pic>
      <p:sp>
        <p:nvSpPr>
          <p:cNvPr id="3" name="Rectangle 2"/>
          <p:cNvSpPr/>
          <p:nvPr/>
        </p:nvSpPr>
        <p:spPr>
          <a:xfrm>
            <a:off x="361950" y="6459836"/>
            <a:ext cx="5686425" cy="400110"/>
          </a:xfrm>
          <a:prstGeom prst="rect">
            <a:avLst/>
          </a:prstGeom>
        </p:spPr>
        <p:txBody>
          <a:bodyPr wrap="square">
            <a:spAutoFit/>
          </a:bodyPr>
          <a:lstStyle/>
          <a:p>
            <a:r>
              <a:rPr lang="en-US" sz="1000" dirty="0"/>
              <a:t>https://drive.google.com/viewerng/viewer?url=http://mafija.fmf.uni-lj.si/seminar/files/2007_2008/MEMS_accelerometers-koncna.pdf</a:t>
            </a:r>
          </a:p>
        </p:txBody>
      </p:sp>
    </p:spTree>
    <p:extLst>
      <p:ext uri="{BB962C8B-B14F-4D97-AF65-F5344CB8AC3E}">
        <p14:creationId xmlns:p14="http://schemas.microsoft.com/office/powerpoint/2010/main" val="68078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Gyroscope</a:t>
            </a:r>
            <a:endParaRPr lang="en-US" dirty="0"/>
          </a:p>
        </p:txBody>
      </p:sp>
      <p:pic>
        <p:nvPicPr>
          <p:cNvPr id="3074" name="Picture 2" descr="http://upload.wikimedia.org/wikipedia/commons/thumb/e/e2/3D_Gyroscope.png/250px-3D_Gyro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510" y="2805572"/>
            <a:ext cx="2953939" cy="29618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64471" y="3534235"/>
            <a:ext cx="3464717" cy="1200329"/>
          </a:xfrm>
          <a:prstGeom prst="rect">
            <a:avLst/>
          </a:prstGeom>
        </p:spPr>
        <p:txBody>
          <a:bodyPr wrap="square">
            <a:spAutoFit/>
          </a:bodyPr>
          <a:lstStyle/>
          <a:p>
            <a:r>
              <a:rPr lang="en-US" dirty="0">
                <a:solidFill>
                  <a:srgbClr val="252525"/>
                </a:solidFill>
                <a:latin typeface="Arial" panose="020B0604020202020204" pitchFamily="34" charset="0"/>
                <a:ea typeface="Calibri" panose="020F0502020204030204" pitchFamily="34" charset="0"/>
              </a:rPr>
              <a:t>A device for measuring or maintaining </a:t>
            </a:r>
            <a:r>
              <a:rPr lang="en-US" dirty="0">
                <a:solidFill>
                  <a:srgbClr val="0B0080"/>
                </a:solidFill>
                <a:latin typeface="Arial" panose="020B0604020202020204" pitchFamily="34" charset="0"/>
                <a:ea typeface="Calibri" panose="020F0502020204030204" pitchFamily="34" charset="0"/>
                <a:cs typeface="Times New Roman" panose="02020603050405020304" pitchFamily="18" charset="0"/>
                <a:hlinkClick r:id="rId3" tooltip="Orientation (rigid body)"/>
              </a:rPr>
              <a:t>orientation</a:t>
            </a:r>
            <a:r>
              <a:rPr lang="en-US" dirty="0">
                <a:solidFill>
                  <a:srgbClr val="252525"/>
                </a:solidFill>
                <a:latin typeface="Arial" panose="020B0604020202020204" pitchFamily="34" charset="0"/>
                <a:ea typeface="Calibri" panose="020F0502020204030204" pitchFamily="34" charset="0"/>
              </a:rPr>
              <a:t>, based on the principles of </a:t>
            </a:r>
            <a:r>
              <a:rPr lang="en-US" dirty="0">
                <a:solidFill>
                  <a:srgbClr val="0B0080"/>
                </a:solidFill>
                <a:latin typeface="Arial" panose="020B0604020202020204" pitchFamily="34" charset="0"/>
                <a:ea typeface="Calibri" panose="020F0502020204030204" pitchFamily="34" charset="0"/>
                <a:cs typeface="Times New Roman" panose="02020603050405020304" pitchFamily="18" charset="0"/>
                <a:hlinkClick r:id="rId4" tooltip="Angular momentum"/>
              </a:rPr>
              <a:t>angular momentum</a:t>
            </a:r>
            <a:endParaRPr lang="en-US" dirty="0"/>
          </a:p>
        </p:txBody>
      </p:sp>
      <p:sp>
        <p:nvSpPr>
          <p:cNvPr id="4" name="Rectangle 3"/>
          <p:cNvSpPr/>
          <p:nvPr/>
        </p:nvSpPr>
        <p:spPr>
          <a:xfrm>
            <a:off x="1378687" y="4887398"/>
            <a:ext cx="4840651" cy="646331"/>
          </a:xfrm>
          <a:prstGeom prst="rect">
            <a:avLst/>
          </a:prstGeom>
        </p:spPr>
        <p:txBody>
          <a:bodyPr wrap="none">
            <a:spAutoFit/>
          </a:bodyPr>
          <a:lstStyle/>
          <a:p>
            <a:r>
              <a:rPr lang="en-US" dirty="0">
                <a:hlinkClick r:id="rId5"/>
              </a:rPr>
              <a:t>https://</a:t>
            </a:r>
            <a:r>
              <a:rPr lang="en-US" dirty="0" smtClean="0">
                <a:hlinkClick r:id="rId5"/>
              </a:rPr>
              <a:t>www.youtube.com/watch?v=cquvA_IpEsA</a:t>
            </a:r>
            <a:endParaRPr lang="en-US" dirty="0" smtClean="0"/>
          </a:p>
          <a:p>
            <a:endParaRPr lang="en-US" dirty="0"/>
          </a:p>
        </p:txBody>
      </p:sp>
    </p:spTree>
    <p:extLst>
      <p:ext uri="{BB962C8B-B14F-4D97-AF65-F5344CB8AC3E}">
        <p14:creationId xmlns:p14="http://schemas.microsoft.com/office/powerpoint/2010/main" val="388633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Info</a:t>
            </a:r>
            <a:endParaRPr lang="en-US" dirty="0"/>
          </a:p>
        </p:txBody>
      </p:sp>
      <p:pic>
        <p:nvPicPr>
          <p:cNvPr id="5122" name="Picture 2" descr="http://upload.wikimedia.org/wikipedia/commons/thumb/3/35/Gyroscope_wheel-text.png/200px-Gyroscope_wheel-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669" y="2800350"/>
            <a:ext cx="3028949" cy="30289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96566" y="2800350"/>
            <a:ext cx="3921919" cy="1114425"/>
          </a:xfrm>
          <a:prstGeom prst="rect">
            <a:avLst/>
          </a:prstGeom>
        </p:spPr>
      </p:pic>
      <p:sp>
        <p:nvSpPr>
          <p:cNvPr id="5" name="Rectangle 9"/>
          <p:cNvSpPr>
            <a:spLocks noChangeArrowheads="1"/>
          </p:cNvSpPr>
          <p:nvPr/>
        </p:nvSpPr>
        <p:spPr bwMode="auto">
          <a:xfrm>
            <a:off x="503636" y="4160935"/>
            <a:ext cx="4847034" cy="18639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52525"/>
                </a:solidFill>
                <a:effectLst/>
                <a:latin typeface="Arial" panose="020B0604020202020204" pitchFamily="34" charset="0"/>
              </a:rPr>
              <a:t>Where the </a:t>
            </a:r>
            <a:r>
              <a:rPr kumimoji="0" lang="en-US" altLang="en-US" sz="1000" b="0" i="0" u="none" strike="noStrike" cap="none" normalizeH="0" baseline="0" dirty="0" err="1" smtClean="0">
                <a:ln>
                  <a:noFill/>
                </a:ln>
                <a:solidFill>
                  <a:srgbClr val="0B0080"/>
                </a:solidFill>
                <a:effectLst/>
                <a:latin typeface="Arial" panose="020B0604020202020204" pitchFamily="34" charset="0"/>
                <a:hlinkClick r:id="rId4" tooltip="Pseudovector"/>
              </a:rPr>
              <a:t>pseudovectors</a:t>
            </a:r>
            <a:r>
              <a:rPr kumimoji="0" lang="en-US" altLang="en-US" sz="1000" b="0" i="0" u="none" strike="noStrike" cap="none" normalizeH="0" baseline="0" dirty="0" smtClean="0">
                <a:ln>
                  <a:noFill/>
                </a:ln>
                <a:solidFill>
                  <a:srgbClr val="252525"/>
                </a:solidFill>
                <a:effectLst/>
                <a:latin typeface="Arial" panose="020B0604020202020204" pitchFamily="34" charset="0"/>
              </a:rPr>
              <a:t> </a:t>
            </a:r>
            <a:r>
              <a:rPr kumimoji="0" lang="en-US" altLang="en-US" sz="1000" b="1" i="0" u="none" strike="noStrike" cap="none" normalizeH="0" baseline="0" dirty="0" smtClean="0">
                <a:ln>
                  <a:noFill/>
                </a:ln>
                <a:solidFill>
                  <a:srgbClr val="252525"/>
                </a:solidFill>
                <a:effectLst/>
                <a:latin typeface="Arial" panose="020B0604020202020204" pitchFamily="34" charset="0"/>
              </a:rPr>
              <a:t>τ</a:t>
            </a:r>
            <a:r>
              <a:rPr kumimoji="0" lang="en-US" altLang="en-US" sz="1000" b="0" i="0" u="none" strike="noStrike" cap="none" normalizeH="0" baseline="0" dirty="0" smtClean="0">
                <a:ln>
                  <a:noFill/>
                </a:ln>
                <a:solidFill>
                  <a:srgbClr val="252525"/>
                </a:solidFill>
                <a:effectLst/>
                <a:latin typeface="Arial" panose="020B0604020202020204" pitchFamily="34" charset="0"/>
              </a:rPr>
              <a:t> and </a:t>
            </a:r>
            <a:r>
              <a:rPr kumimoji="0" lang="en-US" altLang="en-US" sz="1000" b="1" i="0" u="none" strike="noStrike" cap="none" normalizeH="0" baseline="0" dirty="0" smtClean="0">
                <a:ln>
                  <a:noFill/>
                </a:ln>
                <a:solidFill>
                  <a:srgbClr val="252525"/>
                </a:solidFill>
                <a:effectLst/>
                <a:latin typeface="Arial" panose="020B0604020202020204" pitchFamily="34" charset="0"/>
              </a:rPr>
              <a:t>L</a:t>
            </a:r>
            <a:r>
              <a:rPr kumimoji="0" lang="en-US" altLang="en-US" sz="1000" b="0" i="0" u="none" strike="noStrike" cap="none" normalizeH="0" baseline="0" dirty="0" smtClean="0">
                <a:ln>
                  <a:noFill/>
                </a:ln>
                <a:solidFill>
                  <a:srgbClr val="252525"/>
                </a:solidFill>
                <a:effectLst/>
                <a:latin typeface="Arial" panose="020B0604020202020204" pitchFamily="34" charset="0"/>
              </a:rPr>
              <a:t> are, respectively, the </a:t>
            </a:r>
            <a:r>
              <a:rPr kumimoji="0" lang="en-US" altLang="en-US" sz="1000" b="0" i="0" u="none" strike="noStrike" cap="none" normalizeH="0" baseline="0" dirty="0" smtClean="0">
                <a:ln>
                  <a:noFill/>
                </a:ln>
                <a:solidFill>
                  <a:srgbClr val="0B0080"/>
                </a:solidFill>
                <a:effectLst/>
                <a:latin typeface="Arial" panose="020B0604020202020204" pitchFamily="34" charset="0"/>
                <a:hlinkClick r:id="rId5" tooltip="Torque"/>
              </a:rPr>
              <a:t>torque</a:t>
            </a:r>
            <a:r>
              <a:rPr kumimoji="0" lang="en-US" altLang="en-US" sz="1000" b="0" i="0" u="none" strike="noStrike" cap="none" normalizeH="0" baseline="0" dirty="0" smtClean="0">
                <a:ln>
                  <a:noFill/>
                </a:ln>
                <a:solidFill>
                  <a:srgbClr val="252525"/>
                </a:solidFill>
                <a:effectLst/>
                <a:latin typeface="Arial" panose="020B0604020202020204" pitchFamily="34" charset="0"/>
              </a:rPr>
              <a:t> on the gyroscope and its </a:t>
            </a:r>
            <a:r>
              <a:rPr kumimoji="0" lang="en-US" altLang="en-US" sz="1000" b="0" i="0" u="none" strike="noStrike" cap="none" normalizeH="0" baseline="0" dirty="0" smtClean="0">
                <a:ln>
                  <a:noFill/>
                </a:ln>
                <a:solidFill>
                  <a:srgbClr val="0B0080"/>
                </a:solidFill>
                <a:effectLst/>
                <a:latin typeface="Arial" panose="020B0604020202020204" pitchFamily="34" charset="0"/>
                <a:hlinkClick r:id="rId6" tooltip="Angular momentum"/>
              </a:rPr>
              <a:t>angular momentum</a:t>
            </a:r>
            <a:r>
              <a:rPr kumimoji="0" lang="en-US" altLang="en-US" sz="1000" b="0" i="0" u="none" strike="noStrike" cap="none" normalizeH="0" baseline="0" dirty="0" smtClean="0">
                <a:ln>
                  <a:noFill/>
                </a:ln>
                <a:solidFill>
                  <a:srgbClr val="252525"/>
                </a:solidFill>
                <a:effectLst/>
                <a:latin typeface="Arial" panose="020B0604020202020204" pitchFamily="34" charset="0"/>
              </a:rPr>
              <a:t>, the scalar </a:t>
            </a:r>
            <a:r>
              <a:rPr kumimoji="0" lang="en-US" altLang="en-US" sz="1000" b="0" i="1" u="none" strike="noStrike" cap="none" normalizeH="0" baseline="0" dirty="0" smtClean="0">
                <a:ln>
                  <a:noFill/>
                </a:ln>
                <a:solidFill>
                  <a:srgbClr val="252525"/>
                </a:solidFill>
                <a:effectLst/>
                <a:latin typeface="Arial" panose="020B0604020202020204" pitchFamily="34" charset="0"/>
              </a:rPr>
              <a:t>I</a:t>
            </a:r>
            <a:r>
              <a:rPr kumimoji="0" lang="en-US" altLang="en-US" sz="1000" b="0" i="0" u="none" strike="noStrike" cap="none" normalizeH="0" baseline="0" dirty="0" smtClean="0">
                <a:ln>
                  <a:noFill/>
                </a:ln>
                <a:solidFill>
                  <a:srgbClr val="252525"/>
                </a:solidFill>
                <a:effectLst/>
                <a:latin typeface="Arial" panose="020B0604020202020204" pitchFamily="34" charset="0"/>
              </a:rPr>
              <a:t> is its </a:t>
            </a:r>
            <a:r>
              <a:rPr kumimoji="0" lang="en-US" altLang="en-US" sz="1000" b="0" i="0" u="none" strike="noStrike" cap="none" normalizeH="0" baseline="0" dirty="0" smtClean="0">
                <a:ln>
                  <a:noFill/>
                </a:ln>
                <a:solidFill>
                  <a:srgbClr val="0B0080"/>
                </a:solidFill>
                <a:effectLst/>
                <a:latin typeface="Arial" panose="020B0604020202020204" pitchFamily="34" charset="0"/>
                <a:hlinkClick r:id="rId7" tooltip="Moment of inertia"/>
              </a:rPr>
              <a:t>moment of inertia</a:t>
            </a:r>
            <a:r>
              <a:rPr kumimoji="0" lang="en-US" altLang="en-US" sz="1000" b="0" i="0" u="none" strike="noStrike" cap="none" normalizeH="0" baseline="0" dirty="0" smtClean="0">
                <a:ln>
                  <a:noFill/>
                </a:ln>
                <a:solidFill>
                  <a:srgbClr val="252525"/>
                </a:solidFill>
                <a:effectLst/>
                <a:latin typeface="Arial" panose="020B0604020202020204" pitchFamily="34" charset="0"/>
              </a:rPr>
              <a:t>, the vector </a:t>
            </a:r>
            <a:r>
              <a:rPr kumimoji="0" lang="en-US" altLang="en-US" sz="1000" b="1" i="0" u="none" strike="noStrike" cap="none" normalizeH="0" baseline="0" dirty="0" smtClean="0">
                <a:ln>
                  <a:noFill/>
                </a:ln>
                <a:solidFill>
                  <a:srgbClr val="252525"/>
                </a:solidFill>
                <a:effectLst/>
                <a:latin typeface="Arial" panose="020B0604020202020204" pitchFamily="34" charset="0"/>
              </a:rPr>
              <a:t>ω</a:t>
            </a:r>
            <a:r>
              <a:rPr kumimoji="0" lang="en-US" altLang="en-US" sz="1000" b="0" i="0" u="none" strike="noStrike" cap="none" normalizeH="0" baseline="0" dirty="0" smtClean="0">
                <a:ln>
                  <a:noFill/>
                </a:ln>
                <a:solidFill>
                  <a:srgbClr val="252525"/>
                </a:solidFill>
                <a:effectLst/>
                <a:latin typeface="Arial" panose="020B0604020202020204" pitchFamily="34" charset="0"/>
              </a:rPr>
              <a:t> is its angular velocity, the vector </a:t>
            </a:r>
            <a:r>
              <a:rPr kumimoji="0" lang="en-US" altLang="en-US" sz="1000" b="1" i="0" u="none" strike="noStrike" cap="none" normalizeH="0" baseline="0" dirty="0" smtClean="0">
                <a:ln>
                  <a:noFill/>
                </a:ln>
                <a:solidFill>
                  <a:srgbClr val="252525"/>
                </a:solidFill>
                <a:effectLst/>
                <a:latin typeface="Arial" panose="020B0604020202020204" pitchFamily="34" charset="0"/>
              </a:rPr>
              <a:t>α</a:t>
            </a:r>
            <a:r>
              <a:rPr kumimoji="0" lang="en-US" altLang="en-US" sz="1000" b="0" i="0" u="none" strike="noStrike" cap="none" normalizeH="0" baseline="0" dirty="0" smtClean="0">
                <a:ln>
                  <a:noFill/>
                </a:ln>
                <a:solidFill>
                  <a:srgbClr val="252525"/>
                </a:solidFill>
                <a:effectLst/>
                <a:latin typeface="Arial" panose="020B0604020202020204" pitchFamily="34" charset="0"/>
              </a:rPr>
              <a:t> is its angular acceleration, D is the differential in an inertial reference frame and d is the differential in a relative reference frame fixed with the gyroscope.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It follows from this that a torque </a:t>
            </a:r>
            <a:r>
              <a:rPr kumimoji="0" lang="en-US" altLang="en-US" sz="1000" b="1"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τ</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applied perpendicular to the axis of rotation, and therefore perpendicular to </a:t>
            </a:r>
            <a:r>
              <a:rPr kumimoji="0" lang="en-US" altLang="en-US" sz="1000" b="1"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L</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results in a rotation about an axis perpendicular to both </a:t>
            </a:r>
            <a:r>
              <a:rPr kumimoji="0" lang="en-US" altLang="en-US" sz="1000" b="1"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τ</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and </a:t>
            </a:r>
            <a:r>
              <a:rPr kumimoji="0" lang="en-US" altLang="en-US" sz="1000" b="1"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L</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This motion is called </a:t>
            </a:r>
            <a:r>
              <a:rPr kumimoji="0" lang="en-US" altLang="en-US" sz="1000" b="0" i="1" u="none" strike="noStrike" cap="none" normalizeH="0" baseline="0" dirty="0" smtClean="0">
                <a:ln>
                  <a:noFill/>
                </a:ln>
                <a:solidFill>
                  <a:srgbClr val="0B0080"/>
                </a:solidFill>
                <a:effectLst/>
                <a:latin typeface="Arial" panose="020B0604020202020204" pitchFamily="34" charset="0"/>
                <a:cs typeface="Arial" panose="020B0604020202020204" pitchFamily="34" charset="0"/>
                <a:hlinkClick r:id="rId8" tooltip="Precession"/>
              </a:rPr>
              <a:t>precession</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The angular velocity of precession </a:t>
            </a:r>
            <a:r>
              <a:rPr kumimoji="0" lang="en-US" altLang="en-US" sz="1000" b="1"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Ω</a:t>
            </a:r>
            <a:r>
              <a:rPr kumimoji="0" lang="en-US" altLang="en-US" sz="800" b="0" i="0" u="none" strike="noStrike" cap="none" normalizeH="0" baseline="-30000" dirty="0" smtClean="0">
                <a:ln>
                  <a:noFill/>
                </a:ln>
                <a:solidFill>
                  <a:srgbClr val="252525"/>
                </a:solidFill>
                <a:effectLst/>
                <a:latin typeface="Arial" panose="020B0604020202020204" pitchFamily="34" charset="0"/>
                <a:cs typeface="Arial" panose="020B0604020202020204" pitchFamily="34" charset="0"/>
              </a:rPr>
              <a:t>P</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is given by the </a:t>
            </a:r>
            <a:r>
              <a:rPr kumimoji="0" lang="en-US" altLang="en-US" sz="1000" b="0" i="0" u="none" strike="noStrike" cap="none" normalizeH="0" baseline="0" dirty="0" smtClean="0">
                <a:ln>
                  <a:noFill/>
                </a:ln>
                <a:solidFill>
                  <a:srgbClr val="0B0080"/>
                </a:solidFill>
                <a:effectLst/>
                <a:latin typeface="Arial" panose="020B0604020202020204" pitchFamily="34" charset="0"/>
                <a:cs typeface="Arial" panose="020B0604020202020204" pitchFamily="34" charset="0"/>
                <a:hlinkClick r:id="rId9" tooltip="Cross product"/>
              </a:rPr>
              <a:t>cross product</a:t>
            </a: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endParaRPr>
          </a:p>
        </p:txBody>
      </p:sp>
      <p:pic>
        <p:nvPicPr>
          <p:cNvPr id="5130" name="Picture 10" descr="\boldsymbol\tau=\boldsymbol\Omega_{\mathrm{P}} \times \mathbf{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40683" y="3487871"/>
            <a:ext cx="8578446" cy="18172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1"/>
          <a:stretch>
            <a:fillRect/>
          </a:stretch>
        </p:blipFill>
        <p:spPr>
          <a:xfrm>
            <a:off x="3057525" y="5419721"/>
            <a:ext cx="971550" cy="304800"/>
          </a:xfrm>
          <a:prstGeom prst="rect">
            <a:avLst/>
          </a:prstGeom>
        </p:spPr>
      </p:pic>
    </p:spTree>
    <p:extLst>
      <p:ext uri="{BB962C8B-B14F-4D97-AF65-F5344CB8AC3E}">
        <p14:creationId xmlns:p14="http://schemas.microsoft.com/office/powerpoint/2010/main" val="320945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83" y="649701"/>
            <a:ext cx="7200897" cy="1303867"/>
          </a:xfrm>
        </p:spPr>
        <p:txBody>
          <a:bodyPr/>
          <a:lstStyle/>
          <a:p>
            <a:r>
              <a:rPr lang="en-US" dirty="0" smtClean="0"/>
              <a:t>MEMS gyroscope</a:t>
            </a:r>
            <a:endParaRPr lang="en-US" dirty="0"/>
          </a:p>
        </p:txBody>
      </p:sp>
      <p:sp>
        <p:nvSpPr>
          <p:cNvPr id="3" name="Rectangle 2"/>
          <p:cNvSpPr/>
          <p:nvPr/>
        </p:nvSpPr>
        <p:spPr>
          <a:xfrm>
            <a:off x="778669" y="1630402"/>
            <a:ext cx="7629524" cy="923330"/>
          </a:xfrm>
          <a:prstGeom prst="rect">
            <a:avLst/>
          </a:prstGeom>
        </p:spPr>
        <p:txBody>
          <a:bodyPr wrap="square">
            <a:spAutoFit/>
          </a:bodyPr>
          <a:lstStyle/>
          <a:p>
            <a:r>
              <a:rPr lang="en-US" dirty="0">
                <a:solidFill>
                  <a:srgbClr val="252525"/>
                </a:solidFill>
                <a:latin typeface="Arial" panose="020B0604020202020204" pitchFamily="34" charset="0"/>
                <a:ea typeface="Calibri" panose="020F0502020204030204" pitchFamily="34" charset="0"/>
              </a:rPr>
              <a:t>Inexpensive vibrating structure gyroscopes manufactured with </a:t>
            </a:r>
            <a:r>
              <a:rPr lang="en-US" u="sng" dirty="0">
                <a:solidFill>
                  <a:srgbClr val="0B0080"/>
                </a:solidFill>
                <a:latin typeface="Arial" panose="020B0604020202020204" pitchFamily="34" charset="0"/>
                <a:ea typeface="Calibri" panose="020F0502020204030204" pitchFamily="34" charset="0"/>
                <a:hlinkClick r:id="rId2" tooltip="Microelectromechanical systems"/>
              </a:rPr>
              <a:t>MEMS</a:t>
            </a:r>
            <a:r>
              <a:rPr lang="en-US" dirty="0">
                <a:solidFill>
                  <a:srgbClr val="252525"/>
                </a:solidFill>
                <a:latin typeface="Arial" panose="020B0604020202020204" pitchFamily="34" charset="0"/>
                <a:ea typeface="Calibri" panose="020F0502020204030204" pitchFamily="34" charset="0"/>
              </a:rPr>
              <a:t> technology have become widely available</a:t>
            </a:r>
            <a:r>
              <a:rPr lang="en-US" dirty="0" smtClean="0">
                <a:solidFill>
                  <a:srgbClr val="252525"/>
                </a:solidFill>
                <a:latin typeface="Arial" panose="020B0604020202020204" pitchFamily="34" charset="0"/>
                <a:ea typeface="Calibri" panose="020F0502020204030204" pitchFamily="34" charset="0"/>
              </a:rPr>
              <a:t>.</a:t>
            </a:r>
            <a:r>
              <a:rPr lang="en-US" dirty="0">
                <a:solidFill>
                  <a:srgbClr val="333333"/>
                </a:solidFill>
                <a:latin typeface="Arial" panose="020B0604020202020204" pitchFamily="34" charset="0"/>
              </a:rPr>
              <a:t> MEMS gyroscopes use the Coriolis Effect to measure the angular rate</a:t>
            </a:r>
            <a:endParaRPr lang="en-US" dirty="0"/>
          </a:p>
        </p:txBody>
      </p:sp>
      <p:pic>
        <p:nvPicPr>
          <p:cNvPr id="4098" name="Picture 2" descr="http://www.digikey.com/Web%20Export/techzone/sensor/sensors-article-110411-fi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3223530"/>
            <a:ext cx="2857500" cy="2762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18585" y="5985780"/>
            <a:ext cx="3407569" cy="369332"/>
          </a:xfrm>
          <a:prstGeom prst="rect">
            <a:avLst/>
          </a:prstGeom>
          <a:noFill/>
        </p:spPr>
        <p:txBody>
          <a:bodyPr wrap="square" rtlCol="0">
            <a:spAutoFit/>
          </a:bodyPr>
          <a:lstStyle/>
          <a:p>
            <a:r>
              <a:rPr lang="en-US" dirty="0" smtClean="0"/>
              <a:t>Single-axis yaw gyroscope</a:t>
            </a:r>
            <a:endParaRPr lang="en-US" dirty="0"/>
          </a:p>
        </p:txBody>
      </p:sp>
      <p:sp>
        <p:nvSpPr>
          <p:cNvPr id="5" name="Rectangle 4"/>
          <p:cNvSpPr/>
          <p:nvPr/>
        </p:nvSpPr>
        <p:spPr>
          <a:xfrm>
            <a:off x="472910" y="2897789"/>
            <a:ext cx="4925616" cy="2893100"/>
          </a:xfrm>
          <a:prstGeom prst="rect">
            <a:avLst/>
          </a:prstGeom>
        </p:spPr>
        <p:txBody>
          <a:bodyPr wrap="square">
            <a:spAutoFit/>
          </a:bodyPr>
          <a:lstStyle/>
          <a:p>
            <a:r>
              <a:rPr lang="en-US" sz="1400" dirty="0">
                <a:solidFill>
                  <a:srgbClr val="000000"/>
                </a:solidFill>
                <a:latin typeface="Arial" panose="020B0604020202020204" pitchFamily="34" charset="0"/>
              </a:rPr>
              <a:t>Two moving masses are kept in continuous movement in opposite directions, which are indicated by the blue arrows. As soon as an external angular rate is applied, a Coriolis force, which is shown with the orange arrows, will appear in the direction orthogonal to the movement and will cause a displacement of the sensing masses proportional to the magnitude of the rate applied. Since the moving electrodes (rotors) of the sensing portion of the sensor stand beside fixed electrodes (stators), the displacement will induce a change in the electrical capacitance among stators and rotors, thus transforming the angular rate applied at the input of the gyroscope into an electrical parameter detectable by means of a dedicated circuit. </a:t>
            </a:r>
            <a:endParaRPr lang="en-US" sz="1400" dirty="0"/>
          </a:p>
        </p:txBody>
      </p:sp>
      <p:sp>
        <p:nvSpPr>
          <p:cNvPr id="6" name="Rectangle 5"/>
          <p:cNvSpPr/>
          <p:nvPr/>
        </p:nvSpPr>
        <p:spPr>
          <a:xfrm>
            <a:off x="1123354" y="6456538"/>
            <a:ext cx="6940154" cy="400110"/>
          </a:xfrm>
          <a:prstGeom prst="rect">
            <a:avLst/>
          </a:prstGeom>
        </p:spPr>
        <p:txBody>
          <a:bodyPr wrap="square">
            <a:spAutoFit/>
          </a:bodyPr>
          <a:lstStyle/>
          <a:p>
            <a:r>
              <a:rPr lang="en-US" sz="1000" dirty="0"/>
              <a:t>http://www.digikey.com/en/articles/techzone/2011/apr/mems-accelerometers-gyroscopes-and-geomagnetic-sensors---propelling-disruptive-consumer-applications</a:t>
            </a:r>
          </a:p>
        </p:txBody>
      </p:sp>
    </p:spTree>
    <p:extLst>
      <p:ext uri="{BB962C8B-B14F-4D97-AF65-F5344CB8AC3E}">
        <p14:creationId xmlns:p14="http://schemas.microsoft.com/office/powerpoint/2010/main" val="342730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64482" y="814707"/>
            <a:ext cx="6147197" cy="5081268"/>
          </a:xfrm>
          <a:prstGeom prst="rect">
            <a:avLst/>
          </a:prstGeom>
        </p:spPr>
      </p:pic>
      <p:pic>
        <p:nvPicPr>
          <p:cNvPr id="6146" name="Picture 2" descr="Figure 3: Multi-axis gyroscopes from ST in ultra-compact LGA pack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376" y="4872037"/>
            <a:ext cx="1294303" cy="10239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23354" y="6456538"/>
            <a:ext cx="6940154" cy="400110"/>
          </a:xfrm>
          <a:prstGeom prst="rect">
            <a:avLst/>
          </a:prstGeom>
        </p:spPr>
        <p:txBody>
          <a:bodyPr wrap="square">
            <a:spAutoFit/>
          </a:bodyPr>
          <a:lstStyle/>
          <a:p>
            <a:r>
              <a:rPr lang="en-US" sz="1000" dirty="0"/>
              <a:t>http://www.digikey.com/en/articles/techzone/2011/apr/mems-accelerometers-gyroscopes-and-geomagnetic-sensors---propelling-disruptive-consumer-applications</a:t>
            </a:r>
          </a:p>
        </p:txBody>
      </p:sp>
      <p:sp>
        <p:nvSpPr>
          <p:cNvPr id="4" name="Rectangle 3"/>
          <p:cNvSpPr/>
          <p:nvPr/>
        </p:nvSpPr>
        <p:spPr>
          <a:xfrm>
            <a:off x="1024487" y="5991225"/>
            <a:ext cx="6040040" cy="646331"/>
          </a:xfrm>
          <a:prstGeom prst="rect">
            <a:avLst/>
          </a:prstGeom>
        </p:spPr>
        <p:txBody>
          <a:bodyPr wrap="square">
            <a:spAutoFit/>
          </a:bodyPr>
          <a:lstStyle/>
          <a:p>
            <a:r>
              <a:rPr lang="en-US" dirty="0" smtClean="0"/>
              <a:t>Extra reading: http</a:t>
            </a:r>
            <a:r>
              <a:rPr lang="en-US" dirty="0"/>
              <a:t>://electroiq.com/blog/2010/11/introduction-to-mems-gyroscopes/</a:t>
            </a:r>
          </a:p>
        </p:txBody>
      </p:sp>
    </p:spTree>
    <p:extLst>
      <p:ext uri="{BB962C8B-B14F-4D97-AF65-F5344CB8AC3E}">
        <p14:creationId xmlns:p14="http://schemas.microsoft.com/office/powerpoint/2010/main" val="137611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Solid state compasses</a:t>
            </a:r>
            <a:br>
              <a:rPr lang="en-US" dirty="0" smtClean="0"/>
            </a:br>
            <a:r>
              <a:rPr lang="en-US" dirty="0" smtClean="0"/>
              <a:t>(Magnetometer)</a:t>
            </a:r>
            <a:endParaRPr lang="en-US" dirty="0"/>
          </a:p>
        </p:txBody>
      </p:sp>
      <p:sp>
        <p:nvSpPr>
          <p:cNvPr id="5" name="TextBox 4"/>
          <p:cNvSpPr txBox="1"/>
          <p:nvPr/>
        </p:nvSpPr>
        <p:spPr>
          <a:xfrm>
            <a:off x="971552" y="2600326"/>
            <a:ext cx="2821780" cy="923330"/>
          </a:xfrm>
          <a:prstGeom prst="rect">
            <a:avLst/>
          </a:prstGeom>
          <a:noFill/>
        </p:spPr>
        <p:txBody>
          <a:bodyPr wrap="square" rtlCol="0">
            <a:spAutoFit/>
          </a:bodyPr>
          <a:lstStyle/>
          <a:p>
            <a:r>
              <a:rPr lang="en-US" dirty="0" smtClean="0"/>
              <a:t>Recall: most common compasses are simple magnetic based devices.</a:t>
            </a:r>
            <a:endParaRPr lang="en-US" dirty="0"/>
          </a:p>
        </p:txBody>
      </p:sp>
      <p:pic>
        <p:nvPicPr>
          <p:cNvPr id="1026" name="Picture 2" descr="http://upload.wikimedia.org/wikipedia/commons/thumb/9/99/Kompas_Sofia.JPG/220px-Kompas_Sof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994" y="3246656"/>
            <a:ext cx="2396905" cy="23969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92994" y="5757864"/>
            <a:ext cx="2700338" cy="646331"/>
          </a:xfrm>
          <a:prstGeom prst="rect">
            <a:avLst/>
          </a:prstGeom>
          <a:noFill/>
        </p:spPr>
        <p:txBody>
          <a:bodyPr wrap="square" rtlCol="0">
            <a:spAutoFit/>
          </a:bodyPr>
          <a:lstStyle/>
          <a:p>
            <a:r>
              <a:rPr lang="en-US" dirty="0" smtClean="0"/>
              <a:t>Invented as early as Chinese Han Dynasty in ~206 BC</a:t>
            </a:r>
            <a:endParaRPr lang="en-US" dirty="0"/>
          </a:p>
        </p:txBody>
      </p:sp>
      <p:pic>
        <p:nvPicPr>
          <p:cNvPr id="1028" name="Picture 4" descr="http://upload.wikimedia.org/wikipedia/commons/thumb/f/f1/Pioneer_10-11_-_P50_-_fx.jpg/220px-Pioneer_10-11_-_P50_-_f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21069"/>
            <a:ext cx="1571625" cy="15716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93331" y="5661243"/>
            <a:ext cx="4572000" cy="1015663"/>
          </a:xfrm>
          <a:prstGeom prst="rect">
            <a:avLst/>
          </a:prstGeom>
        </p:spPr>
        <p:txBody>
          <a:bodyPr>
            <a:spAutoFit/>
          </a:bodyPr>
          <a:lstStyle/>
          <a:p>
            <a:r>
              <a:rPr lang="en-US" sz="1200" dirty="0">
                <a:hlinkClick r:id="rId4"/>
              </a:rPr>
              <a:t>https://</a:t>
            </a:r>
            <a:r>
              <a:rPr lang="en-US" sz="1200" dirty="0" smtClean="0">
                <a:hlinkClick r:id="rId4"/>
              </a:rPr>
              <a:t>www.youtube.com/watch?v=20O7cRmNjHE</a:t>
            </a:r>
            <a:endParaRPr lang="en-US" sz="1200" dirty="0" smtClean="0"/>
          </a:p>
          <a:p>
            <a:endParaRPr lang="en-US" sz="1200" dirty="0"/>
          </a:p>
          <a:p>
            <a:r>
              <a:rPr lang="en-US" sz="1200" dirty="0" smtClean="0">
                <a:hlinkClick r:id="rId5"/>
              </a:rPr>
              <a:t>http</a:t>
            </a:r>
            <a:r>
              <a:rPr lang="en-US" sz="1200" dirty="0">
                <a:hlinkClick r:id="rId5"/>
              </a:rPr>
              <a:t>://</a:t>
            </a:r>
            <a:r>
              <a:rPr lang="en-US" sz="1200" dirty="0" smtClean="0">
                <a:hlinkClick r:id="rId5"/>
              </a:rPr>
              <a:t>commons.wikimedia.org/w/index.php?title=File%3AFluxgate_Magnetometers.ogv</a:t>
            </a:r>
            <a:endParaRPr lang="en-US" sz="1200" dirty="0" smtClean="0"/>
          </a:p>
          <a:p>
            <a:endParaRPr lang="en-US" sz="1200" dirty="0" smtClean="0"/>
          </a:p>
        </p:txBody>
      </p:sp>
      <p:pic>
        <p:nvPicPr>
          <p:cNvPr id="1030" name="Picture 6" descr="http://upload.wikimedia.org/wikipedia/commons/thumb/5/5c/Magnetometr_transduktorowy_by_Zureks.jpg/220px-Magnetometr_transduktorowy_by_Zurek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5359" y="2621070"/>
            <a:ext cx="1571625" cy="11334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pload.wikimedia.org/wikipedia/commons/thumb/b/ba/Floating_core_fluxgate_inclinometer_compass_autonnic.jpg/220px-Floating_core_fluxgate_inclinometer_compass_autonnic.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5359" y="4071936"/>
            <a:ext cx="1571625" cy="15716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glavionics.co.za/Images/SP-6%20small.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5004" y="4527765"/>
            <a:ext cx="874847" cy="103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47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wisegeek.com/drawing-of-earths-magnetic-fie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763626"/>
            <a:ext cx="6146006" cy="531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24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Honeywell HMC6352 2-axis </a:t>
            </a:r>
            <a:br>
              <a:rPr lang="en-US" dirty="0" smtClean="0"/>
            </a:br>
            <a:r>
              <a:rPr lang="en-US" dirty="0"/>
              <a:t>(</a:t>
            </a:r>
            <a:r>
              <a:rPr lang="en-US" dirty="0" smtClean="0"/>
              <a:t>magneto-resistive sensor)</a:t>
            </a:r>
            <a:endParaRPr lang="en-US" dirty="0"/>
          </a:p>
        </p:txBody>
      </p:sp>
      <p:pic>
        <p:nvPicPr>
          <p:cNvPr id="2050" name="Picture 2" descr="Compass_assembl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269" y="1086377"/>
            <a:ext cx="821531" cy="10953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53741" y="5334685"/>
            <a:ext cx="6168628" cy="1200329"/>
          </a:xfrm>
          <a:prstGeom prst="rect">
            <a:avLst/>
          </a:prstGeom>
        </p:spPr>
        <p:txBody>
          <a:bodyPr wrap="square">
            <a:spAutoFit/>
          </a:bodyPr>
          <a:lstStyle/>
          <a:p>
            <a:r>
              <a:rPr lang="en-US" dirty="0">
                <a:hlinkClick r:id="rId3"/>
              </a:rPr>
              <a:t>http://</a:t>
            </a:r>
            <a:r>
              <a:rPr lang="en-US" dirty="0" smtClean="0">
                <a:hlinkClick r:id="rId3"/>
              </a:rPr>
              <a:t>www.liquidware.com/shop/show/SEN-CMP/Compass+Module</a:t>
            </a:r>
            <a:endParaRPr lang="en-US" dirty="0" smtClean="0"/>
          </a:p>
          <a:p>
            <a:r>
              <a:rPr lang="en-US" dirty="0">
                <a:hlinkClick r:id="rId4"/>
              </a:rPr>
              <a:t>https://</a:t>
            </a:r>
            <a:r>
              <a:rPr lang="en-US" dirty="0" smtClean="0">
                <a:hlinkClick r:id="rId4"/>
              </a:rPr>
              <a:t>www.youtube.com/watch?v=oxJHsJZWMCU</a:t>
            </a:r>
            <a:endParaRPr lang="en-US" dirty="0" smtClean="0"/>
          </a:p>
          <a:p>
            <a:endParaRPr lang="en-US" dirty="0"/>
          </a:p>
        </p:txBody>
      </p:sp>
      <p:pic>
        <p:nvPicPr>
          <p:cNvPr id="2052" name="Picture 4" descr="Compass Module - HMC63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2" y="756181"/>
            <a:ext cx="1069180" cy="1425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1552" y="2656180"/>
            <a:ext cx="4572000" cy="2308324"/>
          </a:xfrm>
          <a:prstGeom prst="rect">
            <a:avLst/>
          </a:prstGeom>
        </p:spPr>
        <p:txBody>
          <a:bodyPr>
            <a:spAutoFit/>
          </a:bodyPr>
          <a:lstStyle/>
          <a:p>
            <a:r>
              <a:rPr lang="en-US" b="1" dirty="0">
                <a:solidFill>
                  <a:srgbClr val="333333"/>
                </a:solidFill>
                <a:latin typeface="Helvetica Neue"/>
              </a:rPr>
              <a:t>Features:</a:t>
            </a:r>
            <a:endParaRPr lang="en-US" dirty="0">
              <a:solidFill>
                <a:srgbClr val="333333"/>
              </a:solidFill>
              <a:latin typeface="Helvetica Neue"/>
            </a:endParaRPr>
          </a:p>
          <a:p>
            <a:pPr>
              <a:buFont typeface="Arial" panose="020B0604020202020204" pitchFamily="34" charset="0"/>
              <a:buChar char="•"/>
            </a:pPr>
            <a:r>
              <a:rPr lang="en-US" dirty="0">
                <a:solidFill>
                  <a:srgbClr val="333333"/>
                </a:solidFill>
                <a:latin typeface="Helvetica Neue"/>
              </a:rPr>
              <a:t>Simple I2C interface</a:t>
            </a:r>
          </a:p>
          <a:p>
            <a:pPr>
              <a:buFont typeface="Arial" panose="020B0604020202020204" pitchFamily="34" charset="0"/>
              <a:buChar char="•"/>
            </a:pPr>
            <a:r>
              <a:rPr lang="en-US" dirty="0">
                <a:solidFill>
                  <a:srgbClr val="333333"/>
                </a:solidFill>
                <a:latin typeface="Helvetica Neue"/>
              </a:rPr>
              <a:t>2.7 to 5.2V supply range</a:t>
            </a:r>
          </a:p>
          <a:p>
            <a:pPr>
              <a:buFont typeface="Arial" panose="020B0604020202020204" pitchFamily="34" charset="0"/>
              <a:buChar char="•"/>
            </a:pPr>
            <a:r>
              <a:rPr lang="en-US" dirty="0">
                <a:solidFill>
                  <a:srgbClr val="333333"/>
                </a:solidFill>
                <a:latin typeface="Helvetica Neue"/>
              </a:rPr>
              <a:t>1 to 20Hz selectable update rate</a:t>
            </a:r>
          </a:p>
          <a:p>
            <a:pPr>
              <a:buFont typeface="Arial" panose="020B0604020202020204" pitchFamily="34" charset="0"/>
              <a:buChar char="•"/>
            </a:pPr>
            <a:r>
              <a:rPr lang="en-US" dirty="0">
                <a:solidFill>
                  <a:srgbClr val="333333"/>
                </a:solidFill>
                <a:latin typeface="Helvetica Neue"/>
              </a:rPr>
              <a:t>True drop-in solution</a:t>
            </a:r>
          </a:p>
          <a:p>
            <a:pPr>
              <a:buFont typeface="Arial" panose="020B0604020202020204" pitchFamily="34" charset="0"/>
              <a:buChar char="•"/>
            </a:pPr>
            <a:r>
              <a:rPr lang="en-US" dirty="0">
                <a:solidFill>
                  <a:srgbClr val="333333"/>
                </a:solidFill>
                <a:latin typeface="Helvetica Neue"/>
              </a:rPr>
              <a:t>0.5 degree heading resolution</a:t>
            </a:r>
          </a:p>
          <a:p>
            <a:pPr>
              <a:buFont typeface="Arial" panose="020B0604020202020204" pitchFamily="34" charset="0"/>
              <a:buChar char="•"/>
            </a:pPr>
            <a:r>
              <a:rPr lang="en-US" dirty="0">
                <a:solidFill>
                  <a:srgbClr val="333333"/>
                </a:solidFill>
                <a:latin typeface="Helvetica Neue"/>
              </a:rPr>
              <a:t>1 degree repeatability</a:t>
            </a:r>
          </a:p>
          <a:p>
            <a:pPr>
              <a:buFont typeface="Arial" panose="020B0604020202020204" pitchFamily="34" charset="0"/>
              <a:buChar char="•"/>
            </a:pPr>
            <a:r>
              <a:rPr lang="en-US" dirty="0">
                <a:solidFill>
                  <a:srgbClr val="333333"/>
                </a:solidFill>
                <a:latin typeface="Helvetica Neue"/>
              </a:rPr>
              <a:t>Supply current : 1mA @ 3V</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84062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Magnetometer</a:t>
            </a:r>
            <a:br>
              <a:rPr lang="en-US" dirty="0" smtClean="0"/>
            </a:br>
            <a:r>
              <a:rPr lang="en-US" sz="3100" dirty="0" smtClean="0"/>
              <a:t>(Hall Effect)</a:t>
            </a:r>
            <a:endParaRPr lang="en-US" sz="3100" dirty="0"/>
          </a:p>
        </p:txBody>
      </p:sp>
      <p:pic>
        <p:nvPicPr>
          <p:cNvPr id="2050" name="Picture 2" descr="http://wikid.eu/images/6/6e/Hall_effect_sens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257" y="2543176"/>
            <a:ext cx="3221831" cy="3629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s.princeton.edu/etc/files/2012/07/HallEff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6" y="2543175"/>
            <a:ext cx="3038474" cy="37722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71473" y="6396335"/>
            <a:ext cx="8172452" cy="584776"/>
          </a:xfrm>
          <a:prstGeom prst="rect">
            <a:avLst/>
          </a:prstGeom>
        </p:spPr>
        <p:txBody>
          <a:bodyPr wrap="square">
            <a:spAutoFit/>
          </a:bodyPr>
          <a:lstStyle/>
          <a:p>
            <a:r>
              <a:rPr lang="en-US" sz="800" dirty="0"/>
              <a:t>https://www.google.com/search?q=magnetic+vs+geographic+north&amp;biw=1517&amp;bih=725&amp;tbm=isch&amp;tbo=u&amp;source=univ&amp;sa=X&amp;ei=91Z_VLvVBpXhoATry4CQBQ&amp;ved=0CCUQsAQ&amp;dpr=0.9#facrc=_&amp;imgdii=_&amp;imgrc=zx7Zf4OTseclFM%253A%3Bt5-ZZFU2tp3MUM%3Bhttp%253A%252F%252Fimages.wisegeek.com%252Fdrawing-of-earths-magnetic-field.jpg%3Bhttp%253A%252F%252Fwww.wisegeek.com%252Fwhat-is-the-difference-between-the-north-pole-and-magnetic-north-pole.htm%3B1000%3B648</a:t>
            </a:r>
          </a:p>
        </p:txBody>
      </p:sp>
    </p:spTree>
    <p:extLst>
      <p:ext uri="{BB962C8B-B14F-4D97-AF65-F5344CB8AC3E}">
        <p14:creationId xmlns:p14="http://schemas.microsoft.com/office/powerpoint/2010/main" val="368322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Accelerometer</a:t>
            </a:r>
            <a:endParaRPr lang="en-US" dirty="0"/>
          </a:p>
        </p:txBody>
      </p:sp>
      <p:sp>
        <p:nvSpPr>
          <p:cNvPr id="3" name="Rectangle 2"/>
          <p:cNvSpPr/>
          <p:nvPr/>
        </p:nvSpPr>
        <p:spPr>
          <a:xfrm>
            <a:off x="1143000" y="2789188"/>
            <a:ext cx="6858000" cy="1569660"/>
          </a:xfrm>
          <a:prstGeom prst="rect">
            <a:avLst/>
          </a:prstGeom>
        </p:spPr>
        <p:txBody>
          <a:bodyPr wrap="square">
            <a:spAutoFit/>
          </a:bodyPr>
          <a:lstStyle/>
          <a:p>
            <a:r>
              <a:rPr lang="en-US" sz="1600" dirty="0" smtClean="0">
                <a:solidFill>
                  <a:srgbClr val="252525"/>
                </a:solidFill>
                <a:latin typeface="Arial" panose="020B0604020202020204" pitchFamily="34" charset="0"/>
              </a:rPr>
              <a:t>An </a:t>
            </a:r>
            <a:r>
              <a:rPr lang="en-US" sz="1600" b="1" dirty="0" smtClean="0">
                <a:solidFill>
                  <a:srgbClr val="252525"/>
                </a:solidFill>
                <a:latin typeface="Arial" panose="020B0604020202020204" pitchFamily="34" charset="0"/>
              </a:rPr>
              <a:t>accelerometer</a:t>
            </a:r>
            <a:r>
              <a:rPr lang="en-US" sz="1600" dirty="0" smtClean="0">
                <a:solidFill>
                  <a:srgbClr val="252525"/>
                </a:solidFill>
                <a:latin typeface="Arial" panose="020B0604020202020204" pitchFamily="34" charset="0"/>
              </a:rPr>
              <a:t> is a device that measures </a:t>
            </a:r>
            <a:r>
              <a:rPr lang="en-US" sz="1600" dirty="0" smtClean="0">
                <a:solidFill>
                  <a:srgbClr val="0B0080"/>
                </a:solidFill>
                <a:latin typeface="Arial" panose="020B0604020202020204" pitchFamily="34" charset="0"/>
                <a:hlinkClick r:id="rId2" tooltip="Proper acceleration"/>
              </a:rPr>
              <a:t>proper acceleration</a:t>
            </a:r>
            <a:r>
              <a:rPr lang="en-US" sz="1600" dirty="0" smtClean="0">
                <a:solidFill>
                  <a:srgbClr val="252525"/>
                </a:solidFill>
                <a:latin typeface="Arial" panose="020B0604020202020204" pitchFamily="34" charset="0"/>
              </a:rPr>
              <a:t> ("</a:t>
            </a:r>
            <a:r>
              <a:rPr lang="en-US" sz="1600" dirty="0" smtClean="0">
                <a:solidFill>
                  <a:srgbClr val="0B0080"/>
                </a:solidFill>
                <a:latin typeface="Arial" panose="020B0604020202020204" pitchFamily="34" charset="0"/>
                <a:hlinkClick r:id="rId3" tooltip="G-force"/>
              </a:rPr>
              <a:t>g-force</a:t>
            </a:r>
            <a:r>
              <a:rPr lang="en-US" sz="1600" dirty="0" smtClean="0">
                <a:solidFill>
                  <a:srgbClr val="252525"/>
                </a:solidFill>
                <a:latin typeface="Arial" panose="020B0604020202020204" pitchFamily="34" charset="0"/>
              </a:rPr>
              <a:t>"). Proper acceleration is not the same as coordinate acceleration (rate of change of velocity). For example, an accelerometer at rest on the surface of the Earth will measure an acceleration </a:t>
            </a:r>
            <a:r>
              <a:rPr lang="en-US" sz="1600" dirty="0" smtClean="0">
                <a:solidFill>
                  <a:srgbClr val="0B0080"/>
                </a:solidFill>
                <a:latin typeface="Arial" panose="020B0604020202020204" pitchFamily="34" charset="0"/>
                <a:hlinkClick r:id="rId4" tooltip="Standard gravity"/>
              </a:rPr>
              <a:t>g= 9.81 m/s</a:t>
            </a:r>
            <a:r>
              <a:rPr lang="en-US" sz="1600" baseline="30000" dirty="0" smtClean="0">
                <a:solidFill>
                  <a:srgbClr val="0B0080"/>
                </a:solidFill>
                <a:latin typeface="Arial" panose="020B0604020202020204" pitchFamily="34" charset="0"/>
                <a:hlinkClick r:id="rId4" tooltip="Standard gravity"/>
              </a:rPr>
              <a:t>2</a:t>
            </a:r>
            <a:r>
              <a:rPr lang="en-US" sz="1600" dirty="0" smtClean="0">
                <a:solidFill>
                  <a:srgbClr val="252525"/>
                </a:solidFill>
                <a:latin typeface="Arial" panose="020B0604020202020204" pitchFamily="34" charset="0"/>
              </a:rPr>
              <a:t> straight upwards. By contrast, accelerometers in </a:t>
            </a:r>
            <a:r>
              <a:rPr lang="en-US" sz="1600" dirty="0" smtClean="0">
                <a:solidFill>
                  <a:srgbClr val="0B0080"/>
                </a:solidFill>
                <a:latin typeface="Arial" panose="020B0604020202020204" pitchFamily="34" charset="0"/>
                <a:hlinkClick r:id="rId5" tooltip="Free fall"/>
              </a:rPr>
              <a:t>free fall</a:t>
            </a:r>
            <a:r>
              <a:rPr lang="en-US" sz="1600" dirty="0" smtClean="0">
                <a:solidFill>
                  <a:srgbClr val="252525"/>
                </a:solidFill>
                <a:latin typeface="Arial" panose="020B0604020202020204" pitchFamily="34" charset="0"/>
              </a:rPr>
              <a:t> orbiting and accelerating due to the gravity of Earth will measure zero.</a:t>
            </a:r>
            <a:endParaRPr lang="en-US" sz="1600" dirty="0"/>
          </a:p>
        </p:txBody>
      </p:sp>
      <p:sp>
        <p:nvSpPr>
          <p:cNvPr id="4" name="Rectangle 3"/>
          <p:cNvSpPr/>
          <p:nvPr/>
        </p:nvSpPr>
        <p:spPr>
          <a:xfrm>
            <a:off x="662727" y="6444645"/>
            <a:ext cx="4198585" cy="369332"/>
          </a:xfrm>
          <a:prstGeom prst="rect">
            <a:avLst/>
          </a:prstGeom>
        </p:spPr>
        <p:txBody>
          <a:bodyPr wrap="none">
            <a:spAutoFit/>
          </a:bodyPr>
          <a:lstStyle/>
          <a:p>
            <a:r>
              <a:rPr lang="en-US" dirty="0"/>
              <a:t>http://en.wikipedia.org/wiki/Accelerometer</a:t>
            </a:r>
          </a:p>
        </p:txBody>
      </p:sp>
      <p:pic>
        <p:nvPicPr>
          <p:cNvPr id="7170" name="Picture 2" descr="http://upload.wikimedia.org/wikipedia/commons/thumb/4/4d/Accelerometer.png/220px-Accelerome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75" y="4531669"/>
            <a:ext cx="1571625"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43000" y="4433143"/>
            <a:ext cx="4572000" cy="1815882"/>
          </a:xfrm>
          <a:prstGeom prst="rect">
            <a:avLst/>
          </a:prstGeom>
        </p:spPr>
        <p:txBody>
          <a:bodyPr>
            <a:spAutoFit/>
          </a:bodyPr>
          <a:lstStyle/>
          <a:p>
            <a:r>
              <a:rPr lang="en-US" sz="1600" dirty="0">
                <a:solidFill>
                  <a:srgbClr val="252525"/>
                </a:solidFill>
                <a:latin typeface="Arial" panose="020B0604020202020204" pitchFamily="34" charset="0"/>
              </a:rPr>
              <a:t>Conceptually, an accelerometer behaves as a damped mass on a spring. When the accelerometer experiences an acceleration, the mass is displaced to the point that the spring is able to accelerate the mass at the same rate as the casing. The displacement is then measured to give the acceleration.</a:t>
            </a:r>
            <a:endParaRPr lang="en-US" sz="1600" dirty="0"/>
          </a:p>
        </p:txBody>
      </p:sp>
    </p:spTree>
    <p:extLst>
      <p:ext uri="{BB962C8B-B14F-4D97-AF65-F5344CB8AC3E}">
        <p14:creationId xmlns:p14="http://schemas.microsoft.com/office/powerpoint/2010/main" val="188532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 electro-mechanical systems (MEMS)</a:t>
            </a:r>
            <a:endParaRPr lang="en-US" dirty="0"/>
          </a:p>
        </p:txBody>
      </p:sp>
      <p:sp>
        <p:nvSpPr>
          <p:cNvPr id="3" name="Rectangle 2"/>
          <p:cNvSpPr/>
          <p:nvPr/>
        </p:nvSpPr>
        <p:spPr>
          <a:xfrm>
            <a:off x="971552" y="2749782"/>
            <a:ext cx="4572000" cy="3211136"/>
          </a:xfrm>
          <a:prstGeom prst="rect">
            <a:avLst/>
          </a:prstGeom>
        </p:spPr>
        <p:txBody>
          <a:bodyPr>
            <a:spAutoFit/>
          </a:bodyPr>
          <a:lstStyle/>
          <a:p>
            <a:pPr>
              <a:lnSpc>
                <a:spcPts val="1680"/>
              </a:lnSpc>
              <a:spcBef>
                <a:spcPts val="600"/>
              </a:spcBef>
              <a:spcAft>
                <a:spcPts val="600"/>
              </a:spcAft>
            </a:pPr>
            <a:r>
              <a:rPr lang="en-US" sz="1600" dirty="0" smtClean="0">
                <a:solidFill>
                  <a:srgbClr val="252525"/>
                </a:solidFill>
                <a:latin typeface="Arial" panose="020B0604020202020204" pitchFamily="34" charset="0"/>
                <a:ea typeface="Times New Roman" panose="02020603050405020304" pitchFamily="18" charset="0"/>
                <a:cs typeface="Times New Roman" panose="02020603050405020304" pitchFamily="18" charset="0"/>
              </a:rPr>
              <a:t>Simplest </a:t>
            </a: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MEMS devices possible, consisting of little more than a </a:t>
            </a:r>
            <a:r>
              <a:rPr lang="en-US" sz="1600" dirty="0">
                <a:solidFill>
                  <a:srgbClr val="0B0080"/>
                </a:solidFill>
                <a:latin typeface="Arial" panose="020B0604020202020204" pitchFamily="34" charset="0"/>
                <a:ea typeface="Times New Roman" panose="02020603050405020304" pitchFamily="18" charset="0"/>
                <a:cs typeface="Times New Roman" panose="02020603050405020304" pitchFamily="18" charset="0"/>
                <a:hlinkClick r:id="rId2" tooltip="Cantilever"/>
              </a:rPr>
              <a:t>cantilever beam</a:t>
            </a: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 with a </a:t>
            </a:r>
            <a:r>
              <a:rPr lang="en-US" sz="1600" dirty="0">
                <a:solidFill>
                  <a:srgbClr val="0B0080"/>
                </a:solidFill>
                <a:latin typeface="Arial" panose="020B0604020202020204" pitchFamily="34" charset="0"/>
                <a:ea typeface="Times New Roman" panose="02020603050405020304" pitchFamily="18" charset="0"/>
                <a:cs typeface="Times New Roman" panose="02020603050405020304" pitchFamily="18" charset="0"/>
                <a:hlinkClick r:id="rId3" tooltip="Proof mass"/>
              </a:rPr>
              <a:t>proof mass</a:t>
            </a: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 (also known as </a:t>
            </a:r>
            <a:r>
              <a:rPr lang="en-US" sz="1600" i="1"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seismic mass</a:t>
            </a: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 Damping results from the residual gas sealed in the device. As long as the </a:t>
            </a:r>
            <a:r>
              <a:rPr lang="en-US" sz="1600" dirty="0">
                <a:solidFill>
                  <a:srgbClr val="0B0080"/>
                </a:solidFill>
                <a:latin typeface="Arial" panose="020B0604020202020204" pitchFamily="34" charset="0"/>
                <a:ea typeface="Times New Roman" panose="02020603050405020304" pitchFamily="18" charset="0"/>
                <a:cs typeface="Times New Roman" panose="02020603050405020304" pitchFamily="18" charset="0"/>
                <a:hlinkClick r:id="rId4" tooltip="Q factor"/>
              </a:rPr>
              <a:t>Q-factor</a:t>
            </a: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 is not too low, damping does not result in a lower sensitivity.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680"/>
              </a:lnSpc>
              <a:spcBef>
                <a:spcPts val="600"/>
              </a:spcBef>
              <a:spcAft>
                <a:spcPts val="600"/>
              </a:spcAft>
            </a:pP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Under the influence of external accelerations the proof mass deflects from its neutral position. This deflection is measured in an analog or digital manner. Most commonly, the capacitance between a set of fixed beams and a set of beams attached to the proof mass is measured. </a:t>
            </a:r>
            <a:endParaRPr lang="en-US" sz="1600" dirty="0" smtClean="0">
              <a:solidFill>
                <a:srgbClr val="252525"/>
              </a:solidFill>
              <a:latin typeface="Arial" panose="020B0604020202020204" pitchFamily="34" charset="0"/>
              <a:ea typeface="Times New Roman" panose="02020603050405020304" pitchFamily="18" charset="0"/>
              <a:cs typeface="Times New Roman" panose="02020603050405020304" pitchFamily="18" charset="0"/>
            </a:endParaRPr>
          </a:p>
          <a:p>
            <a:pPr>
              <a:lnSpc>
                <a:spcPts val="1680"/>
              </a:lnSpc>
              <a:spcBef>
                <a:spcPts val="600"/>
              </a:spcBef>
              <a:spcAft>
                <a:spcPts val="600"/>
              </a:spcAft>
            </a:pPr>
            <a:r>
              <a:rPr lang="en-US" sz="1600" dirty="0" smtClean="0">
                <a:solidFill>
                  <a:srgbClr val="252525"/>
                </a:solidFill>
                <a:latin typeface="Arial" panose="020B0604020202020204" pitchFamily="34" charset="0"/>
                <a:ea typeface="Times New Roman" panose="02020603050405020304" pitchFamily="18" charset="0"/>
                <a:cs typeface="Times New Roman" panose="02020603050405020304" pitchFamily="18" charset="0"/>
              </a:rPr>
              <a:t>Simple</a:t>
            </a:r>
            <a:r>
              <a:rPr lang="en-US" sz="1600" dirty="0">
                <a:solidFill>
                  <a:srgbClr val="252525"/>
                </a:solidFill>
                <a:latin typeface="Arial" panose="020B0604020202020204" pitchFamily="34" charset="0"/>
                <a:ea typeface="Times New Roman" panose="02020603050405020304" pitchFamily="18" charset="0"/>
                <a:cs typeface="Times New Roman" panose="02020603050405020304" pitchFamily="18" charset="0"/>
              </a:rPr>
              <a:t>, reliable, and inexpensive.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6058793" y="2874838"/>
            <a:ext cx="957264" cy="1276352"/>
          </a:xfrm>
          <a:prstGeom prst="rect">
            <a:avLst/>
          </a:prstGeom>
        </p:spPr>
      </p:pic>
      <p:pic>
        <p:nvPicPr>
          <p:cNvPr id="5" name="Picture 4"/>
          <p:cNvPicPr>
            <a:picLocks noChangeAspect="1"/>
          </p:cNvPicPr>
          <p:nvPr/>
        </p:nvPicPr>
        <p:blipFill>
          <a:blip r:embed="rId6"/>
          <a:stretch>
            <a:fillRect/>
          </a:stretch>
        </p:blipFill>
        <p:spPr>
          <a:xfrm>
            <a:off x="7338418" y="2874838"/>
            <a:ext cx="976908" cy="1407682"/>
          </a:xfrm>
          <a:prstGeom prst="rect">
            <a:avLst/>
          </a:prstGeom>
        </p:spPr>
      </p:pic>
      <p:pic>
        <p:nvPicPr>
          <p:cNvPr id="6" name="Picture 5"/>
          <p:cNvPicPr>
            <a:picLocks noChangeAspect="1"/>
          </p:cNvPicPr>
          <p:nvPr/>
        </p:nvPicPr>
        <p:blipFill>
          <a:blip r:embed="rId7"/>
          <a:stretch>
            <a:fillRect/>
          </a:stretch>
        </p:blipFill>
        <p:spPr>
          <a:xfrm>
            <a:off x="5543551" y="4426740"/>
            <a:ext cx="3067241" cy="1589643"/>
          </a:xfrm>
          <a:prstGeom prst="rect">
            <a:avLst/>
          </a:prstGeom>
        </p:spPr>
      </p:pic>
      <p:sp>
        <p:nvSpPr>
          <p:cNvPr id="7" name="Rectangle 6"/>
          <p:cNvSpPr/>
          <p:nvPr/>
        </p:nvSpPr>
        <p:spPr>
          <a:xfrm>
            <a:off x="657225" y="6506261"/>
            <a:ext cx="4572000" cy="400110"/>
          </a:xfrm>
          <a:prstGeom prst="rect">
            <a:avLst/>
          </a:prstGeom>
        </p:spPr>
        <p:txBody>
          <a:bodyPr>
            <a:spAutoFit/>
          </a:bodyPr>
          <a:lstStyle/>
          <a:p>
            <a:r>
              <a:rPr lang="en-US" sz="1000" dirty="0"/>
              <a:t>http://www.st.com/web/en/resource/technical/document/data_brief/DM00115750.pdf</a:t>
            </a:r>
          </a:p>
        </p:txBody>
      </p:sp>
    </p:spTree>
    <p:extLst>
      <p:ext uri="{BB962C8B-B14F-4D97-AF65-F5344CB8AC3E}">
        <p14:creationId xmlns:p14="http://schemas.microsoft.com/office/powerpoint/2010/main" val="32248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Capacitor Based Accelerometers</a:t>
            </a:r>
            <a:endParaRPr lang="en-US" dirty="0"/>
          </a:p>
        </p:txBody>
      </p:sp>
      <p:sp>
        <p:nvSpPr>
          <p:cNvPr id="3" name="TextBox 2"/>
          <p:cNvSpPr txBox="1"/>
          <p:nvPr/>
        </p:nvSpPr>
        <p:spPr>
          <a:xfrm>
            <a:off x="1076325" y="2641600"/>
            <a:ext cx="3638550" cy="17543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Capacitors operate both as sensor and actuators</a:t>
            </a:r>
          </a:p>
          <a:p>
            <a:pPr marL="285750" indent="-285750">
              <a:buFont typeface="Arial" panose="020B0604020202020204" pitchFamily="34" charset="0"/>
              <a:buChar char="•"/>
            </a:pPr>
            <a:r>
              <a:rPr lang="en-US" dirty="0" smtClean="0"/>
              <a:t>Insensitive to temperature</a:t>
            </a:r>
          </a:p>
          <a:p>
            <a:pPr marL="285750" indent="-285750">
              <a:buFont typeface="Arial" panose="020B0604020202020204" pitchFamily="34" charset="0"/>
              <a:buChar char="•"/>
            </a:pPr>
            <a:r>
              <a:rPr lang="en-US" dirty="0" smtClean="0"/>
              <a:t>Relies on variation of capacitance as geometry of capacitor changes</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564629" y="2641601"/>
            <a:ext cx="1091567" cy="485141"/>
          </a:xfrm>
          <a:prstGeom prst="rect">
            <a:avLst/>
          </a:prstGeom>
        </p:spPr>
      </p:pic>
      <p:sp>
        <p:nvSpPr>
          <p:cNvPr id="5" name="TextBox 4"/>
          <p:cNvSpPr txBox="1"/>
          <p:nvPr/>
        </p:nvSpPr>
        <p:spPr>
          <a:xfrm>
            <a:off x="5886450" y="3126741"/>
            <a:ext cx="2647950" cy="369332"/>
          </a:xfrm>
          <a:prstGeom prst="rect">
            <a:avLst/>
          </a:prstGeom>
          <a:noFill/>
        </p:spPr>
        <p:txBody>
          <a:bodyPr wrap="square" rtlCol="0">
            <a:spAutoFit/>
          </a:bodyPr>
          <a:lstStyle/>
          <a:p>
            <a:endParaRPr lang="en-US" dirty="0"/>
          </a:p>
        </p:txBody>
      </p:sp>
      <p:sp>
        <p:nvSpPr>
          <p:cNvPr id="6" name="TextBox 5"/>
          <p:cNvSpPr txBox="1"/>
          <p:nvPr/>
        </p:nvSpPr>
        <p:spPr>
          <a:xfrm>
            <a:off x="5886450" y="3126742"/>
            <a:ext cx="2447925" cy="1754327"/>
          </a:xfrm>
          <a:prstGeom prst="rect">
            <a:avLst/>
          </a:prstGeom>
          <a:noFill/>
        </p:spPr>
        <p:txBody>
          <a:bodyPr wrap="square" rtlCol="0">
            <a:spAutoFit/>
          </a:bodyPr>
          <a:lstStyle/>
          <a:p>
            <a:r>
              <a:rPr lang="en-US" dirty="0" smtClean="0"/>
              <a:t>Where A </a:t>
            </a:r>
            <a:r>
              <a:rPr lang="en-US" dirty="0"/>
              <a:t>is the area of the electrodes, d the distance between them and </a:t>
            </a:r>
            <a:r>
              <a:rPr lang="en-US" dirty="0" smtClean="0"/>
              <a:t>the permittivity </a:t>
            </a:r>
            <a:r>
              <a:rPr lang="en-US" dirty="0"/>
              <a:t>of the material separating them.</a:t>
            </a:r>
          </a:p>
        </p:txBody>
      </p:sp>
      <p:sp>
        <p:nvSpPr>
          <p:cNvPr id="7" name="Rectangle 6"/>
          <p:cNvSpPr/>
          <p:nvPr/>
        </p:nvSpPr>
        <p:spPr>
          <a:xfrm>
            <a:off x="361950" y="6459836"/>
            <a:ext cx="5686425" cy="400110"/>
          </a:xfrm>
          <a:prstGeom prst="rect">
            <a:avLst/>
          </a:prstGeom>
        </p:spPr>
        <p:txBody>
          <a:bodyPr wrap="square">
            <a:spAutoFit/>
          </a:bodyPr>
          <a:lstStyle/>
          <a:p>
            <a:r>
              <a:rPr lang="en-US" sz="1000" dirty="0"/>
              <a:t>https://drive.google.com/viewerng/viewer?url=http://mafija.fmf.uni-lj.si/seminar/files/2007_2008/MEMS_accelerometers-koncna.pdf</a:t>
            </a:r>
          </a:p>
        </p:txBody>
      </p:sp>
    </p:spTree>
    <p:extLst>
      <p:ext uri="{BB962C8B-B14F-4D97-AF65-F5344CB8AC3E}">
        <p14:creationId xmlns:p14="http://schemas.microsoft.com/office/powerpoint/2010/main" val="191039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2804" y="787401"/>
            <a:ext cx="5226165" cy="3751262"/>
          </a:xfrm>
          <a:prstGeom prst="rect">
            <a:avLst/>
          </a:prstGeom>
        </p:spPr>
      </p:pic>
      <p:pic>
        <p:nvPicPr>
          <p:cNvPr id="4" name="Picture 3"/>
          <p:cNvPicPr>
            <a:picLocks noChangeAspect="1"/>
          </p:cNvPicPr>
          <p:nvPr/>
        </p:nvPicPr>
        <p:blipFill>
          <a:blip r:embed="rId3"/>
          <a:stretch>
            <a:fillRect/>
          </a:stretch>
        </p:blipFill>
        <p:spPr>
          <a:xfrm>
            <a:off x="1762804" y="4538664"/>
            <a:ext cx="5226165" cy="1532791"/>
          </a:xfrm>
          <a:prstGeom prst="rect">
            <a:avLst/>
          </a:prstGeom>
        </p:spPr>
      </p:pic>
      <p:sp>
        <p:nvSpPr>
          <p:cNvPr id="5" name="Rectangle 4"/>
          <p:cNvSpPr/>
          <p:nvPr/>
        </p:nvSpPr>
        <p:spPr>
          <a:xfrm>
            <a:off x="361950" y="6459836"/>
            <a:ext cx="5686425" cy="400110"/>
          </a:xfrm>
          <a:prstGeom prst="rect">
            <a:avLst/>
          </a:prstGeom>
        </p:spPr>
        <p:txBody>
          <a:bodyPr wrap="square">
            <a:spAutoFit/>
          </a:bodyPr>
          <a:lstStyle/>
          <a:p>
            <a:r>
              <a:rPr lang="en-US" sz="1000" dirty="0"/>
              <a:t>https://drive.google.com/viewerng/viewer?url=http://mafija.fmf.uni-lj.si/seminar/files/2007_2008/MEMS_accelerometers-koncna.pdf</a:t>
            </a:r>
          </a:p>
        </p:txBody>
      </p:sp>
    </p:spTree>
    <p:extLst>
      <p:ext uri="{BB962C8B-B14F-4D97-AF65-F5344CB8AC3E}">
        <p14:creationId xmlns:p14="http://schemas.microsoft.com/office/powerpoint/2010/main" val="2432549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5172</TotalTime>
  <Words>860</Words>
  <Application>Microsoft Macintosh PowerPoint</Application>
  <PresentationFormat>On-screen Show (4:3)</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Solid state compasses, accelerometers, and gyroscopes</vt:lpstr>
      <vt:lpstr>Solid state compasses (Magnetometer)</vt:lpstr>
      <vt:lpstr>PowerPoint Presentation</vt:lpstr>
      <vt:lpstr>Honeywell HMC6352 2-axis  (magneto-resistive sensor)</vt:lpstr>
      <vt:lpstr>Magnetometer (Hall Effect)</vt:lpstr>
      <vt:lpstr>Accelerometer</vt:lpstr>
      <vt:lpstr>Micro electro-mechanical systems (MEMS)</vt:lpstr>
      <vt:lpstr>Capacitor Based Accelerometers</vt:lpstr>
      <vt:lpstr>PowerPoint Presentation</vt:lpstr>
      <vt:lpstr>PowerPoint Presentation</vt:lpstr>
      <vt:lpstr>PowerPoint Presentation</vt:lpstr>
      <vt:lpstr>PowerPoint Presentation</vt:lpstr>
      <vt:lpstr>Gyroscope</vt:lpstr>
      <vt:lpstr>Technical Info</vt:lpstr>
      <vt:lpstr>MEMS gyroscope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state compasses, gyroscopes, and accelerometers</dc:title>
  <dc:creator>Samuel</dc:creator>
  <cp:lastModifiedBy>Steven Swanson</cp:lastModifiedBy>
  <cp:revision>18</cp:revision>
  <dcterms:created xsi:type="dcterms:W3CDTF">2014-12-01T15:23:48Z</dcterms:created>
  <dcterms:modified xsi:type="dcterms:W3CDTF">2015-04-09T17:36:04Z</dcterms:modified>
</cp:coreProperties>
</file>