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302" r:id="rId9"/>
    <p:sldId id="299" r:id="rId10"/>
    <p:sldId id="300" r:id="rId11"/>
    <p:sldId id="320" r:id="rId12"/>
    <p:sldId id="323" r:id="rId13"/>
    <p:sldId id="322" r:id="rId14"/>
    <p:sldId id="307" r:id="rId15"/>
    <p:sldId id="263" r:id="rId16"/>
    <p:sldId id="316" r:id="rId17"/>
    <p:sldId id="314" r:id="rId18"/>
    <p:sldId id="315" r:id="rId19"/>
    <p:sldId id="317" r:id="rId20"/>
    <p:sldId id="257" r:id="rId21"/>
    <p:sldId id="318" r:id="rId22"/>
    <p:sldId id="258" r:id="rId23"/>
    <p:sldId id="279" r:id="rId24"/>
    <p:sldId id="319" r:id="rId25"/>
    <p:sldId id="321" r:id="rId26"/>
    <p:sldId id="305" r:id="rId27"/>
    <p:sldId id="311" r:id="rId28"/>
    <p:sldId id="313" r:id="rId29"/>
    <p:sldId id="312" r:id="rId30"/>
    <p:sldId id="324" r:id="rId31"/>
    <p:sldId id="30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51"/>
    <p:restoredTop sz="86381"/>
  </p:normalViewPr>
  <p:slideViewPr>
    <p:cSldViewPr snapToGrid="0" snapToObjects="1">
      <p:cViewPr varScale="1">
        <p:scale>
          <a:sx n="179" d="100"/>
          <a:sy n="179" d="100"/>
        </p:scale>
        <p:origin x="232" y="2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A2E8A-9BD1-4D43-AE04-8A2C74ED08A0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40016-3836-F54E-B8D5-7EE3D91AD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37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40016-3836-F54E-B8D5-7EE3D91AD9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40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40016-3836-F54E-B8D5-7EE3D91AD9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21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40016-3836-F54E-B8D5-7EE3D91AD9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91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40016-3836-F54E-B8D5-7EE3D91AD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80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40016-3836-F54E-B8D5-7EE3D91AD9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04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40016-3836-F54E-B8D5-7EE3D91AD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175F-67FA-8F43-999E-CBBF22E97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82CBF-D77C-EA4F-A074-D263841F3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9194E-30DD-F64F-AA31-F87FDEAC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D0E0B-D931-524D-816E-EFE1EEA4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02349-4142-CB41-ABA8-74B9FAC3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A94F-B207-1C4E-B6A2-65E951F5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90F90-4E59-8C4C-AD9E-09E2DA4A2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61D39-BA0B-E844-BA8C-171D445A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4319C-351A-1E4A-99D2-F5650DF1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06979-4277-6A4E-9162-AF4B03E7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1C99A4-E103-1244-9BDA-057A3E16B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90182-179C-984B-B7BD-3836A1FD7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F8FA-644C-B64E-A17C-96F04B2E7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62938-8946-B245-84E9-C18831EB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AB3B2-B395-7A49-B638-37DC84A6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3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1402F-D835-D545-8E94-C23F0C33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E9F6A-0D19-274C-AAC2-538A0C581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A3E75-519C-B34A-8C3D-AA14BEBDA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8E665-16C0-2D4C-BEE3-6267E1FB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3A8A6-67C8-B34C-A355-0AB4A1C3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4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769D-7564-4F4E-9992-AB412B1C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791D4-414B-4E4E-AA73-55CB595D6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51E4E-9AA1-7B40-91EF-3B89E627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2761C-4D3F-9D45-A1EA-824ADFB2F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9F020-C4EC-774C-BF26-7B4CBDB8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03B6E-AFCF-6E45-8088-F8D261625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0C8BA-E050-1349-A98D-44C171D68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8DAC6-AD07-5041-BAA6-DC6A3011B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91F52-F354-0046-989C-17AD6639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CE4F5-5387-6F44-A834-B5717FB3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27773-2F35-8F4F-989B-F593D41C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7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C864-3B02-834F-A9A1-B8131F92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FBEB3-E259-804C-93F6-277EDC59D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4A672-B61B-244C-B2C0-AFD48BC00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4C40C-7CFE-D240-AC22-7A70F1E5B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A45CB8-99F6-7A46-9140-7A4F2C864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A48E61-D9AC-4A43-9E4B-D936436D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4/5/19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F997E-4E3D-1E41-AD87-04BD7128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11341-3258-CB4C-B9C6-10442C2B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4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1885-E982-9746-9248-B0079005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AE5AB-2884-4845-B105-43023557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DCCFC-36C5-E248-A35B-46BF1F8B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B6ABB-8DA6-C947-9385-2318437C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7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C1217-AFC7-6F43-A907-076F06DB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4/5/19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81C2E-D297-1447-B2D9-853F912E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46025-43B2-4F48-B8A6-F6194C31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5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4346-A1A8-B849-B9ED-588FACDE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51CA7-23F2-5548-8B81-B462176CF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40F50-C5D7-8E42-80EF-B016EF631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2DEFC-3D6C-604C-9C81-3A03A733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988ED-C0AA-F94E-AC06-757EBD196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AC265-FDD5-6E4A-AB43-EF0178FF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97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629A-0361-9847-ABFC-CD4CDD60B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2D646-A9ED-E24B-B00D-13DA3DCA2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017E2-BBFF-AC45-8994-54320E3D7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239F6-1A3E-3940-8D90-2AC0ACDA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F1DE5-084E-6641-A542-61C642546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9D849-06B6-9541-BE32-C50A8F3C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B87972-98F8-1841-952A-73F9C7C10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E8601-CC60-6942-B2A1-53FD390E7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3C076-B721-A642-B04D-43BE710E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F1B98-3234-894E-85B9-1C10C007841A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42993-9310-6B4D-9626-170EF347B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448CE-A61A-7244-B1DD-3C89BDC07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0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jlcpcb.com/capabilities/Capabilities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eaglint.nvsl.io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8zP8UuDk8a0ZNWiteC-7PHx1HCeBY0q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Eagle </a:t>
            </a:r>
            <a:br>
              <a:rPr lang="en-US" dirty="0"/>
            </a:br>
            <a:r>
              <a:rPr lang="en-US" dirty="0"/>
              <a:t>(and PCBs)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34535614-48CC-A74F-9802-748ADF730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538" y="4429919"/>
            <a:ext cx="2112923" cy="21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Throughholes</a:t>
            </a:r>
            <a:r>
              <a:rPr lang="en-US" dirty="0"/>
              <a:t> and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Through hole pads </a:t>
            </a:r>
          </a:p>
          <a:p>
            <a:pPr lvl="1"/>
            <a:r>
              <a:rPr lang="en-US" dirty="0"/>
              <a:t>Mount devices with pins</a:t>
            </a:r>
          </a:p>
          <a:p>
            <a:pPr lvl="1"/>
            <a:r>
              <a:rPr lang="en-US" dirty="0"/>
              <a:t>Sized for the pin + solder</a:t>
            </a:r>
          </a:p>
          <a:p>
            <a:pPr lvl="1"/>
            <a:r>
              <a:rPr lang="en-US" dirty="0"/>
              <a:t>Always plated with non-oxidizing metal.</a:t>
            </a:r>
          </a:p>
          <a:p>
            <a:r>
              <a:rPr lang="en-US" dirty="0" err="1"/>
              <a:t>Vias</a:t>
            </a:r>
            <a:r>
              <a:rPr lang="en-US" dirty="0"/>
              <a:t> are electrical connections</a:t>
            </a:r>
          </a:p>
          <a:p>
            <a:pPr lvl="1"/>
            <a:r>
              <a:rPr lang="en-US" dirty="0"/>
              <a:t>As small as possible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Takes up space in all layers</a:t>
            </a:r>
          </a:p>
          <a:p>
            <a:pPr lvl="1"/>
            <a:r>
              <a:rPr lang="en-US" dirty="0" err="1"/>
              <a:t>Throughhole</a:t>
            </a:r>
            <a:r>
              <a:rPr lang="en-US" dirty="0"/>
              <a:t> pins are generally pretty big</a:t>
            </a:r>
          </a:p>
          <a:p>
            <a:pPr lvl="1"/>
            <a:r>
              <a:rPr lang="en-US" dirty="0"/>
              <a:t>Pin-to-pin spacing &gt;= 1mm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B3F6BA-D1C2-FD42-BCA1-DB5A9B955A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9675" y="1825625"/>
            <a:ext cx="44866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57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42EE-C498-784B-8F84-4B24F62B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Mount Devices (SMD)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15F3D4-FBAC-2E42-8724-FB97787DD2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drill required</a:t>
            </a:r>
          </a:p>
          <a:p>
            <a:r>
              <a:rPr lang="en-US" dirty="0"/>
              <a:t>No pins</a:t>
            </a:r>
          </a:p>
          <a:p>
            <a:r>
              <a:rPr lang="en-US" dirty="0"/>
              <a:t>Smaller parts</a:t>
            </a:r>
          </a:p>
          <a:p>
            <a:r>
              <a:rPr lang="en-US" dirty="0"/>
              <a:t>Finer ‘pitch’ (pin-to-pin distance)</a:t>
            </a:r>
          </a:p>
          <a:p>
            <a:r>
              <a:rPr lang="en-US" dirty="0"/>
              <a:t>Parts on both sides</a:t>
            </a:r>
          </a:p>
          <a:p>
            <a:r>
              <a:rPr lang="en-US" dirty="0"/>
              <a:t>Easier automated placement</a:t>
            </a:r>
          </a:p>
          <a:p>
            <a:r>
              <a:rPr lang="en-US" dirty="0"/>
              <a:t>Pitch &gt;= ~0.3 mm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A436E1D-297E-EF4B-A144-0688E7F3CF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755644"/>
            <a:ext cx="4038600" cy="221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22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BEF0-AD41-CE4D-8833-D89820FC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Eagle uses odd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E7D6C-DEFA-A643-8407-53AD84059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”Pads” are through hole connections</a:t>
            </a:r>
          </a:p>
          <a:p>
            <a:pPr lvl="0"/>
            <a:r>
              <a:rPr lang="en-US" dirty="0"/>
              <a:t>SMD (surface mount device) are surface mount connections.</a:t>
            </a:r>
          </a:p>
        </p:txBody>
      </p:sp>
    </p:spTree>
    <p:extLst>
      <p:ext uri="{BB962C8B-B14F-4D97-AF65-F5344CB8AC3E}">
        <p14:creationId xmlns:p14="http://schemas.microsoft.com/office/powerpoint/2010/main" val="2215530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B053CF-C318-F542-A829-810AB91C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PCBs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F1304-744F-F445-8F16-C43BCF5A8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95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Designing PCBs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Create/acquire a library of components</a:t>
            </a:r>
          </a:p>
          <a:p>
            <a:r>
              <a:rPr lang="en-US" dirty="0"/>
              <a:t>Assemble your schematic</a:t>
            </a:r>
          </a:p>
          <a:p>
            <a:r>
              <a:rPr lang="en-US" dirty="0"/>
              <a:t>Lay out the board</a:t>
            </a:r>
          </a:p>
          <a:p>
            <a:r>
              <a:rPr lang="en-US" dirty="0"/>
              <a:t>Perform design checks</a:t>
            </a:r>
          </a:p>
          <a:p>
            <a:r>
              <a:rPr lang="en-US" dirty="0"/>
              <a:t>Generate CAM files</a:t>
            </a:r>
          </a:p>
          <a:p>
            <a:r>
              <a:rPr lang="en-US" dirty="0"/>
              <a:t>Check them carefully</a:t>
            </a:r>
          </a:p>
          <a:p>
            <a:r>
              <a:rPr lang="en-US" dirty="0"/>
              <a:t>Submit for manufacturing</a:t>
            </a:r>
          </a:p>
        </p:txBody>
      </p:sp>
    </p:spTree>
    <p:extLst>
      <p:ext uri="{BB962C8B-B14F-4D97-AF65-F5344CB8AC3E}">
        <p14:creationId xmlns:p14="http://schemas.microsoft.com/office/powerpoint/2010/main" val="2137038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677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PCB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V="1">
            <a:off x="2488257" y="3000220"/>
            <a:ext cx="1143000" cy="1628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334648" y="2590855"/>
            <a:ext cx="700599" cy="15271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201" y="3846882"/>
            <a:ext cx="2243492" cy="10784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879" y="5067485"/>
            <a:ext cx="2140136" cy="1127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689" y="1721175"/>
            <a:ext cx="1074515" cy="10625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84836" y="6268316"/>
            <a:ext cx="1689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One Symbol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14880" y="6268317"/>
            <a:ext cx="2086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Many Packages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1544AF-A432-2649-B3AA-4BE2CE209D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7606" y="1266339"/>
            <a:ext cx="2324100" cy="4787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8B3EA1-3862-D442-AC38-DA903F5B4DC4}"/>
              </a:ext>
            </a:extLst>
          </p:cNvPr>
          <p:cNvSpPr txBox="1"/>
          <p:nvPr/>
        </p:nvSpPr>
        <p:spPr>
          <a:xfrm>
            <a:off x="7967607" y="6268316"/>
            <a:ext cx="1589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Many Parts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BF571F-2F71-7345-A511-8F94D0C0FCF9}"/>
              </a:ext>
            </a:extLst>
          </p:cNvPr>
          <p:cNvCxnSpPr>
            <a:cxnSpLocks/>
          </p:cNvCxnSpPr>
          <p:nvPr/>
        </p:nvCxnSpPr>
        <p:spPr>
          <a:xfrm flipH="1">
            <a:off x="6701412" y="1266339"/>
            <a:ext cx="1266194" cy="25968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14E7B4-B0FC-7643-806C-769F99F3546E}"/>
              </a:ext>
            </a:extLst>
          </p:cNvPr>
          <p:cNvCxnSpPr>
            <a:cxnSpLocks/>
          </p:cNvCxnSpPr>
          <p:nvPr/>
        </p:nvCxnSpPr>
        <p:spPr>
          <a:xfrm flipH="1" flipV="1">
            <a:off x="6728214" y="4925333"/>
            <a:ext cx="1239392" cy="11289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682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Library</a:t>
            </a:r>
          </a:p>
        </p:txBody>
      </p:sp>
      <p:pic>
        <p:nvPicPr>
          <p:cNvPr id="6" name="Picture 5" descr="64-QFN_sm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894" y="1600553"/>
            <a:ext cx="1905000" cy="190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482" y="4160398"/>
            <a:ext cx="1927071" cy="19407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801" y="2049419"/>
            <a:ext cx="2680781" cy="4051697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4819196" y="2216106"/>
            <a:ext cx="2040731" cy="2381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819196" y="2330405"/>
            <a:ext cx="2040731" cy="23812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819196" y="3382919"/>
            <a:ext cx="2040731" cy="1535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819196" y="4073482"/>
            <a:ext cx="2040731" cy="11310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585708" y="3049544"/>
            <a:ext cx="3274219" cy="12025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819196" y="4259220"/>
            <a:ext cx="2040731" cy="11310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819196" y="4416382"/>
            <a:ext cx="2040731" cy="11310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819196" y="4530682"/>
            <a:ext cx="2040731" cy="11310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097676" y="4711658"/>
            <a:ext cx="2665126" cy="1338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256030" y="5204575"/>
            <a:ext cx="2603897" cy="8453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366631" y="4918825"/>
            <a:ext cx="3396170" cy="11310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573801" y="5096227"/>
            <a:ext cx="3286125" cy="9298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835188" y="5390313"/>
            <a:ext cx="3024739" cy="6476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963649" y="4895011"/>
            <a:ext cx="3799152" cy="388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963650" y="3632950"/>
            <a:ext cx="6348964" cy="1839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963650" y="3871076"/>
            <a:ext cx="6348964" cy="18121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963650" y="2573295"/>
            <a:ext cx="6348964" cy="23217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2975006" y="2216106"/>
            <a:ext cx="6337609" cy="2381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963650" y="2823324"/>
            <a:ext cx="6348964" cy="22729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78523" y="6192793"/>
            <a:ext cx="7536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Package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640950" y="6168593"/>
            <a:ext cx="7019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Symbol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957279" y="6101114"/>
            <a:ext cx="15800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Device Pin Mapping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23054" y="3244418"/>
            <a:ext cx="10745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Physical part</a:t>
            </a:r>
          </a:p>
        </p:txBody>
      </p:sp>
    </p:spTree>
    <p:extLst>
      <p:ext uri="{BB962C8B-B14F-4D97-AF65-F5344CB8AC3E}">
        <p14:creationId xmlns:p14="http://schemas.microsoft.com/office/powerpoint/2010/main" val="2110664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04E7-391A-6A47-8CA0-AF72A967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F7345-6416-1C4E-927E-EDC699A14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264E8-244B-1444-B5EE-53185021B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153" y="1336829"/>
            <a:ext cx="7308715" cy="532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04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3841-EED5-7047-B283-22B4E234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C41EF2-FE5F-584D-B12C-54DADDE1F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2693" y="1308370"/>
            <a:ext cx="4078789" cy="547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98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3841-EED5-7047-B283-22B4E234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vs. Board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1D9B473E-C37D-4B4E-89CF-0332774FE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A92AEE0-19BA-E14C-A7BB-E96BEE16E91C}"/>
              </a:ext>
            </a:extLst>
          </p:cNvPr>
          <p:cNvGrpSpPr/>
          <p:nvPr/>
        </p:nvGrpSpPr>
        <p:grpSpPr>
          <a:xfrm>
            <a:off x="2069546" y="1616392"/>
            <a:ext cx="8052907" cy="4769803"/>
            <a:chOff x="1618035" y="1108030"/>
            <a:chExt cx="9380706" cy="5556269"/>
          </a:xfrm>
        </p:grpSpPr>
        <p:pic>
          <p:nvPicPr>
            <p:cNvPr id="42" name="Content Placeholder 3">
              <a:extLst>
                <a:ext uri="{FF2B5EF4-FFF2-40B4-BE49-F238E27FC236}">
                  <a16:creationId xmlns:a16="http://schemas.microsoft.com/office/drawing/2014/main" id="{14398FB6-9665-5F48-8C0E-209CCB047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8035" y="1108030"/>
              <a:ext cx="4078789" cy="5475332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F32E4207-8823-524D-B860-7CB7A7480A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9015"/>
            <a:stretch/>
          </p:blipFill>
          <p:spPr>
            <a:xfrm>
              <a:off x="5810655" y="1336701"/>
              <a:ext cx="5188086" cy="5327598"/>
            </a:xfrm>
            <a:prstGeom prst="rect">
              <a:avLst/>
            </a:prstGeom>
          </p:spPr>
        </p:pic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6E8C933-FF9E-1145-A93C-497DCB40F209}"/>
                </a:ext>
              </a:extLst>
            </p:cNvPr>
            <p:cNvCxnSpPr>
              <a:cxnSpLocks/>
            </p:cNvCxnSpPr>
            <p:nvPr/>
          </p:nvCxnSpPr>
          <p:spPr>
            <a:xfrm>
              <a:off x="3472546" y="2551039"/>
              <a:ext cx="5716279" cy="7354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105B3CD-E5AD-7D48-ACDB-3A4FC973A3A9}"/>
                </a:ext>
              </a:extLst>
            </p:cNvPr>
            <p:cNvCxnSpPr>
              <a:cxnSpLocks/>
            </p:cNvCxnSpPr>
            <p:nvPr/>
          </p:nvCxnSpPr>
          <p:spPr>
            <a:xfrm>
              <a:off x="4116593" y="4238513"/>
              <a:ext cx="3485478" cy="2965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66FC78-A3FC-8D46-915D-1AD8200F8E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6518" y="3280441"/>
              <a:ext cx="6481482" cy="208803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A7F99CE-DE5A-7749-8F98-209B035143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6594" y="3845696"/>
              <a:ext cx="6196405" cy="12157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BBE19DB-DE63-B44E-B2E6-636E977CF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5384" y="3845696"/>
              <a:ext cx="5394960" cy="12588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E7E917C-16C4-DF42-9561-A213FEA5B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8716" y="3646842"/>
              <a:ext cx="6379285" cy="17401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5360BF1-C890-AB42-9CE2-940B682B9F1D}"/>
                </a:ext>
              </a:extLst>
            </p:cNvPr>
            <p:cNvCxnSpPr>
              <a:cxnSpLocks/>
            </p:cNvCxnSpPr>
            <p:nvPr/>
          </p:nvCxnSpPr>
          <p:spPr>
            <a:xfrm>
              <a:off x="4918038" y="4276166"/>
              <a:ext cx="4953896" cy="5462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F9256CB-7958-CB45-90E6-D000FBD996D7}"/>
                </a:ext>
              </a:extLst>
            </p:cNvPr>
            <p:cNvCxnSpPr>
              <a:cxnSpLocks/>
            </p:cNvCxnSpPr>
            <p:nvPr/>
          </p:nvCxnSpPr>
          <p:spPr>
            <a:xfrm>
              <a:off x="3202194" y="4184726"/>
              <a:ext cx="6158753" cy="4182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F336605-B003-BE4C-BDE7-5AA1BE30F8DF}"/>
                </a:ext>
              </a:extLst>
            </p:cNvPr>
            <p:cNvCxnSpPr>
              <a:cxnSpLocks/>
            </p:cNvCxnSpPr>
            <p:nvPr/>
          </p:nvCxnSpPr>
          <p:spPr>
            <a:xfrm>
              <a:off x="2809539" y="4475100"/>
              <a:ext cx="6718150" cy="3473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A90B131-D26A-764C-8DC7-B9092186A6E3}"/>
                </a:ext>
              </a:extLst>
            </p:cNvPr>
            <p:cNvCxnSpPr>
              <a:cxnSpLocks/>
            </p:cNvCxnSpPr>
            <p:nvPr/>
          </p:nvCxnSpPr>
          <p:spPr>
            <a:xfrm>
              <a:off x="2809540" y="3849628"/>
              <a:ext cx="6379285" cy="9727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DA11153-EC41-F044-9DA7-530098AE7046}"/>
                </a:ext>
              </a:extLst>
            </p:cNvPr>
            <p:cNvCxnSpPr>
              <a:cxnSpLocks/>
            </p:cNvCxnSpPr>
            <p:nvPr/>
          </p:nvCxnSpPr>
          <p:spPr>
            <a:xfrm>
              <a:off x="4744085" y="2551038"/>
              <a:ext cx="4347920" cy="22921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48C0044-DBF0-EB45-9DB4-246BD6E801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4395" y="2390709"/>
              <a:ext cx="3684494" cy="8957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4EECF65-52DC-214E-B3C2-FFA17D0737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4302" y="2369529"/>
              <a:ext cx="2798562" cy="9169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3C1590F-2430-1D4B-B184-C4AA80E8E7FC}"/>
                </a:ext>
              </a:extLst>
            </p:cNvPr>
            <p:cNvCxnSpPr>
              <a:cxnSpLocks/>
            </p:cNvCxnSpPr>
            <p:nvPr/>
          </p:nvCxnSpPr>
          <p:spPr>
            <a:xfrm>
              <a:off x="4424303" y="2088667"/>
              <a:ext cx="2370945" cy="2573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B420C9-D3D6-034E-B1B4-CA666A873C23}"/>
                </a:ext>
              </a:extLst>
            </p:cNvPr>
            <p:cNvCxnSpPr>
              <a:cxnSpLocks/>
            </p:cNvCxnSpPr>
            <p:nvPr/>
          </p:nvCxnSpPr>
          <p:spPr>
            <a:xfrm>
              <a:off x="4116594" y="2109042"/>
              <a:ext cx="2214091" cy="25816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7D83D39-6B42-4242-BAC0-14DCCE8B3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6594" y="1987873"/>
              <a:ext cx="2214091" cy="5881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6F40DAD-D0D8-9E40-935D-94C28F9C3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2459" y="1997152"/>
              <a:ext cx="2399919" cy="57912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9FE8DD4-B4C1-9940-AB0B-BAC2E26460F1}"/>
                </a:ext>
              </a:extLst>
            </p:cNvPr>
            <p:cNvCxnSpPr>
              <a:cxnSpLocks/>
            </p:cNvCxnSpPr>
            <p:nvPr/>
          </p:nvCxnSpPr>
          <p:spPr>
            <a:xfrm>
              <a:off x="3202194" y="4801925"/>
              <a:ext cx="7039469" cy="581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494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PCBs are Made of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Silkscreen – documentation labels</a:t>
            </a:r>
          </a:p>
          <a:p>
            <a:r>
              <a:rPr lang="en-US" dirty="0"/>
              <a:t>Metal – for making wires</a:t>
            </a:r>
          </a:p>
          <a:p>
            <a:r>
              <a:rPr lang="en-US" dirty="0" err="1"/>
              <a:t>Dialectric</a:t>
            </a:r>
            <a:r>
              <a:rPr lang="en-US" dirty="0"/>
              <a:t> – insulation and structure</a:t>
            </a:r>
          </a:p>
          <a:p>
            <a:r>
              <a:rPr lang="en-US" dirty="0"/>
              <a:t>Solder mask – protective outer coating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2C3E62-3A51-B045-9A50-7A82FB8B87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66570"/>
            <a:ext cx="4038600" cy="399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42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with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37904"/>
            <a:ext cx="8229600" cy="5021240"/>
          </a:xfrm>
        </p:spPr>
        <p:txBody>
          <a:bodyPr>
            <a:normAutofit/>
          </a:bodyPr>
          <a:lstStyle/>
          <a:p>
            <a:r>
              <a:rPr lang="en-US" dirty="0"/>
              <a:t>Eagle (and other board design tools) use layers to specify different types of information about a board. </a:t>
            </a:r>
            <a:r>
              <a:rPr lang="en-US" dirty="0" err="1"/>
              <a:t>E.g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Where wires should go on each physical layer</a:t>
            </a:r>
          </a:p>
          <a:p>
            <a:pPr lvl="1"/>
            <a:r>
              <a:rPr lang="en-US" dirty="0"/>
              <a:t>Where wires should not go on each physical layer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Mechanical information</a:t>
            </a:r>
          </a:p>
          <a:p>
            <a:r>
              <a:rPr lang="en-US" dirty="0"/>
              <a:t>Eagle defines 52 layers by default</a:t>
            </a:r>
          </a:p>
          <a:p>
            <a:r>
              <a:rPr lang="en-US" dirty="0"/>
              <a:t>‘t’ prefix means top.</a:t>
            </a:r>
          </a:p>
          <a:p>
            <a:r>
              <a:rPr lang="en-US" dirty="0"/>
              <a:t>‘b’ prefix means bottom (displayed mirrored)</a:t>
            </a:r>
          </a:p>
        </p:txBody>
      </p:sp>
    </p:spTree>
    <p:extLst>
      <p:ext uri="{BB962C8B-B14F-4D97-AF65-F5344CB8AC3E}">
        <p14:creationId xmlns:p14="http://schemas.microsoft.com/office/powerpoint/2010/main" val="3433987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CE0232-0D03-EB44-A043-9BFB0FBFD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244" y="90792"/>
            <a:ext cx="2451533" cy="3268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672C51-F688-9F4E-8BD5-83B8B9994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688" y="82787"/>
            <a:ext cx="2405771" cy="3216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9F659A-E273-0746-8D97-C81978364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370" y="90793"/>
            <a:ext cx="2425383" cy="32360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B8AF81-9505-7049-A1EC-D09C27B51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0776" y="3542064"/>
            <a:ext cx="2412308" cy="3222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17E263-6F95-8A45-9FAD-53181B7F26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9243" y="3542065"/>
            <a:ext cx="2405770" cy="3229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D0AA5A-AFA7-6F4D-B7A8-CA02AF800B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6458" y="3535528"/>
            <a:ext cx="2412308" cy="322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96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Eagle Layers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018411"/>
              </p:ext>
            </p:extLst>
          </p:nvPr>
        </p:nvGraphicFramePr>
        <p:xfrm>
          <a:off x="1642821" y="1383620"/>
          <a:ext cx="8474990" cy="5474380"/>
        </p:xfrm>
        <a:graphic>
          <a:graphicData uri="http://schemas.openxmlformats.org/drawingml/2006/table">
            <a:tbl>
              <a:tblPr/>
              <a:tblGrid>
                <a:gridCol w="748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1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1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565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9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23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Tracks, top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tValues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 VALUE,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bValues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 VALUE,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tStop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stop mask, top side (gen. autom.)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Design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bStop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stop mask, bottom side (gen. Autom.)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Documentation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tCream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cream,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Tool guidance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bCream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cream,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tFinish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Finish, top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bFinish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Finish, bottom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tGlue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Glue mask,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bGlue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Glue mask,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tTest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and adjustment information,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bTest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and adjustment inf., bottom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tKeepout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components,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bKeepout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components, bottom s.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copper,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Bottom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Tracks, bottom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copper, bottom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Pads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Pads (through-hole)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vias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Vias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Vias (through all layers)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Drills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Conducting through-holes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Unrouted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Airlines (rubber bands)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Holes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Non-conducting holes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Dimension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Board outlines (circles for holes)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Milling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Milling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tPlace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Silk screen,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Measures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bPlace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Silk screen,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Documentation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tOrigins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Origins, top side (generated autom.)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Reference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Reference marks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bOrigins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Origins, bottom side (generated autom.)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tDocu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Detailed top screen print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tNames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 print, top side (component NAME)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bDocu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Detailed bottom screen print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bNames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 print, bottom s. (component NAME)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684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Layer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“display &lt;layer&gt;”  -- show the layer</a:t>
            </a:r>
          </a:p>
          <a:p>
            <a:r>
              <a:rPr lang="en-US" dirty="0"/>
              <a:t>“display -&lt;layer&gt;” – hide the layer</a:t>
            </a:r>
          </a:p>
          <a:p>
            <a:r>
              <a:rPr lang="en-US" dirty="0"/>
              <a:t>“display last” return to previous view</a:t>
            </a:r>
          </a:p>
          <a:p>
            <a:r>
              <a:rPr lang="en-US" dirty="0"/>
              <a:t>Click and hold the layer tool icon to get a list of present layers sets.  </a:t>
            </a:r>
          </a:p>
          <a:p>
            <a:pPr lvl="1"/>
            <a:r>
              <a:rPr lang="en-US" dirty="0"/>
              <a:t>Select “new…” to save the current view </a:t>
            </a:r>
          </a:p>
          <a:p>
            <a:pPr lvl="1"/>
            <a:r>
              <a:rPr lang="en-US" dirty="0"/>
              <a:t>Then “display foo” to switch to the view named “foo”</a:t>
            </a:r>
          </a:p>
        </p:txBody>
      </p:sp>
    </p:spTree>
    <p:extLst>
      <p:ext uri="{BB962C8B-B14F-4D97-AF65-F5344CB8AC3E}">
        <p14:creationId xmlns:p14="http://schemas.microsoft.com/office/powerpoint/2010/main" val="3907825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6F12-1C4E-1F49-9EE5-7CC6C523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Manufacturing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10E38-6EE6-4647-A73A-E5DD3D57AB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Eagle layers are partly Eagle-specific</a:t>
            </a:r>
          </a:p>
          <a:p>
            <a:pPr lvl="1"/>
            <a:r>
              <a:rPr lang="en-US" dirty="0"/>
              <a:t>Some are semantic</a:t>
            </a:r>
          </a:p>
          <a:p>
            <a:pPr lvl="1"/>
            <a:r>
              <a:rPr lang="en-US" dirty="0"/>
              <a:t>Some are documentary</a:t>
            </a:r>
          </a:p>
          <a:p>
            <a:r>
              <a:rPr lang="en-US" dirty="0"/>
              <a:t>Boards manufactures need</a:t>
            </a:r>
          </a:p>
          <a:p>
            <a:pPr lvl="1"/>
            <a:r>
              <a:rPr lang="en-US" dirty="0"/>
              <a:t>Metal layers</a:t>
            </a:r>
          </a:p>
          <a:p>
            <a:pPr lvl="1"/>
            <a:r>
              <a:rPr lang="en-US" dirty="0"/>
              <a:t>Silkscreen</a:t>
            </a:r>
          </a:p>
          <a:p>
            <a:pPr lvl="1"/>
            <a:r>
              <a:rPr lang="en-US" dirty="0" err="1"/>
              <a:t>Soldermask</a:t>
            </a:r>
            <a:endParaRPr lang="en-US" dirty="0"/>
          </a:p>
          <a:p>
            <a:pPr lvl="1"/>
            <a:r>
              <a:rPr lang="en-US" dirty="0"/>
              <a:t>Drills</a:t>
            </a:r>
          </a:p>
          <a:p>
            <a:pPr lvl="1"/>
            <a:r>
              <a:rPr lang="en-US" dirty="0"/>
              <a:t>In a standard format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5AE724-76CD-3343-A5AE-CD6635BAAF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66570"/>
            <a:ext cx="4038600" cy="399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63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CDD1-0242-BF49-ACBD-238CAF04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Aided Manufacturing (CAM) Files: </a:t>
            </a:r>
            <a:r>
              <a:rPr lang="en-US" dirty="0" err="1"/>
              <a:t>Gerbers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792A56-0CA6-7A4D-B064-88441E477B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Eagle’s CAM processor generates CAM files</a:t>
            </a:r>
          </a:p>
          <a:p>
            <a:pPr lvl="1"/>
            <a:r>
              <a:rPr lang="en-US" sz="1600" dirty="0"/>
              <a:t>“</a:t>
            </a:r>
            <a:r>
              <a:rPr lang="en-US" sz="1600" dirty="0" err="1"/>
              <a:t>Gerbers</a:t>
            </a:r>
            <a:r>
              <a:rPr lang="en-US" sz="1600" dirty="0"/>
              <a:t>”</a:t>
            </a:r>
          </a:p>
          <a:p>
            <a:pPr lvl="1"/>
            <a:r>
              <a:rPr lang="en-US" sz="1600" dirty="0"/>
              <a:t>“Drill file”</a:t>
            </a:r>
          </a:p>
          <a:p>
            <a:r>
              <a:rPr lang="en-US" sz="1800" dirty="0"/>
              <a:t>Manufacturing </a:t>
            </a:r>
            <a:r>
              <a:rPr lang="en-US" sz="1800" dirty="0" err="1"/>
              <a:t>Reqs</a:t>
            </a:r>
            <a:endParaRPr lang="en-US" sz="1800" dirty="0"/>
          </a:p>
          <a:p>
            <a:pPr lvl="1"/>
            <a:r>
              <a:rPr lang="en-US" sz="1600" dirty="0"/>
              <a:t>Minimum drill size</a:t>
            </a:r>
          </a:p>
          <a:p>
            <a:pPr lvl="1"/>
            <a:r>
              <a:rPr lang="en-US" sz="1600" dirty="0"/>
              <a:t>Minimum feature width</a:t>
            </a:r>
          </a:p>
          <a:p>
            <a:pPr lvl="1"/>
            <a:r>
              <a:rPr lang="en-US" sz="1600" dirty="0"/>
              <a:t>File formats</a:t>
            </a:r>
          </a:p>
          <a:p>
            <a:pPr lvl="1"/>
            <a:r>
              <a:rPr lang="en-US" sz="1600" dirty="0"/>
              <a:t>Our manufacturer: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https://jlcpcb.com/capabilities/Capabilities</a:t>
            </a:r>
            <a:endParaRPr lang="en-US" sz="1600" dirty="0"/>
          </a:p>
          <a:p>
            <a:r>
              <a:rPr lang="en-US" sz="1800" dirty="0"/>
              <a:t>Our configuration encodes their requirements</a:t>
            </a:r>
          </a:p>
          <a:p>
            <a:pPr lvl="1"/>
            <a:r>
              <a:rPr lang="en-US" sz="1600" dirty="0" err="1"/>
              <a:t>QuadClass</a:t>
            </a:r>
            <a:r>
              <a:rPr lang="en-US" sz="1600" dirty="0"/>
              <a:t>-Resources/Eagle/DRU/jlcpcb-4layer-5mil-small-cream.dru</a:t>
            </a:r>
          </a:p>
          <a:p>
            <a:pPr lvl="1"/>
            <a:r>
              <a:rPr lang="en-US" sz="1600" dirty="0" err="1"/>
              <a:t>QuadClass</a:t>
            </a:r>
            <a:r>
              <a:rPr lang="en-US" sz="1600" dirty="0"/>
              <a:t>-Resources/Eagle/CAM/jlcpcb-4layer-values-eagle9.cam</a:t>
            </a:r>
          </a:p>
          <a:p>
            <a:endParaRPr lang="en-US" sz="18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728C871-5BFE-B54A-ACDF-82F7ACE948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BA955E-B5A3-614E-BB36-AF84A5AAD0F2}"/>
              </a:ext>
            </a:extLst>
          </p:cNvPr>
          <p:cNvGrpSpPr/>
          <p:nvPr/>
        </p:nvGrpSpPr>
        <p:grpSpPr>
          <a:xfrm>
            <a:off x="6158120" y="1673493"/>
            <a:ext cx="4066760" cy="4635233"/>
            <a:chOff x="3280927" y="274638"/>
            <a:chExt cx="5669287" cy="646176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956667D-D271-9D4E-B23D-26D50EFCC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0927" y="274638"/>
              <a:ext cx="2748847" cy="306042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38C6E4-AA85-9843-92C8-3DF88BC8F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32127" y="274638"/>
              <a:ext cx="2818087" cy="318506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CAFF2E3-EB55-B74E-B886-3C8CBA92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80927" y="3565193"/>
              <a:ext cx="2728074" cy="303273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E31FDF5-6061-434E-8B78-A5340D55E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18279" y="3565193"/>
              <a:ext cx="2831935" cy="3171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3868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Eagle to design a simple schematic and board.</a:t>
            </a:r>
          </a:p>
          <a:p>
            <a:r>
              <a:rPr lang="en-US" dirty="0"/>
              <a:t>Run it through the tool flow.</a:t>
            </a:r>
          </a:p>
          <a:p>
            <a:r>
              <a:rPr lang="en-US" dirty="0"/>
              <a:t>Submit it through </a:t>
            </a:r>
            <a:r>
              <a:rPr lang="en-US" dirty="0" err="1"/>
              <a:t>Eaglint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81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69C4-6D54-194A-85C7-586A0D9A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Eagle Lint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45B9-43FC-BB46-BC02-8DE1D835F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lint:  </a:t>
            </a:r>
          </a:p>
          <a:p>
            <a:pPr lvl="1"/>
            <a:r>
              <a:rPr lang="en-US" i="1" dirty="0"/>
              <a:t>Tool to check coding standards and other invariants about a system.</a:t>
            </a:r>
          </a:p>
          <a:p>
            <a:r>
              <a:rPr lang="en-US" dirty="0" err="1"/>
              <a:t>Eaglint</a:t>
            </a:r>
            <a:r>
              <a:rPr lang="en-US" dirty="0"/>
              <a:t> will check your libraries, schematics</a:t>
            </a:r>
          </a:p>
          <a:p>
            <a:pPr lvl="1"/>
            <a:r>
              <a:rPr lang="en-US" dirty="0"/>
              <a:t>Check for correctness</a:t>
            </a:r>
          </a:p>
          <a:p>
            <a:pPr lvl="1"/>
            <a:r>
              <a:rPr lang="en-US" dirty="0"/>
              <a:t>Check for style</a:t>
            </a:r>
          </a:p>
          <a:p>
            <a:r>
              <a:rPr lang="en-US" dirty="0"/>
              <a:t>Also checks for other files in your repo</a:t>
            </a:r>
          </a:p>
          <a:p>
            <a:pPr lvl="1"/>
            <a:r>
              <a:rPr lang="en-US" dirty="0" err="1"/>
              <a:t>Eaglint</a:t>
            </a:r>
            <a:r>
              <a:rPr lang="en-US" dirty="0"/>
              <a:t> will tell you what it’s looking for.</a:t>
            </a:r>
          </a:p>
          <a:p>
            <a:pPr lvl="1"/>
            <a:r>
              <a:rPr lang="en-US" dirty="0"/>
              <a:t>Pay attention.</a:t>
            </a:r>
          </a:p>
          <a:p>
            <a:r>
              <a:rPr lang="en-US" dirty="0"/>
              <a:t>Provides a workflow for me to review your designs and provide feedback.</a:t>
            </a:r>
          </a:p>
          <a:p>
            <a:r>
              <a:rPr lang="en-US" dirty="0"/>
              <a:t>To use</a:t>
            </a:r>
          </a:p>
          <a:p>
            <a:pPr lvl="1"/>
            <a:r>
              <a:rPr lang="en-US" dirty="0"/>
              <a:t>Visit </a:t>
            </a:r>
            <a:r>
              <a:rPr lang="en-US" dirty="0">
                <a:hlinkClick r:id="rId2"/>
              </a:rPr>
              <a:t>http://eaglint.nvsl.io</a:t>
            </a:r>
            <a:endParaRPr lang="en-US" dirty="0"/>
          </a:p>
          <a:p>
            <a:pPr lvl="1"/>
            <a:r>
              <a:rPr lang="en-US" dirty="0"/>
              <a:t>You received a welcome email a couple of nights ago.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9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81A3-BF51-5545-AE4A-34E442EE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Eagle Lint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DE2E0-2980-844E-B1DB-CACC04B17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Commit and push your changes to </a:t>
            </a:r>
            <a:r>
              <a:rPr lang="en-US" dirty="0" err="1"/>
              <a:t>github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Submit your repo to </a:t>
            </a:r>
            <a:r>
              <a:rPr lang="en-US" dirty="0" err="1"/>
              <a:t>Eaglint</a:t>
            </a:r>
            <a:r>
              <a:rPr lang="en-US" dirty="0"/>
              <a:t> for a quick check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Submit your repo to </a:t>
            </a:r>
            <a:r>
              <a:rPr lang="en-US" dirty="0" err="1">
                <a:solidFill>
                  <a:srgbClr val="FF0000"/>
                </a:solidFill>
              </a:rPr>
              <a:t>Eaglint</a:t>
            </a:r>
            <a:r>
              <a:rPr lang="en-US" dirty="0">
                <a:solidFill>
                  <a:srgbClr val="FF0000"/>
                </a:solidFill>
              </a:rPr>
              <a:t> for a full check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warnings/errors</a:t>
            </a:r>
          </a:p>
          <a:p>
            <a:pPr marL="400050" lvl="1" indent="0">
              <a:buNone/>
            </a:pPr>
            <a:r>
              <a:rPr lang="en-US" dirty="0"/>
              <a:t>Fix and </a:t>
            </a:r>
            <a:r>
              <a:rPr lang="en-US" dirty="0" err="1"/>
              <a:t>goto</a:t>
            </a:r>
            <a:r>
              <a:rPr lang="en-US" dirty="0"/>
              <a:t> 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Submit for human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rejected</a:t>
            </a:r>
          </a:p>
          <a:p>
            <a:pPr marL="400050" lvl="1" indent="0">
              <a:buNone/>
            </a:pPr>
            <a:r>
              <a:rPr lang="en-US" dirty="0"/>
              <a:t>Read comments; </a:t>
            </a:r>
            <a:r>
              <a:rPr lang="en-US" dirty="0" err="1"/>
              <a:t>goto</a:t>
            </a:r>
            <a:r>
              <a:rPr lang="en-US" dirty="0"/>
              <a:t> 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Else if accepted</a:t>
            </a:r>
          </a:p>
          <a:p>
            <a:pPr marL="400050" lvl="1" indent="0">
              <a:buNone/>
            </a:pPr>
            <a:r>
              <a:rPr lang="en-US" dirty="0" err="1"/>
              <a:t>Goto</a:t>
            </a:r>
            <a:r>
              <a:rPr lang="en-US" dirty="0"/>
              <a:t> next lab</a:t>
            </a:r>
          </a:p>
        </p:txBody>
      </p:sp>
    </p:spTree>
    <p:extLst>
      <p:ext uri="{BB962C8B-B14F-4D97-AF65-F5344CB8AC3E}">
        <p14:creationId xmlns:p14="http://schemas.microsoft.com/office/powerpoint/2010/main" val="1142297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E4FC-EF5F-C444-B1EC-1755D0ED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on PCB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F32E4-A95A-5F44-8563-0B0976128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key to PCB design is attention to detail.</a:t>
            </a:r>
          </a:p>
          <a:p>
            <a:pPr lvl="1"/>
            <a:r>
              <a:rPr lang="en-US" dirty="0"/>
              <a:t>Building a real board can take 4 months.</a:t>
            </a:r>
          </a:p>
          <a:p>
            <a:pPr lvl="1"/>
            <a:r>
              <a:rPr lang="en-US" dirty="0"/>
              <a:t>If you make a mistake, it takes 4 months to fix.</a:t>
            </a:r>
          </a:p>
          <a:p>
            <a:pPr lvl="2"/>
            <a:r>
              <a:rPr lang="en-US" dirty="0"/>
              <a:t>Contrast to software:  just recompile and rerun!</a:t>
            </a:r>
          </a:p>
          <a:p>
            <a:pPr lvl="1"/>
            <a:r>
              <a:rPr lang="en-US" dirty="0"/>
              <a:t>Don’t make any mistakes!  Check your work!</a:t>
            </a:r>
          </a:p>
          <a:p>
            <a:r>
              <a:rPr lang="en-US" dirty="0"/>
              <a:t>Grading for PCB labs</a:t>
            </a:r>
          </a:p>
          <a:p>
            <a:pPr lvl="1"/>
            <a:r>
              <a:rPr lang="en-US" dirty="0"/>
              <a:t>A “perfect” score is 10 points</a:t>
            </a:r>
          </a:p>
          <a:p>
            <a:pPr lvl="1"/>
            <a:r>
              <a:rPr lang="en-US" dirty="0"/>
              <a:t>You start out with 11-12 points (depending on the lab).</a:t>
            </a:r>
          </a:p>
          <a:p>
            <a:pPr lvl="1"/>
            <a:r>
              <a:rPr lang="en-US" dirty="0"/>
              <a:t>Every time you submit a design to </a:t>
            </a:r>
            <a:r>
              <a:rPr lang="en-US" dirty="0" err="1"/>
              <a:t>Eaglint</a:t>
            </a:r>
            <a:r>
              <a:rPr lang="en-US" dirty="0"/>
              <a:t>, you lose 1 point.</a:t>
            </a:r>
          </a:p>
          <a:p>
            <a:pPr lvl="1"/>
            <a:r>
              <a:rPr lang="en-US" dirty="0"/>
              <a:t>Every time you submit a design for human review </a:t>
            </a:r>
            <a:r>
              <a:rPr lang="en-US" dirty="0" err="1"/>
              <a:t>Eaglint</a:t>
            </a:r>
            <a:r>
              <a:rPr lang="en-US" dirty="0"/>
              <a:t>, you lose 1 point.</a:t>
            </a:r>
          </a:p>
          <a:p>
            <a:pPr lvl="1"/>
            <a:r>
              <a:rPr lang="en-US" dirty="0"/>
              <a:t>You must complete the labs.</a:t>
            </a:r>
          </a:p>
          <a:p>
            <a:r>
              <a:rPr lang="en-US" dirty="0"/>
              <a:t>“Quick checks” are free.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3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Metal layers </a:t>
            </a:r>
          </a:p>
          <a:p>
            <a:pPr lvl="1"/>
            <a:r>
              <a:rPr lang="en-US" dirty="0"/>
              <a:t>Conductive “traces” to connect components</a:t>
            </a:r>
          </a:p>
          <a:p>
            <a:pPr lvl="1"/>
            <a:r>
              <a:rPr lang="en-US" dirty="0"/>
              <a:t>Attaching components</a:t>
            </a:r>
          </a:p>
          <a:p>
            <a:r>
              <a:rPr lang="en-US" dirty="0"/>
              <a:t>More layers -&gt; more expensive</a:t>
            </a: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Top and bottom layers are for mounting components and routing traces</a:t>
            </a:r>
          </a:p>
          <a:p>
            <a:r>
              <a:rPr lang="en-US" dirty="0">
                <a:sym typeface="Wingdings"/>
              </a:rPr>
              <a:t>Internal layers can serve several purposes</a:t>
            </a:r>
          </a:p>
          <a:p>
            <a:pPr lvl="1"/>
            <a:r>
              <a:rPr lang="en-US" dirty="0">
                <a:sym typeface="Wingdings"/>
              </a:rPr>
              <a:t>Ground and power planes</a:t>
            </a:r>
          </a:p>
          <a:p>
            <a:pPr lvl="1"/>
            <a:r>
              <a:rPr lang="en-US" dirty="0">
                <a:sym typeface="Wingdings"/>
              </a:rPr>
              <a:t>Other signal planes</a:t>
            </a:r>
          </a:p>
          <a:p>
            <a:pPr lvl="1"/>
            <a:r>
              <a:rPr lang="en-US" dirty="0">
                <a:sym typeface="Wingdings"/>
              </a:rPr>
              <a:t>Internal routing layers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C046A9-239C-F14E-B6D0-566F596512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6500" y="1932781"/>
            <a:ext cx="38100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97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3E588-4BA2-774E-86A0-7B85E4E5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E73E2-1220-1D47-9EBF-3B66063C7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points of confusion in this lab</a:t>
            </a:r>
          </a:p>
          <a:p>
            <a:pPr lvl="1"/>
            <a:r>
              <a:rPr lang="en-US" dirty="0"/>
              <a:t>How to set and align to grid</a:t>
            </a:r>
          </a:p>
          <a:p>
            <a:pPr lvl="1"/>
            <a:r>
              <a:rPr lang="en-US" dirty="0"/>
              <a:t>How to make wires straight</a:t>
            </a:r>
          </a:p>
          <a:p>
            <a:pPr lvl="1"/>
            <a:r>
              <a:rPr lang="en-US" dirty="0"/>
              <a:t>Where to look for the SMD location in the button datasheet</a:t>
            </a:r>
          </a:p>
          <a:p>
            <a:pPr lvl="1"/>
            <a:r>
              <a:rPr lang="en-US" dirty="0"/>
              <a:t>Adafruit tutorial is not consistent with </a:t>
            </a:r>
            <a:r>
              <a:rPr lang="en-US"/>
              <a:t>our guidance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00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PCB manufacturing videos</a:t>
            </a:r>
          </a:p>
          <a:p>
            <a:pPr lvl="1"/>
            <a:r>
              <a:rPr lang="en-US" dirty="0">
                <a:hlinkClick r:id="rId2"/>
              </a:rPr>
              <a:t>https://www.youtube.com/playlist?list=PL8zP8UuDk8a0ZNWiteC-7PHx1HCeBY0qB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5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 Layers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/>
              </a:rPr>
              <a:t>Thickness is measured in </a:t>
            </a:r>
            <a:r>
              <a:rPr lang="en-US" dirty="0" err="1">
                <a:sym typeface="Wingdings"/>
              </a:rPr>
              <a:t>oz</a:t>
            </a:r>
            <a:r>
              <a:rPr lang="en-US" dirty="0">
                <a:sym typeface="Wingdings"/>
              </a:rPr>
              <a:t> per square foot.</a:t>
            </a:r>
          </a:p>
          <a:p>
            <a:r>
              <a:rPr lang="en-US" dirty="0">
                <a:sym typeface="Wingdings"/>
              </a:rPr>
              <a:t>Standard copper is 1oz</a:t>
            </a:r>
          </a:p>
          <a:p>
            <a:pPr lvl="1"/>
            <a:r>
              <a:rPr lang="en-US" dirty="0">
                <a:sym typeface="Wingdings"/>
              </a:rPr>
              <a:t>About 0.034 mm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01DB95-F4F1-D747-B923-0554E89F24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6500" y="1932781"/>
            <a:ext cx="38100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6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Dielectric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dielectric in the insulator between metal layers</a:t>
            </a:r>
          </a:p>
          <a:p>
            <a:r>
              <a:rPr lang="en-US" dirty="0">
                <a:sym typeface="Wingdings"/>
              </a:rPr>
              <a:t>Most PCBs use FR4</a:t>
            </a:r>
          </a:p>
          <a:p>
            <a:pPr lvl="1"/>
            <a:r>
              <a:rPr lang="en-US" dirty="0">
                <a:sym typeface="Wingdings"/>
              </a:rPr>
              <a:t>“glass reinforced epoxy laminate”</a:t>
            </a:r>
          </a:p>
          <a:p>
            <a:pPr lvl="1"/>
            <a:r>
              <a:rPr lang="en-US" dirty="0">
                <a:sym typeface="Wingdings"/>
              </a:rPr>
              <a:t>i.e., fancy fiberglass</a:t>
            </a:r>
          </a:p>
          <a:p>
            <a:pPr lvl="1"/>
            <a:r>
              <a:rPr lang="en-US" dirty="0">
                <a:sym typeface="Wingdings"/>
              </a:rPr>
              <a:t>“FR” means “flame retardant”</a:t>
            </a:r>
          </a:p>
          <a:p>
            <a:r>
              <a:rPr lang="en-US" dirty="0">
                <a:sym typeface="Wingdings"/>
              </a:rPr>
              <a:t>Other specialized dielectrics are are available</a:t>
            </a:r>
          </a:p>
          <a:p>
            <a:pPr lvl="1"/>
            <a:r>
              <a:rPr lang="en-US" dirty="0">
                <a:sym typeface="Wingdings"/>
              </a:rPr>
              <a:t>To support high speed circuits</a:t>
            </a:r>
          </a:p>
          <a:p>
            <a:pPr lvl="1"/>
            <a:r>
              <a:rPr lang="en-US" dirty="0">
                <a:sym typeface="Wingdings"/>
              </a:rPr>
              <a:t>To manage thermal expansion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51049E-9028-5B48-944B-717240AF5A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3200" y="1932781"/>
            <a:ext cx="32766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52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Solder Mask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Plastic coating on the top and bottom of the board</a:t>
            </a:r>
          </a:p>
          <a:p>
            <a:r>
              <a:rPr lang="en-US" dirty="0">
                <a:sym typeface="Wingdings"/>
              </a:rPr>
              <a:t>Protects the top and bottom metal from oxidation.</a:t>
            </a:r>
          </a:p>
          <a:p>
            <a:r>
              <a:rPr lang="en-US" dirty="0">
                <a:sym typeface="Wingdings"/>
              </a:rPr>
              <a:t>Helps prevent solder bridges</a:t>
            </a:r>
          </a:p>
          <a:p>
            <a:r>
              <a:rPr lang="en-US" dirty="0"/>
              <a:t>Gives the board color</a:t>
            </a:r>
          </a:p>
          <a:p>
            <a:pPr lvl="1"/>
            <a:r>
              <a:rPr lang="en-US" dirty="0"/>
              <a:t>FR4 is brown</a:t>
            </a:r>
          </a:p>
          <a:p>
            <a:pPr lvl="1"/>
            <a:r>
              <a:rPr lang="en-US" dirty="0"/>
              <a:t>Solder mask comes in several colors.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0F0E48-B346-9348-982D-8A40ADF28C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38835"/>
            <a:ext cx="4038600" cy="344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97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Silkscreen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It’s an opaque, (usually) white epoxy or polymer</a:t>
            </a:r>
          </a:p>
          <a:p>
            <a:r>
              <a:rPr lang="en-US" dirty="0"/>
              <a:t>It provides documentation and markings</a:t>
            </a:r>
          </a:p>
          <a:p>
            <a:pPr lvl="1"/>
            <a:r>
              <a:rPr lang="en-US" dirty="0"/>
              <a:t>References designators</a:t>
            </a:r>
          </a:p>
          <a:p>
            <a:pPr lvl="1"/>
            <a:r>
              <a:rPr lang="en-US" dirty="0"/>
              <a:t>Part outlines</a:t>
            </a:r>
          </a:p>
          <a:p>
            <a:pPr lvl="1"/>
            <a:r>
              <a:rPr lang="en-US" dirty="0"/>
              <a:t>Logos</a:t>
            </a:r>
          </a:p>
          <a:p>
            <a:pPr lvl="1"/>
            <a:r>
              <a:rPr lang="en-US" dirty="0"/>
              <a:t>Serial numbers etc.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0743B7-FE85-7C42-89A2-A854864C68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760243"/>
            <a:ext cx="4038600" cy="420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6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Choices, in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many, many choices when designing a PCB</a:t>
            </a:r>
          </a:p>
          <a:p>
            <a:r>
              <a:rPr lang="en-US" dirty="0"/>
              <a:t>We will get to make very few of them</a:t>
            </a:r>
          </a:p>
          <a:p>
            <a:r>
              <a:rPr lang="en-US" dirty="0"/>
              <a:t>Cheap, fast PCB manufacturers provide a standard setup.  E.g.:</a:t>
            </a:r>
          </a:p>
          <a:p>
            <a:pPr lvl="1"/>
            <a:r>
              <a:rPr lang="en-US" dirty="0"/>
              <a:t>FR4</a:t>
            </a:r>
          </a:p>
          <a:p>
            <a:pPr lvl="1"/>
            <a:r>
              <a:rPr lang="en-US" dirty="0"/>
              <a:t>1oz copper</a:t>
            </a:r>
          </a:p>
          <a:p>
            <a:pPr lvl="1"/>
            <a:r>
              <a:rPr lang="en-US" dirty="0"/>
              <a:t>2, 4, or 6 layers</a:t>
            </a:r>
          </a:p>
          <a:p>
            <a:pPr lvl="1"/>
            <a:r>
              <a:rPr lang="en-US" dirty="0"/>
              <a:t>A few colors</a:t>
            </a:r>
          </a:p>
        </p:txBody>
      </p:sp>
    </p:spTree>
    <p:extLst>
      <p:ext uri="{BB962C8B-B14F-4D97-AF65-F5344CB8AC3E}">
        <p14:creationId xmlns:p14="http://schemas.microsoft.com/office/powerpoint/2010/main" val="231820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Connections Between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Plated holes connect metal layers.</a:t>
            </a:r>
          </a:p>
          <a:p>
            <a:r>
              <a:rPr lang="en-US" dirty="0"/>
              <a:t>Drill a hole</a:t>
            </a:r>
          </a:p>
          <a:p>
            <a:r>
              <a:rPr lang="en-US" dirty="0"/>
              <a:t>Electroplate it with copper</a:t>
            </a:r>
          </a:p>
          <a:p>
            <a:r>
              <a:rPr lang="en-US" dirty="0"/>
              <a:t>Cover it with a non-corroding metal.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1FF62B7-73CD-5549-8F6B-E883D253B2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84175"/>
            <a:ext cx="4038600" cy="355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9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29275</TotalTime>
  <Words>1294</Words>
  <Application>Microsoft Macintosh PowerPoint</Application>
  <PresentationFormat>Widescreen</PresentationFormat>
  <Paragraphs>324</Paragraphs>
  <Slides>31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Introduction To Eagle  (and PCBs)</vt:lpstr>
      <vt:lpstr>PCBs are Made of Layers</vt:lpstr>
      <vt:lpstr>Metal Layers</vt:lpstr>
      <vt:lpstr>Metal Layers (cont.)</vt:lpstr>
      <vt:lpstr>Dielectric </vt:lpstr>
      <vt:lpstr>Solder Mask </vt:lpstr>
      <vt:lpstr>Silkscreen</vt:lpstr>
      <vt:lpstr>Lots of Choices, in Theory</vt:lpstr>
      <vt:lpstr>Making Connections Between Layers</vt:lpstr>
      <vt:lpstr>Throughholes and Vias</vt:lpstr>
      <vt:lpstr>Surface Mount Devices (SMD)</vt:lpstr>
      <vt:lpstr>Eagle uses odd terminology</vt:lpstr>
      <vt:lpstr>Designing PCBs</vt:lpstr>
      <vt:lpstr>Steps for Designing PCBs</vt:lpstr>
      <vt:lpstr>PCB Library</vt:lpstr>
      <vt:lpstr>The Library</vt:lpstr>
      <vt:lpstr>Schematics</vt:lpstr>
      <vt:lpstr>Layout</vt:lpstr>
      <vt:lpstr>Schematic vs. Board</vt:lpstr>
      <vt:lpstr>Designing with Layers</vt:lpstr>
      <vt:lpstr>PowerPoint Presentation</vt:lpstr>
      <vt:lpstr>Eagle Layers</vt:lpstr>
      <vt:lpstr>Useful Layer Commands</vt:lpstr>
      <vt:lpstr>Manufacturing</vt:lpstr>
      <vt:lpstr>Computer Aided Manufacturing (CAM) Files: Gerbers</vt:lpstr>
      <vt:lpstr>The Lab</vt:lpstr>
      <vt:lpstr>Eagle Lint</vt:lpstr>
      <vt:lpstr>Eagle Lint Process</vt:lpstr>
      <vt:lpstr>Grading on PCB Labs</vt:lpstr>
      <vt:lpstr>Next time: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Eagle (and PCBs)</dc:title>
  <dc:creator>Swanson, Steven</dc:creator>
  <cp:lastModifiedBy>Swanson, Steven</cp:lastModifiedBy>
  <cp:revision>9</cp:revision>
  <dcterms:created xsi:type="dcterms:W3CDTF">2019-03-03T06:58:00Z</dcterms:created>
  <dcterms:modified xsi:type="dcterms:W3CDTF">2019-04-09T03:23:14Z</dcterms:modified>
</cp:coreProperties>
</file>