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25" r:id="rId2"/>
    <p:sldId id="277" r:id="rId3"/>
    <p:sldId id="281" r:id="rId4"/>
    <p:sldId id="333" r:id="rId5"/>
    <p:sldId id="261" r:id="rId6"/>
    <p:sldId id="341" r:id="rId7"/>
    <p:sldId id="362" r:id="rId8"/>
    <p:sldId id="342" r:id="rId9"/>
    <p:sldId id="352" r:id="rId10"/>
    <p:sldId id="348" r:id="rId11"/>
    <p:sldId id="354" r:id="rId12"/>
    <p:sldId id="353" r:id="rId13"/>
    <p:sldId id="355" r:id="rId14"/>
    <p:sldId id="356" r:id="rId15"/>
    <p:sldId id="357" r:id="rId16"/>
    <p:sldId id="363" r:id="rId17"/>
    <p:sldId id="358" r:id="rId18"/>
    <p:sldId id="350" r:id="rId19"/>
    <p:sldId id="351" r:id="rId20"/>
    <p:sldId id="343" r:id="rId21"/>
    <p:sldId id="347" r:id="rId22"/>
    <p:sldId id="344" r:id="rId23"/>
    <p:sldId id="360" r:id="rId24"/>
    <p:sldId id="361" r:id="rId25"/>
    <p:sldId id="258" r:id="rId26"/>
    <p:sldId id="266" r:id="rId27"/>
    <p:sldId id="262" r:id="rId28"/>
    <p:sldId id="267" r:id="rId29"/>
    <p:sldId id="268" r:id="rId30"/>
    <p:sldId id="269" r:id="rId31"/>
    <p:sldId id="270" r:id="rId32"/>
    <p:sldId id="271" r:id="rId33"/>
    <p:sldId id="272" r:id="rId34"/>
    <p:sldId id="273" r:id="rId35"/>
    <p:sldId id="274" r:id="rId36"/>
    <p:sldId id="260" r:id="rId37"/>
    <p:sldId id="282" r:id="rId38"/>
    <p:sldId id="338" r:id="rId39"/>
    <p:sldId id="339" r:id="rId40"/>
    <p:sldId id="264" r:id="rId41"/>
    <p:sldId id="263" r:id="rId42"/>
    <p:sldId id="283" r:id="rId43"/>
    <p:sldId id="278" r:id="rId44"/>
    <p:sldId id="279" r:id="rId45"/>
    <p:sldId id="280" r:id="rId46"/>
    <p:sldId id="284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25"/>
    <p:restoredTop sz="94639"/>
  </p:normalViewPr>
  <p:slideViewPr>
    <p:cSldViewPr snapToGrid="0" snapToObjects="1">
      <p:cViewPr varScale="1">
        <p:scale>
          <a:sx n="137" d="100"/>
          <a:sy n="137" d="100"/>
        </p:scale>
        <p:origin x="20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BC784-4D19-A543-9C4A-CAD6B0886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4C40B7-CCE5-B44D-9996-456EF5A41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51236-239D-4C4B-9030-39D344C77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0354-592C-D644-9B2B-8FBA8F24B574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EDC47-4FBF-1A4B-85A5-C78044363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D5F37-6ADE-C341-967D-6F37A44FE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9FE1-3729-FA43-9C22-C13350086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6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BDEEB-AB64-134C-A691-A0AEB8FC4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6DE71E-773A-D748-974D-6337584E3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D8434-D295-5E4D-8F01-BC24C0E1B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0354-592C-D644-9B2B-8FBA8F24B574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15E56-8103-F741-8173-571F1CD10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7F011-5323-DA45-86DD-F542A1EAC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9FE1-3729-FA43-9C22-C13350086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46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41E4ED-ED61-9E4F-B2D4-17CDC293CC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FB8BAD-D505-D344-86B7-C064959F5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10AF8-4E1C-2A42-AB3B-003062201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0354-592C-D644-9B2B-8FBA8F24B574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EC89C-37CD-E94E-9A69-CA6E9583B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67F76-FF07-DF40-9CF5-4E8D7FA0F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9FE1-3729-FA43-9C22-C13350086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557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D510B-AD3B-0C45-86CF-11774AEDD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08DC4-4699-1E4D-B9D4-43CD4EEFD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79C81-F823-3449-9F71-4FB5A8CF6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0354-592C-D644-9B2B-8FBA8F24B574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CF94D-C3B0-B541-BBAE-2F8DE5D6A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4968F-E847-CA4D-8CDE-B3567019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9FE1-3729-FA43-9C22-C13350086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69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E97D1-5BAD-2346-A4CB-70062C026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3318E-82A8-7F4F-8CAE-15A787DFE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FD999-B920-404B-9050-BDD595FB0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0354-592C-D644-9B2B-8FBA8F24B574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2A85C-8CC7-F642-B494-F9E9D055F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76D51-A97F-1B40-A2F4-1F5AF029C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9FE1-3729-FA43-9C22-C13350086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3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0A118-E752-104E-8E94-7680C7819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FD0CF-A983-0A43-9F69-AE6C73EF8D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8D02C-E0BC-864D-AD0E-E35FDCD4D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E371D-FD75-D54D-B2F9-9930FAFEC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0354-592C-D644-9B2B-8FBA8F24B574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3C879-6C94-C744-9222-2A84F9197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4DA09-9F8E-9340-82FC-579668135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9FE1-3729-FA43-9C22-C13350086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14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A670-7BDA-6148-BB5B-5E041928B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FF9BD-E7C8-EC4E-B487-6DC3FB323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2DCB5F-B0CD-9347-925D-84B8F47CC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56641C-FC06-2243-84B2-7B31877777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F3A2EA-5949-C445-BB76-38F671C1DD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5F4600-F779-054B-8B01-51ABFC641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0354-592C-D644-9B2B-8FBA8F24B574}" type="datetimeFigureOut">
              <a:rPr lang="en-US" smtClean="0"/>
              <a:t>4/14/19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F57AA8-2D74-6949-85EC-0168F46BD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DA9CB3-E05D-E849-B64C-FB5189AFC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9FE1-3729-FA43-9C22-C13350086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63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BF20B-680E-3648-BFB0-F67373BB2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19008D-88E1-7B42-B05D-1E9B889E3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0354-592C-D644-9B2B-8FBA8F24B574}" type="datetimeFigureOut">
              <a:rPr lang="en-US" smtClean="0"/>
              <a:t>4/14/19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16366E-3D96-054D-80AF-84DCF6D48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871402-0962-5444-BFB4-D5127C783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9FE1-3729-FA43-9C22-C13350086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22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8E7220-3594-A342-9F71-274A315FB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0354-592C-D644-9B2B-8FBA8F24B574}" type="datetimeFigureOut">
              <a:rPr lang="en-US" smtClean="0"/>
              <a:t>4/14/19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81C80E-FFDA-4347-BA2D-B47A287EC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F1B234-8FA9-8840-A65C-7D2781CB2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9FE1-3729-FA43-9C22-C13350086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54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4F484-2932-9948-9D39-1C3F89C5F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CAE5B-2A33-AD47-BBFD-FE8FC5DF6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D264A0-4062-0446-B084-DA3494C84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58352-9DCA-6848-A198-A8FF796CA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0354-592C-D644-9B2B-8FBA8F24B574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C6A558-4945-D346-B4E6-4B1C725C8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FA74D-8B99-F24C-80B3-11C276713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9FE1-3729-FA43-9C22-C13350086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81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E62E6-96D2-994F-9DE7-FCAE312F4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637878-D3E4-BF40-ABEB-236812ACBF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E6F66-BA1A-534B-9726-CCAA985A5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970E75-C795-AB49-9F8D-1A008F02B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0354-592C-D644-9B2B-8FBA8F24B574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3063B-D2F8-534A-80F1-3783729CB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548D9-95A9-9742-88C1-E35BD5B12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9FE1-3729-FA43-9C22-C13350086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2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6D03F6-05F8-3C40-86E1-4DC58C5F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2997B7-1D07-1A44-90F8-EBC29B0CB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20642-B2CF-1A4B-A5FB-7F175A6B7C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00354-592C-D644-9B2B-8FBA8F24B574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54DAF-67E9-2341-8E46-A246A54EE2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AB217-1F7D-6147-9430-0EAFBBF7FE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69FE1-3729-FA43-9C22-C13350086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24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riswiner/MPU-6050/wiki/Simple-and-Effective-Magnetometer-Calibration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image" Target="../media/image29.emf"/><Relationship Id="rId7" Type="http://schemas.openxmlformats.org/officeDocument/2006/relationships/image" Target="../media/image33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emf"/><Relationship Id="rId5" Type="http://schemas.openxmlformats.org/officeDocument/2006/relationships/image" Target="../media/image31.emf"/><Relationship Id="rId4" Type="http://schemas.openxmlformats.org/officeDocument/2006/relationships/image" Target="../media/image30.emf"/><Relationship Id="rId9" Type="http://schemas.openxmlformats.org/officeDocument/2006/relationships/image" Target="../media/image35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Sensing and Filtering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B68D234-4224-6844-AD9F-033D1A0C33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51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2320-53F1-2648-A559-2EFF813D5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5C89D-897A-ED46-AD08-3ABFAEE01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frequency vs. low frequency</a:t>
            </a:r>
          </a:p>
          <a:p>
            <a:r>
              <a:rPr lang="en-US" dirty="0"/>
              <a:t>High-pass filters</a:t>
            </a:r>
          </a:p>
          <a:p>
            <a:r>
              <a:rPr lang="en-US" dirty="0"/>
              <a:t>Low-pass filters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212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697ED-27AC-BD44-973D-02115AF52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IMU Internal Accelerometer Filter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ED9B00-2CFF-574C-9258-14815375CA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0938" y="1744276"/>
            <a:ext cx="8496980" cy="417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093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3BAAD-BB0E-8E41-9CC7-9FEFE9732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A8ADA-0A32-9B49-A588-E37DF7F87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Configuration variables for a piece of hardware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CE2B94-DFDA-524F-A767-F5A0D7E13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818" y="2640622"/>
            <a:ext cx="5220365" cy="421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80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64830-A32C-0044-9E90-3A0E591C2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8C840-E669-0B42-B77C-86E2A76FB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F696DE-54E4-D44F-9969-8759C530A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1" y="540896"/>
            <a:ext cx="8184529" cy="577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452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93F11-17EA-784C-800A-0F082AD80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F32A8-8931-F642-BB1A-E5D6C3029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C6362D-891E-8140-9725-827A34E88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17638"/>
            <a:ext cx="9144000" cy="456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028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9FB7F-77DE-7442-930A-461BAAF5E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4B0F3-4533-4A46-985E-5CC0F493F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0F5887-9AA3-DF40-AF4E-CADDD94CC0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9424"/>
          <a:stretch/>
        </p:blipFill>
        <p:spPr>
          <a:xfrm>
            <a:off x="2159362" y="11758"/>
            <a:ext cx="7873276" cy="34172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D2BF64-3B66-6947-8406-970A67E6FA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206"/>
          <a:stretch/>
        </p:blipFill>
        <p:spPr>
          <a:xfrm>
            <a:off x="2159362" y="3863181"/>
            <a:ext cx="7873276" cy="366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707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5D6D3-6D4B-E447-8D7E-B403E1E9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I2C Peripherals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307B0-A0F7-324A-A78B-4501303FB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50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9FFFD-D4F6-1C47-85D2-7EEEDC27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FD4AD-677B-BD49-8C42-D97DCD394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3AD8F5-D64A-F94D-B723-0E31D0841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85" y="365125"/>
            <a:ext cx="11265830" cy="630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653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83F46-4758-DE4F-B8B3-013839891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Gyroscope Datapath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407253-754E-6E4F-9BFC-3FE0930870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1651273"/>
            <a:ext cx="8229600" cy="442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286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90F9-C75E-9747-8327-D31485F77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33C5D5-66CE-BE4F-BAD0-BCDA9A350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6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454978" y="2089242"/>
            <a:ext cx="4368710" cy="3191244"/>
            <a:chOff x="4775290" y="2194364"/>
            <a:chExt cx="4368710" cy="319124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50000" r="858"/>
            <a:stretch/>
          </p:blipFill>
          <p:spPr>
            <a:xfrm>
              <a:off x="4775290" y="2194364"/>
              <a:ext cx="4368710" cy="31750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7066485" y="2391824"/>
              <a:ext cx="292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8000"/>
                  </a:solidFill>
                </a:rPr>
                <a:t>Z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205260" y="501627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3366FF"/>
                  </a:solidFill>
                </a:rPr>
                <a:t>Y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69002" y="3676868"/>
              <a:ext cx="304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 of Operation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 even number of motors provides lift and control in 6 dimensions</a:t>
            </a:r>
          </a:p>
          <a:p>
            <a:pPr lvl="1"/>
            <a:r>
              <a:rPr lang="en-US" dirty="0"/>
              <a:t>Spatial dimensions: x, y, z</a:t>
            </a:r>
          </a:p>
          <a:p>
            <a:pPr lvl="1"/>
            <a:r>
              <a:rPr lang="en-US" dirty="0"/>
              <a:t>Pitch:  rotation around left-right (y) axis</a:t>
            </a:r>
          </a:p>
          <a:p>
            <a:pPr lvl="1"/>
            <a:r>
              <a:rPr lang="en-US" dirty="0"/>
              <a:t>Roll: rotation around the front-back (x) axis</a:t>
            </a:r>
          </a:p>
          <a:p>
            <a:pPr lvl="1"/>
            <a:r>
              <a:rPr lang="en-US" dirty="0"/>
              <a:t>Yaw: rotation around the top-bottom (z) axis</a:t>
            </a:r>
          </a:p>
          <a:p>
            <a:r>
              <a:rPr lang="en-US" dirty="0"/>
              <a:t>A flight computer operates a closed-loop controller to maintain stability and implement pilot commands.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4E44BF1-6509-0347-9DE2-67E8D72C1D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109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FC43F-B2F2-F94B-B341-DDEFE170B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Complimentary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AB14F-EAD6-0646-A776-5C7F69385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Combine the best of accelerometer and gyro</a:t>
            </a:r>
          </a:p>
          <a:p>
            <a:pPr lvl="1"/>
            <a:r>
              <a:rPr lang="en-US" dirty="0"/>
              <a:t>High-frequency from the gyroscope</a:t>
            </a:r>
          </a:p>
          <a:p>
            <a:pPr lvl="1"/>
            <a:r>
              <a:rPr lang="en-US" dirty="0"/>
              <a:t>Low frequency from the accelerometer</a:t>
            </a:r>
          </a:p>
          <a:p>
            <a:r>
              <a:rPr lang="en-US" dirty="0"/>
              <a:t>The math is pretty simple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857250" lvl="2" indent="0">
              <a:buNone/>
            </a:pPr>
            <a:r>
              <a:rPr lang="en-US" dirty="0" err="1"/>
              <a:t>θ</a:t>
            </a:r>
            <a:r>
              <a:rPr lang="en-US" baseline="-25000" dirty="0" err="1"/>
              <a:t>new</a:t>
            </a:r>
            <a:r>
              <a:rPr lang="en-US" dirty="0"/>
              <a:t> 		the new estimated Euler angle</a:t>
            </a:r>
          </a:p>
          <a:p>
            <a:pPr marL="857250" lvl="2" indent="0">
              <a:buNone/>
            </a:pPr>
            <a:r>
              <a:rPr lang="el-GR" dirty="0"/>
              <a:t>Θ</a:t>
            </a:r>
            <a:r>
              <a:rPr lang="en-US" baseline="-25000" dirty="0"/>
              <a:t>old</a:t>
            </a:r>
            <a:r>
              <a:rPr lang="en-US" dirty="0"/>
              <a:t> 		the previous estimated </a:t>
            </a:r>
            <a:r>
              <a:rPr lang="en-US" dirty="0" err="1"/>
              <a:t>Eurler</a:t>
            </a:r>
            <a:r>
              <a:rPr lang="en-US" dirty="0"/>
              <a:t> angle</a:t>
            </a:r>
            <a:endParaRPr lang="en-US" baseline="-25000" dirty="0"/>
          </a:p>
          <a:p>
            <a:pPr marL="857250" lvl="2" indent="0">
              <a:buNone/>
            </a:pPr>
            <a:r>
              <a:rPr lang="en-US" dirty="0" err="1"/>
              <a:t>dθ</a:t>
            </a:r>
            <a:r>
              <a:rPr lang="en-US" dirty="0"/>
              <a:t>/</a:t>
            </a:r>
            <a:r>
              <a:rPr lang="en-US" dirty="0" err="1"/>
              <a:t>dt</a:t>
            </a:r>
            <a:r>
              <a:rPr lang="en-US" dirty="0"/>
              <a:t> 	gyro measurement</a:t>
            </a:r>
          </a:p>
          <a:p>
            <a:pPr marL="857250" lvl="2" indent="0">
              <a:buNone/>
            </a:pPr>
            <a:r>
              <a:rPr lang="en-US" dirty="0" err="1"/>
              <a:t>Δt</a:t>
            </a:r>
            <a:r>
              <a:rPr lang="en-US" dirty="0"/>
              <a:t> 		Time since last gyro measurement</a:t>
            </a:r>
          </a:p>
          <a:p>
            <a:pPr marL="857250" lvl="2" indent="0">
              <a:buNone/>
            </a:pPr>
            <a:r>
              <a:rPr lang="en-US" dirty="0" err="1"/>
              <a:t>θ</a:t>
            </a:r>
            <a:r>
              <a:rPr lang="en-US" baseline="-25000" dirty="0" err="1"/>
              <a:t>e</a:t>
            </a:r>
            <a:r>
              <a:rPr lang="en-US" dirty="0"/>
              <a:t> 		Euler angle from the accelerometer</a:t>
            </a:r>
          </a:p>
          <a:p>
            <a:pPr marL="857250" lvl="2" indent="0">
              <a:buNone/>
            </a:pPr>
            <a:r>
              <a:rPr lang="en-US" dirty="0"/>
              <a:t>C		The “complimentary gain”</a:t>
            </a:r>
          </a:p>
          <a:p>
            <a:endParaRPr lang="en-US" baseline="-25000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17CDA2-76E8-774E-86DE-4C2BA3765C8D}"/>
              </a:ext>
            </a:extLst>
          </p:cNvPr>
          <p:cNvSpPr txBox="1"/>
          <p:nvPr/>
        </p:nvSpPr>
        <p:spPr>
          <a:xfrm>
            <a:off x="3455579" y="3429000"/>
            <a:ext cx="5507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θ</a:t>
            </a:r>
            <a:r>
              <a:rPr lang="en-US" sz="2800" baseline="-25000" dirty="0" err="1"/>
              <a:t>new</a:t>
            </a:r>
            <a:r>
              <a:rPr lang="en-US" sz="2800" dirty="0"/>
              <a:t> = C*(</a:t>
            </a:r>
            <a:r>
              <a:rPr lang="en-US" sz="2800" dirty="0" err="1"/>
              <a:t>θ</a:t>
            </a:r>
            <a:r>
              <a:rPr lang="en-US" sz="2800" baseline="-25000" dirty="0" err="1"/>
              <a:t>old</a:t>
            </a:r>
            <a:r>
              <a:rPr lang="en-US" sz="2800" dirty="0"/>
              <a:t> + </a:t>
            </a:r>
            <a:r>
              <a:rPr lang="en-US" sz="2800" dirty="0" err="1"/>
              <a:t>Δt</a:t>
            </a:r>
            <a:r>
              <a:rPr lang="en-US" sz="2800" dirty="0"/>
              <a:t>*</a:t>
            </a:r>
            <a:r>
              <a:rPr lang="en-US" sz="2800" dirty="0" err="1"/>
              <a:t>dθ</a:t>
            </a:r>
            <a:r>
              <a:rPr lang="en-US" sz="2800" dirty="0"/>
              <a:t>/</a:t>
            </a:r>
            <a:r>
              <a:rPr lang="en-US" sz="2800" dirty="0" err="1"/>
              <a:t>dt</a:t>
            </a:r>
            <a:r>
              <a:rPr lang="en-US" sz="2800" dirty="0"/>
              <a:t> ) + (1-C)*</a:t>
            </a:r>
            <a:r>
              <a:rPr lang="en-US" sz="2800" dirty="0" err="1"/>
              <a:t>θ</a:t>
            </a:r>
            <a:r>
              <a:rPr lang="en-US" sz="2800" baseline="-25000" dirty="0" err="1"/>
              <a:t>e</a:t>
            </a:r>
            <a:endParaRPr lang="en-US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3577497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8B972-5A3A-CE4C-B35B-324755770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703BC-B6BA-9C42-86F0-65059BE4A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goals</a:t>
            </a:r>
          </a:p>
          <a:p>
            <a:pPr lvl="1"/>
            <a:r>
              <a:rPr lang="en-US" dirty="0"/>
              <a:t>Low noise</a:t>
            </a:r>
          </a:p>
          <a:p>
            <a:pPr lvl="1"/>
            <a:r>
              <a:rPr lang="en-US" dirty="0"/>
              <a:t>Low lag</a:t>
            </a:r>
          </a:p>
        </p:txBody>
      </p:sp>
    </p:spTree>
    <p:extLst>
      <p:ext uri="{BB962C8B-B14F-4D97-AF65-F5344CB8AC3E}">
        <p14:creationId xmlns:p14="http://schemas.microsoft.com/office/powerpoint/2010/main" val="24175817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3DC7-9597-7244-B970-5B83F16CE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FF01F-9912-2A48-95D5-E448A0E6B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E4754D-7987-E444-8A84-1C39B1A919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 b="50640"/>
          <a:stretch/>
        </p:blipFill>
        <p:spPr>
          <a:xfrm>
            <a:off x="1354108" y="396370"/>
            <a:ext cx="9142382" cy="588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738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3DC7-9597-7244-B970-5B83F16CE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FF01F-9912-2A48-95D5-E448A0E6B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E4754D-7987-E444-8A84-1C39B1A919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49360"/>
          <a:stretch/>
        </p:blipFill>
        <p:spPr>
          <a:xfrm>
            <a:off x="1524001" y="528145"/>
            <a:ext cx="9578823" cy="632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2100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3DC7-9597-7244-B970-5B83F16CE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FF01F-9912-2A48-95D5-E448A0E6B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E4754D-7987-E444-8A84-1C39B1A91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577" y="354330"/>
            <a:ext cx="9546847" cy="622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0846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Quadcopter</a:t>
            </a:r>
            <a:r>
              <a:rPr lang="en-US" dirty="0"/>
              <a:t> </a:t>
            </a:r>
            <a:r>
              <a:rPr lang="en-US" dirty="0" err="1"/>
              <a:t>Datapath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Use complimentary filter to blend acc. And gyro data</a:t>
            </a:r>
          </a:p>
          <a:p>
            <a:pPr lvl="1"/>
            <a:r>
              <a:rPr lang="en-US" dirty="0"/>
              <a:t>Pitch and roll</a:t>
            </a:r>
          </a:p>
          <a:p>
            <a:pPr lvl="1"/>
            <a:r>
              <a:rPr lang="en-US" dirty="0"/>
              <a:t>Complimentary gain should come from the </a:t>
            </a:r>
            <a:r>
              <a:rPr lang="en-US" dirty="0" err="1"/>
              <a:t>remotse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954A6C2-8B25-B44D-8DFA-90CF20582C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A4EB5D-8FF9-2D48-9CE4-337FBB14A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545" y="2394069"/>
            <a:ext cx="5127255" cy="297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9648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 dirty="0"/>
              <a:t>The PID Controller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419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add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Discuss different ways they can control their quad</a:t>
            </a:r>
          </a:p>
          <a:p>
            <a:pPr lvl="1"/>
            <a:r>
              <a:rPr lang="en-US" dirty="0"/>
              <a:t>Pitch/roll -&gt; rate of change of angle</a:t>
            </a:r>
          </a:p>
          <a:p>
            <a:pPr lvl="1"/>
            <a:r>
              <a:rPr lang="en-US" dirty="0"/>
              <a:t>Pitch/roll -&gt; angle of attack</a:t>
            </a:r>
          </a:p>
          <a:p>
            <a:pPr lvl="1"/>
            <a:r>
              <a:rPr lang="en-US" dirty="0"/>
              <a:t>Pitch/roll -&gt; velocity</a:t>
            </a:r>
          </a:p>
          <a:p>
            <a:pPr lvl="1"/>
            <a:r>
              <a:rPr lang="en-US" dirty="0"/>
              <a:t>Pitch/roll -&gt; position</a:t>
            </a:r>
          </a:p>
          <a:p>
            <a:pPr lvl="1"/>
            <a:r>
              <a:rPr lang="en-US" dirty="0"/>
              <a:t>Throttle -&gt; throttle</a:t>
            </a:r>
          </a:p>
          <a:p>
            <a:pPr lvl="1"/>
            <a:r>
              <a:rPr lang="en-US" dirty="0"/>
              <a:t>Throttle -&gt; rate of climb</a:t>
            </a:r>
          </a:p>
          <a:p>
            <a:pPr lvl="1"/>
            <a:r>
              <a:rPr lang="en-US" dirty="0"/>
              <a:t>Throttle -&gt; altitude</a:t>
            </a:r>
          </a:p>
          <a:p>
            <a:r>
              <a:rPr lang="en-US" dirty="0"/>
              <a:t>Discuss higher-order control</a:t>
            </a:r>
          </a:p>
          <a:p>
            <a:pPr lvl="1"/>
            <a:r>
              <a:rPr lang="en-US" dirty="0"/>
              <a:t>How to integrate GPS</a:t>
            </a:r>
          </a:p>
          <a:p>
            <a:pPr lvl="1"/>
            <a:r>
              <a:rPr lang="en-US" dirty="0"/>
              <a:t>How to integrate barometer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3149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for Next Class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r>
              <a:rPr lang="en-US" dirty="0"/>
              <a:t>Demo</a:t>
            </a:r>
          </a:p>
          <a:p>
            <a:pPr lvl="1"/>
            <a:r>
              <a:rPr lang="en-US" dirty="0"/>
              <a:t>Integral windup</a:t>
            </a:r>
          </a:p>
          <a:p>
            <a:pPr lvl="1"/>
            <a:r>
              <a:rPr lang="en-US" dirty="0"/>
              <a:t>Tuning PID</a:t>
            </a:r>
          </a:p>
          <a:p>
            <a:r>
              <a:rPr lang="en-US" dirty="0"/>
              <a:t>Combine this lecture with the flight control software lecture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1058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4700" dirty="0"/>
              <a:t>Control Theory</a:t>
            </a:r>
          </a:p>
        </p:txBody>
      </p:sp>
      <p:sp>
        <p:nvSpPr>
          <p:cNvPr id="43" name="Shape 43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209394" indent="-209394" defTabSz="275203">
              <a:spcBef>
                <a:spcPts val="1969"/>
              </a:spcBef>
              <a:defRPr sz="1800"/>
            </a:pPr>
            <a:r>
              <a:rPr sz="1600" dirty="0"/>
              <a:t>Making a physical system do what you want</a:t>
            </a:r>
          </a:p>
          <a:p>
            <a:pPr marL="209394" indent="-209394" defTabSz="275203">
              <a:spcBef>
                <a:spcPts val="1969"/>
              </a:spcBef>
              <a:defRPr sz="1800"/>
            </a:pPr>
            <a:r>
              <a:rPr sz="1600" dirty="0"/>
              <a:t>“Open loop” and “closed loop”</a:t>
            </a:r>
          </a:p>
          <a:p>
            <a:pPr marL="209394" indent="-209394" defTabSz="275203">
              <a:spcBef>
                <a:spcPts val="1969"/>
              </a:spcBef>
              <a:defRPr sz="1800"/>
            </a:pPr>
            <a:r>
              <a:rPr sz="1600" dirty="0"/>
              <a:t>Open loop - cannot see the system’s output</a:t>
            </a:r>
          </a:p>
          <a:p>
            <a:pPr marL="418787" lvl="1" indent="-209394" defTabSz="275203">
              <a:spcBef>
                <a:spcPts val="1969"/>
              </a:spcBef>
              <a:defRPr sz="1800"/>
            </a:pPr>
            <a:r>
              <a:rPr sz="1600" dirty="0"/>
              <a:t>Motor controllers</a:t>
            </a:r>
          </a:p>
          <a:p>
            <a:pPr marL="418787" lvl="1" indent="-209394" defTabSz="275203">
              <a:spcBef>
                <a:spcPts val="1969"/>
              </a:spcBef>
              <a:defRPr sz="1800"/>
            </a:pPr>
            <a:r>
              <a:rPr sz="1600" dirty="0"/>
              <a:t>LCD/LED/CRT screens</a:t>
            </a:r>
          </a:p>
          <a:p>
            <a:pPr marL="209394" indent="-209394" defTabSz="275203">
              <a:spcBef>
                <a:spcPts val="1969"/>
              </a:spcBef>
              <a:defRPr sz="1800"/>
            </a:pPr>
            <a:r>
              <a:rPr sz="1600" dirty="0"/>
              <a:t>Closed loop - Can see output, make </a:t>
            </a:r>
            <a:br>
              <a:rPr sz="1600" dirty="0"/>
            </a:br>
            <a:r>
              <a:rPr sz="1600" dirty="0"/>
              <a:t>corrections</a:t>
            </a:r>
          </a:p>
          <a:p>
            <a:pPr marL="418787" lvl="1" indent="-209394" defTabSz="275203">
              <a:spcBef>
                <a:spcPts val="1969"/>
              </a:spcBef>
              <a:defRPr sz="1800"/>
            </a:pPr>
            <a:r>
              <a:rPr sz="1600" dirty="0"/>
              <a:t>Autopilot</a:t>
            </a:r>
          </a:p>
          <a:p>
            <a:pPr marL="418787" lvl="1" indent="-209394" defTabSz="275203">
              <a:spcBef>
                <a:spcPts val="1969"/>
              </a:spcBef>
              <a:defRPr sz="1800"/>
            </a:pPr>
            <a:r>
              <a:rPr sz="1600" dirty="0"/>
              <a:t>GPS guided munitions</a:t>
            </a:r>
          </a:p>
          <a:p>
            <a:pPr marL="418787" lvl="1" indent="-209394" defTabSz="275203">
              <a:spcBef>
                <a:spcPts val="1969"/>
              </a:spcBef>
              <a:defRPr sz="1800"/>
            </a:pPr>
            <a:r>
              <a:rPr sz="1600" dirty="0"/>
              <a:t>Our quadcopter</a:t>
            </a:r>
          </a:p>
        </p:txBody>
      </p:sp>
      <p:pic>
        <p:nvPicPr>
          <p:cNvPr id="44" name="Drawing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99455" y="2849509"/>
            <a:ext cx="4511211" cy="2848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541440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Maintaining Stability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Multi-rotor aircraft are inherently unstable</a:t>
            </a:r>
          </a:p>
          <a:p>
            <a:pPr lvl="1"/>
            <a:r>
              <a:rPr lang="en-US" dirty="0"/>
              <a:t>Mismatched motor power (voltage variation, manufacturing variation in motors or props)</a:t>
            </a:r>
          </a:p>
          <a:p>
            <a:pPr lvl="1"/>
            <a:r>
              <a:rPr lang="en-US" dirty="0"/>
              <a:t>Variation in air currents and density.</a:t>
            </a:r>
          </a:p>
          <a:p>
            <a:pPr lvl="1"/>
            <a:r>
              <a:rPr lang="en-US" dirty="0"/>
              <a:t>Once perturbed, there’s no force acting on the aircraft to return it to equilibrium (unlike an airplane).</a:t>
            </a:r>
          </a:p>
        </p:txBody>
      </p:sp>
    </p:spTree>
    <p:extLst>
      <p:ext uri="{BB962C8B-B14F-4D97-AF65-F5344CB8AC3E}">
        <p14:creationId xmlns:p14="http://schemas.microsoft.com/office/powerpoint/2010/main" val="1717810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 dirty="0"/>
              <a:t>What is PID?</a:t>
            </a:r>
          </a:p>
        </p:txBody>
      </p:sp>
      <p:sp>
        <p:nvSpPr>
          <p:cNvPr id="38" name="Shape 38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206268" indent="-206268" defTabSz="271096">
              <a:spcBef>
                <a:spcPts val="1898"/>
              </a:spcBef>
              <a:defRPr sz="1800"/>
            </a:pPr>
            <a:r>
              <a:rPr sz="1700" dirty="0"/>
              <a:t>Make a system follow a set point</a:t>
            </a:r>
          </a:p>
          <a:p>
            <a:pPr marL="206268" indent="-206268" defTabSz="271096">
              <a:spcBef>
                <a:spcPts val="1898"/>
              </a:spcBef>
              <a:defRPr sz="1800"/>
            </a:pPr>
            <a:r>
              <a:rPr sz="1700" dirty="0"/>
              <a:t>“Proportional, Integral, Derivative”</a:t>
            </a:r>
          </a:p>
          <a:p>
            <a:pPr marL="206268" indent="-206268" defTabSz="271096">
              <a:spcBef>
                <a:spcPts val="1898"/>
              </a:spcBef>
              <a:defRPr sz="1800"/>
            </a:pPr>
            <a:r>
              <a:rPr sz="1700" dirty="0"/>
              <a:t>A brief history:</a:t>
            </a:r>
          </a:p>
          <a:p>
            <a:pPr marL="412537" lvl="1" indent="-206268" defTabSz="271096">
              <a:spcBef>
                <a:spcPts val="1898"/>
              </a:spcBef>
              <a:defRPr sz="1800"/>
            </a:pPr>
            <a:r>
              <a:rPr sz="1700" dirty="0"/>
              <a:t>1788 - James Watt’s flyball governor (P)</a:t>
            </a:r>
          </a:p>
          <a:p>
            <a:pPr marL="412537" lvl="1" indent="-206268" defTabSz="271096">
              <a:spcBef>
                <a:spcPts val="1898"/>
              </a:spcBef>
              <a:defRPr sz="1800"/>
            </a:pPr>
            <a:r>
              <a:rPr sz="1700" dirty="0"/>
              <a:t>1837 - Louis Molinié hydraulic regulator (PI)</a:t>
            </a:r>
          </a:p>
          <a:p>
            <a:pPr marL="412537" lvl="1" indent="-206268" defTabSz="271096">
              <a:spcBef>
                <a:spcPts val="1898"/>
              </a:spcBef>
              <a:defRPr sz="1800"/>
            </a:pPr>
            <a:r>
              <a:rPr sz="1700" dirty="0"/>
              <a:t>1857 - H.N. Throop marine engine governor (PD)</a:t>
            </a:r>
          </a:p>
          <a:p>
            <a:pPr marL="412537" lvl="1" indent="-206268" defTabSz="271096">
              <a:spcBef>
                <a:spcPts val="1898"/>
              </a:spcBef>
              <a:defRPr sz="1800"/>
            </a:pPr>
            <a:r>
              <a:rPr sz="1700" dirty="0"/>
              <a:t>1868 - Maxwell gives theoretical basis</a:t>
            </a:r>
          </a:p>
          <a:p>
            <a:pPr marL="412537" lvl="1" indent="-206268" defTabSz="271096">
              <a:spcBef>
                <a:spcPts val="1898"/>
              </a:spcBef>
              <a:defRPr sz="1800"/>
            </a:pPr>
            <a:r>
              <a:rPr sz="1700" dirty="0"/>
              <a:t>1911 - Elmer Sperry, ship steering (PID)</a:t>
            </a:r>
          </a:p>
        </p:txBody>
      </p:sp>
      <p:pic>
        <p:nvPicPr>
          <p:cNvPr id="39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75609" y="1643909"/>
            <a:ext cx="2523928" cy="2099134"/>
          </a:xfrm>
          <a:prstGeom prst="rect">
            <a:avLst/>
          </a:prstGeom>
          <a:ln w="12700">
            <a:miter lim="400000"/>
          </a:ln>
        </p:spPr>
      </p:pic>
      <p:pic>
        <p:nvPicPr>
          <p:cNvPr id="40" name="Screen Shot 2014-11-02 at 2.27.10 P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52218" y="3838106"/>
            <a:ext cx="3252305" cy="280096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151854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20624">
              <a:defRPr sz="5760"/>
            </a:lvl1pPr>
          </a:lstStyle>
          <a:p>
            <a:pPr lvl="0">
              <a:defRPr sz="1800"/>
            </a:pPr>
            <a:r>
              <a:rPr sz="4000" dirty="0"/>
              <a:t>Closed loop control</a:t>
            </a:r>
          </a:p>
        </p:txBody>
      </p:sp>
      <p:sp>
        <p:nvSpPr>
          <p:cNvPr id="47" name="Shape 47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500" dirty="0"/>
              <a:t>PID is the most common closed loop controller</a:t>
            </a:r>
            <a:br>
              <a:rPr sz="2500" dirty="0"/>
            </a:br>
            <a:br>
              <a:rPr sz="2500" dirty="0"/>
            </a:br>
            <a:br>
              <a:rPr sz="2500" dirty="0"/>
            </a:br>
            <a:endParaRPr sz="2500" dirty="0"/>
          </a:p>
          <a:p>
            <a:pPr lvl="0">
              <a:defRPr sz="1800"/>
            </a:pPr>
            <a:endParaRPr sz="2500" dirty="0"/>
          </a:p>
          <a:p>
            <a:pPr lvl="0">
              <a:defRPr sz="1800"/>
            </a:pPr>
            <a:r>
              <a:rPr sz="2500" dirty="0"/>
              <a:t>Proportional: Directly against error</a:t>
            </a:r>
          </a:p>
          <a:p>
            <a:pPr lvl="0">
              <a:defRPr sz="1800"/>
            </a:pPr>
            <a:r>
              <a:rPr sz="2500" dirty="0"/>
              <a:t>Integral: Remembers error over time</a:t>
            </a:r>
          </a:p>
          <a:p>
            <a:pPr lvl="0">
              <a:defRPr sz="1800"/>
            </a:pPr>
            <a:r>
              <a:rPr sz="2500" dirty="0"/>
              <a:t>Derivative: Dampens response to avoid oscillations</a:t>
            </a:r>
          </a:p>
        </p:txBody>
      </p:sp>
      <p:pic>
        <p:nvPicPr>
          <p:cNvPr id="48" name="pidloop.png"/>
          <p:cNvPicPr/>
          <p:nvPr/>
        </p:nvPicPr>
        <p:blipFill rotWithShape="1">
          <a:blip r:embed="rId2">
            <a:extLst/>
          </a:blip>
          <a:srcRect b="18226"/>
          <a:stretch/>
        </p:blipFill>
        <p:spPr>
          <a:xfrm>
            <a:off x="6021313" y="2417669"/>
            <a:ext cx="4377956" cy="1220477"/>
          </a:xfrm>
          <a:prstGeom prst="rect">
            <a:avLst/>
          </a:prstGeom>
          <a:ln w="12700">
            <a:miter lim="400000"/>
          </a:ln>
        </p:spPr>
      </p:pic>
      <p:pic>
        <p:nvPicPr>
          <p:cNvPr id="49" name="CodeCogsEqn-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15537" y="2881471"/>
            <a:ext cx="3977529" cy="56488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9562058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 dirty="0"/>
              <a:t>Example</a:t>
            </a:r>
          </a:p>
        </p:txBody>
      </p:sp>
      <p:sp>
        <p:nvSpPr>
          <p:cNvPr id="52" name="Shape 5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anchor="t"/>
          <a:lstStyle>
            <a:lvl1pPr>
              <a:defRPr u="sng">
                <a:hlinkClick r:id="" action="ppaction://noaction"/>
              </a:defRPr>
            </a:lvl1pPr>
          </a:lstStyle>
          <a:p>
            <a:pPr lvl="0">
              <a:defRPr sz="1800" u="none"/>
            </a:pPr>
            <a:r>
              <a:rPr sz="2500" dirty="0"/>
              <a:t>https://sites.google.com/site/fpgaandco/pid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315" y="2498087"/>
            <a:ext cx="4957828" cy="375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2515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PID on the Quadcopter</a:t>
            </a:r>
          </a:p>
        </p:txBody>
      </p:sp>
      <p:sp>
        <p:nvSpPr>
          <p:cNvPr id="56" name="Shape 56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500"/>
              <a:t>3 separate controllers</a:t>
            </a:r>
          </a:p>
          <a:p>
            <a:pPr lvl="0">
              <a:defRPr sz="1800"/>
            </a:pPr>
            <a:r>
              <a:rPr sz="2500"/>
              <a:t>PID set point is from user</a:t>
            </a:r>
          </a:p>
        </p:txBody>
      </p:sp>
      <p:pic>
        <p:nvPicPr>
          <p:cNvPr id="57" name="pasted-image.tif"/>
          <p:cNvPicPr/>
          <p:nvPr/>
        </p:nvPicPr>
        <p:blipFill>
          <a:blip r:embed="rId2">
            <a:extLst/>
          </a:blip>
          <a:srcRect b="6714"/>
          <a:stretch>
            <a:fillRect/>
          </a:stretch>
        </p:blipFill>
        <p:spPr>
          <a:xfrm>
            <a:off x="4295413" y="2806155"/>
            <a:ext cx="3601077" cy="247804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381607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14095">
              <a:defRPr sz="7040"/>
            </a:lvl1pPr>
          </a:lstStyle>
          <a:p>
            <a:pPr lvl="0">
              <a:defRPr sz="1800"/>
            </a:pPr>
            <a:r>
              <a:rPr sz="4900" dirty="0"/>
              <a:t>Pitfalls of PID</a:t>
            </a:r>
          </a:p>
        </p:txBody>
      </p:sp>
      <p:sp>
        <p:nvSpPr>
          <p:cNvPr id="60" name="Shape 60"/>
          <p:cNvSpPr>
            <a:spLocks noGrp="1"/>
          </p:cNvSpPr>
          <p:nvPr>
            <p:ph idx="1"/>
          </p:nvPr>
        </p:nvSpPr>
        <p:spPr>
          <a:xfrm>
            <a:off x="1981200" y="1303507"/>
            <a:ext cx="8229600" cy="482265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16993" indent="-316993" defTabSz="291633">
              <a:spcBef>
                <a:spcPts val="2039"/>
              </a:spcBef>
              <a:buSzPct val="100000"/>
              <a:buAutoNum type="arabicPeriod"/>
              <a:defRPr sz="1800"/>
            </a:pPr>
            <a:r>
              <a:rPr sz="1600" dirty="0"/>
              <a:t>Integral term “Windup”</a:t>
            </a:r>
          </a:p>
          <a:p>
            <a:pPr marL="443789" lvl="1" indent="-221894" defTabSz="291633">
              <a:spcBef>
                <a:spcPts val="2039"/>
              </a:spcBef>
              <a:defRPr sz="1800"/>
            </a:pPr>
            <a:r>
              <a:rPr sz="1600" dirty="0"/>
              <a:t>One solution: </a:t>
            </a:r>
            <a:r>
              <a:rPr lang="x-none" sz="1600" dirty="0"/>
              <a:t>Exponential decay on integral (E.g., I = I/2 + error)</a:t>
            </a:r>
            <a:endParaRPr sz="1600" dirty="0"/>
          </a:p>
          <a:p>
            <a:pPr marL="316993" indent="-316993" defTabSz="291633">
              <a:spcBef>
                <a:spcPts val="2039"/>
              </a:spcBef>
              <a:buSzPct val="100000"/>
              <a:buAutoNum type="arabicPeriod" startAt="2"/>
              <a:defRPr sz="1800"/>
            </a:pPr>
            <a:r>
              <a:rPr sz="1600" dirty="0"/>
              <a:t>Derivative noise: beware of </a:t>
            </a:r>
            <a:r>
              <a:rPr lang="en-US" sz="1600" dirty="0"/>
              <a:t>noise.</a:t>
            </a:r>
            <a:endParaRPr sz="1600" dirty="0"/>
          </a:p>
        </p:txBody>
      </p:sp>
      <p:grpSp>
        <p:nvGrpSpPr>
          <p:cNvPr id="2" name="Group 1"/>
          <p:cNvGrpSpPr/>
          <p:nvPr/>
        </p:nvGrpSpPr>
        <p:grpSpPr>
          <a:xfrm>
            <a:off x="2357408" y="2796046"/>
            <a:ext cx="6282726" cy="1754846"/>
            <a:chOff x="1185291" y="3976598"/>
            <a:chExt cx="10989096" cy="3069396"/>
          </a:xfrm>
        </p:grpSpPr>
        <p:pic>
          <p:nvPicPr>
            <p:cNvPr id="61" name="noisepid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185291" y="3976598"/>
              <a:ext cx="3838257" cy="3069396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62" name="noisederivpid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694346" y="3976598"/>
              <a:ext cx="4480041" cy="3069396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63" name="Shape 63"/>
            <p:cNvSpPr/>
            <p:nvPr/>
          </p:nvSpPr>
          <p:spPr>
            <a:xfrm>
              <a:off x="5867400" y="4876296"/>
              <a:ext cx="1270000" cy="1270001"/>
            </a:xfrm>
            <a:prstGeom prst="rightArrow">
              <a:avLst>
                <a:gd name="adj1" fmla="val 32000"/>
                <a:gd name="adj2" fmla="val 64000"/>
              </a:avLst>
            </a:prstGeom>
            <a:blipFill>
              <a:blip r:embed="rId4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  <a:endParaRPr sz="2400"/>
            </a:p>
          </p:txBody>
        </p:sp>
      </p:grpSp>
      <p:sp>
        <p:nvSpPr>
          <p:cNvPr id="64" name="Shape 64"/>
          <p:cNvSpPr/>
          <p:nvPr/>
        </p:nvSpPr>
        <p:spPr>
          <a:xfrm>
            <a:off x="2474797" y="4563594"/>
            <a:ext cx="1115336" cy="195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1200"/>
            </a:lvl1pPr>
          </a:lstStyle>
          <a:p>
            <a:pPr lvl="0">
              <a:defRPr sz="1800"/>
            </a:pPr>
            <a:r>
              <a:rPr sz="800"/>
              <a:t>Error term with vibration</a:t>
            </a:r>
          </a:p>
        </p:txBody>
      </p:sp>
      <p:sp>
        <p:nvSpPr>
          <p:cNvPr id="65" name="Shape 65"/>
          <p:cNvSpPr/>
          <p:nvPr/>
        </p:nvSpPr>
        <p:spPr>
          <a:xfrm>
            <a:off x="6820446" y="4563594"/>
            <a:ext cx="2085603" cy="195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1200"/>
            </a:lvl1pPr>
          </a:lstStyle>
          <a:p>
            <a:pPr lvl="0">
              <a:defRPr sz="1800"/>
            </a:pPr>
            <a:r>
              <a:rPr sz="800"/>
              <a:t>Derivative term causes your system to go insane</a:t>
            </a:r>
          </a:p>
        </p:txBody>
      </p:sp>
      <p:sp>
        <p:nvSpPr>
          <p:cNvPr id="66" name="Shape 66"/>
          <p:cNvSpPr/>
          <p:nvPr/>
        </p:nvSpPr>
        <p:spPr>
          <a:xfrm>
            <a:off x="2246442" y="4286559"/>
            <a:ext cx="7664695" cy="2921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Autofit/>
          </a:bodyPr>
          <a:lstStyle/>
          <a:p>
            <a:pPr marL="368782" lvl="1" indent="-184391" defTabSz="242342">
              <a:spcBef>
                <a:spcPts val="1687"/>
              </a:spcBef>
              <a:buSzPct val="75000"/>
              <a:buChar char="•"/>
              <a:defRPr sz="1800"/>
            </a:pPr>
            <a:r>
              <a:rPr lang="en-US" dirty="0"/>
              <a:t>Solution: moving average of last several values.  Or median of last several values.</a:t>
            </a:r>
          </a:p>
          <a:p>
            <a:pPr marL="368782" lvl="1" indent="-184391" defTabSz="242342">
              <a:spcBef>
                <a:spcPts val="1687"/>
              </a:spcBef>
              <a:buSzPct val="75000"/>
              <a:buChar char="•"/>
              <a:defRPr sz="1800"/>
            </a:pPr>
            <a:r>
              <a:rPr lang="en-US" dirty="0"/>
              <a:t>Using the serial plotter in </a:t>
            </a:r>
            <a:r>
              <a:rPr lang="en-US" dirty="0" err="1"/>
              <a:t>arduino</a:t>
            </a:r>
            <a:r>
              <a:rPr lang="en-US" dirty="0"/>
              <a:t> to watch the D term.</a:t>
            </a:r>
          </a:p>
          <a:p>
            <a:pPr defTabSz="242342">
              <a:spcBef>
                <a:spcPts val="1687"/>
              </a:spcBef>
              <a:defRPr sz="1800"/>
            </a:pPr>
            <a:r>
              <a:rPr dirty="0"/>
              <a:t>3. Tweaking PID values</a:t>
            </a:r>
            <a:endParaRPr lang="x-none" dirty="0"/>
          </a:p>
          <a:p>
            <a:pPr defTabSz="242342">
              <a:spcBef>
                <a:spcPts val="1687"/>
              </a:spcBef>
              <a:defRPr sz="1800"/>
            </a:pPr>
            <a:r>
              <a:rPr lang="x-none" dirty="0"/>
              <a:t>	Tune P first, then D, then I.</a:t>
            </a:r>
          </a:p>
        </p:txBody>
      </p:sp>
    </p:spTree>
    <p:extLst>
      <p:ext uri="{BB962C8B-B14F-4D97-AF65-F5344CB8AC3E}">
        <p14:creationId xmlns:p14="http://schemas.microsoft.com/office/powerpoint/2010/main" val="22077659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NOTES:</a:t>
            </a:r>
          </a:p>
          <a:p>
            <a:pPr lvl="1"/>
            <a:r>
              <a:rPr lang="en-US" dirty="0"/>
              <a:t>Where to get the derivative?</a:t>
            </a:r>
          </a:p>
          <a:p>
            <a:pPr lvl="1"/>
            <a:r>
              <a:rPr lang="en-US" dirty="0"/>
              <a:t>Integral windup</a:t>
            </a:r>
          </a:p>
          <a:p>
            <a:pPr lvl="1"/>
            <a:r>
              <a:rPr lang="en-US" dirty="0"/>
              <a:t>Pay attention to rate (</a:t>
            </a:r>
            <a:r>
              <a:rPr lang="en-US" dirty="0" err="1"/>
              <a:t>hz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Relative scale of inputs and outputs</a:t>
            </a:r>
          </a:p>
          <a:p>
            <a:pPr lvl="2"/>
            <a:r>
              <a:rPr lang="en-US" dirty="0"/>
              <a:t>Make sure timestep is consistent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6893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important in speed?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81200" y="1349884"/>
            <a:ext cx="8229600" cy="172798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key number is how many times/sec your PID loops (Hz)</a:t>
            </a:r>
          </a:p>
          <a:p>
            <a:r>
              <a:rPr lang="en-US" dirty="0"/>
              <a:t>The internet suggests &gt; 100Hz (10ms/cycle) is necessary for stable flight.</a:t>
            </a:r>
          </a:p>
          <a:p>
            <a:r>
              <a:rPr lang="en-US" dirty="0"/>
              <a:t>My non-optimized code runs at 400Hz (2.5ms/cycles)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/>
          </p:nvPr>
        </p:nvGraphicFramePr>
        <p:xfrm>
          <a:off x="3149259" y="3104869"/>
          <a:ext cx="54864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535"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Latency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535">
                <a:tc>
                  <a:txBody>
                    <a:bodyPr/>
                    <a:lstStyle/>
                    <a:p>
                      <a:r>
                        <a:rPr lang="en-US" dirty="0"/>
                        <a:t>Reading IMU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7.360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535">
                <a:tc>
                  <a:txBody>
                    <a:bodyPr/>
                    <a:lstStyle/>
                    <a:p>
                      <a:r>
                        <a:rPr lang="en-US" dirty="0" err="1"/>
                        <a:t>analog</a:t>
                      </a:r>
                      <a:r>
                        <a:rPr lang="en-US" baseline="0" dirty="0" err="1"/>
                        <a:t>Write</a:t>
                      </a:r>
                      <a:r>
                        <a:rPr lang="en-US" baseline="0" dirty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535">
                <a:tc>
                  <a:txBody>
                    <a:bodyPr/>
                    <a:lstStyle/>
                    <a:p>
                      <a:r>
                        <a:rPr lang="en-US" dirty="0" err="1"/>
                        <a:t>analogRead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535">
                <a:tc>
                  <a:txBody>
                    <a:bodyPr/>
                    <a:lstStyle/>
                    <a:p>
                      <a:r>
                        <a:rPr lang="en-US" dirty="0"/>
                        <a:t>Integer PID (one channel)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1.880 (531Hz)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535">
                <a:tc>
                  <a:txBody>
                    <a:bodyPr/>
                    <a:lstStyle/>
                    <a:p>
                      <a:r>
                        <a:rPr lang="en-US" dirty="0"/>
                        <a:t>FP</a:t>
                      </a:r>
                      <a:r>
                        <a:rPr lang="en-US" baseline="0" dirty="0"/>
                        <a:t> PID (one channel)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1.888 (529Hz)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535">
                <a:tc>
                  <a:txBody>
                    <a:bodyPr/>
                    <a:lstStyle/>
                    <a:p>
                      <a:r>
                        <a:rPr lang="en-US" dirty="0"/>
                        <a:t>AHRS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 err="1"/>
                        <a:t>getOrientation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535">
                <a:tc>
                  <a:txBody>
                    <a:bodyPr/>
                    <a:lstStyle/>
                    <a:p>
                      <a:r>
                        <a:rPr lang="en-US" dirty="0" err="1"/>
                        <a:t>rfWrite</a:t>
                      </a:r>
                      <a:r>
                        <a:rPr lang="en-US" baseline="0" dirty="0"/>
                        <a:t>() 16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535">
                <a:tc>
                  <a:txBody>
                    <a:bodyPr/>
                    <a:lstStyle/>
                    <a:p>
                      <a:r>
                        <a:rPr lang="en-US" dirty="0" err="1"/>
                        <a:t>Serial.write</a:t>
                      </a:r>
                      <a:r>
                        <a:rPr lang="en-US" dirty="0"/>
                        <a:t>(“a”)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11521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Maintaining Stability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Multi-rotor aircraft require a closed loop controller</a:t>
            </a:r>
          </a:p>
          <a:p>
            <a:pPr lvl="1"/>
            <a:r>
              <a:rPr lang="en-US" dirty="0"/>
              <a:t>Sensors detect aircraft movement and orientation</a:t>
            </a:r>
          </a:p>
          <a:p>
            <a:pPr lvl="1"/>
            <a:r>
              <a:rPr lang="en-US" dirty="0"/>
              <a:t>Controller adjusts the power to motors to maintain desired location and orientation</a:t>
            </a:r>
          </a:p>
          <a:p>
            <a:r>
              <a:rPr lang="en-US" dirty="0"/>
              <a:t>Multi-rotor aircraft use a few sensors to maintain stability</a:t>
            </a:r>
          </a:p>
          <a:p>
            <a:pPr lvl="1"/>
            <a:r>
              <a:rPr lang="en-US" dirty="0"/>
              <a:t>Accelerometers (absolute pitch and roll)</a:t>
            </a:r>
          </a:p>
          <a:p>
            <a:pPr lvl="1"/>
            <a:r>
              <a:rPr lang="en-US" dirty="0"/>
              <a:t>Gyroscopes (changes in pitch, roll, and yaw)</a:t>
            </a:r>
          </a:p>
          <a:p>
            <a:r>
              <a:rPr lang="en-US" dirty="0"/>
              <a:t>The flight computer implements the control algorithm</a:t>
            </a:r>
          </a:p>
          <a:p>
            <a:pPr lvl="1"/>
            <a:r>
              <a:rPr lang="en-US" dirty="0"/>
              <a:t>Usually a </a:t>
            </a:r>
            <a:r>
              <a:rPr lang="en-US" i="1" dirty="0"/>
              <a:t>proportional, integral, derivative (PID)</a:t>
            </a:r>
            <a:r>
              <a:rPr lang="en-US" dirty="0"/>
              <a:t> controller implemented in software.</a:t>
            </a:r>
          </a:p>
          <a:p>
            <a:pPr lvl="1"/>
            <a:r>
              <a:rPr lang="en-US" dirty="0"/>
              <a:t>We will talk more about this later.</a:t>
            </a:r>
          </a:p>
          <a:p>
            <a:r>
              <a:rPr lang="en-US" dirty="0"/>
              <a:t>With PID controllers for pitch, yaw, and roll </a:t>
            </a:r>
            <a:r>
              <a:rPr lang="en-US" dirty="0" err="1"/>
              <a:t>multirotor</a:t>
            </a:r>
            <a:r>
              <a:rPr lang="en-US" dirty="0"/>
              <a:t> aircraft can achieve stable flight.</a:t>
            </a:r>
          </a:p>
        </p:txBody>
      </p:sp>
    </p:spTree>
    <p:extLst>
      <p:ext uri="{BB962C8B-B14F-4D97-AF65-F5344CB8AC3E}">
        <p14:creationId xmlns:p14="http://schemas.microsoft.com/office/powerpoint/2010/main" val="38854010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3AC2B-5E7D-0249-BF0D-5DF53D54F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F10D7-F0F2-9F4C-A245-3E8732C5F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Tuning PID is a bit of an art form.</a:t>
            </a:r>
          </a:p>
          <a:p>
            <a:r>
              <a:rPr lang="en-US" dirty="0"/>
              <a:t>Simple algorithm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Set P=I=D = 0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Increase P until it starts oscillating, reduce until it oscillates just a bit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Increase D to till it stabilizes pretty quickly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Increase I to fix offset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Increase D as much as possible with causing oscillation.</a:t>
            </a:r>
          </a:p>
        </p:txBody>
      </p:sp>
    </p:spTree>
    <p:extLst>
      <p:ext uri="{BB962C8B-B14F-4D97-AF65-F5344CB8AC3E}">
        <p14:creationId xmlns:p14="http://schemas.microsoft.com/office/powerpoint/2010/main" val="14428942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40419-212F-734D-944E-9BA5F8B69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59F05-7FBA-8641-8E7D-6FDBD8D76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Zeigler-Nichols method.</a:t>
            </a:r>
          </a:p>
          <a:p>
            <a:pPr lvl="1"/>
            <a:r>
              <a:rPr lang="en-US" dirty="0"/>
              <a:t>P=I=D= 0</a:t>
            </a:r>
          </a:p>
          <a:p>
            <a:pPr lvl="1"/>
            <a:r>
              <a:rPr lang="en-US" dirty="0"/>
              <a:t>Increase P until oscillations start.  P is now at Ku, oscillation is at frequency Tu.</a:t>
            </a:r>
          </a:p>
          <a:p>
            <a:pPr lvl="1"/>
            <a:r>
              <a:rPr lang="en-US" dirty="0"/>
              <a:t>Follow the chart.</a:t>
            </a:r>
          </a:p>
          <a:p>
            <a:pPr lvl="1"/>
            <a:r>
              <a:rPr lang="en-US" dirty="0"/>
              <a:t>It’s important that your PID look incorporate its execution interval correctly.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9A22FF-C57C-2A42-924F-DFAFB3626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0" y="5054600"/>
            <a:ext cx="47625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084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Tasks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values from IMU.</a:t>
            </a:r>
          </a:p>
          <a:p>
            <a:r>
              <a:rPr lang="en-US" dirty="0"/>
              <a:t>Use Arduino’s plotting tool</a:t>
            </a:r>
          </a:p>
          <a:p>
            <a:r>
              <a:rPr lang="en-US" dirty="0"/>
              <a:t>Run your serial port at max speed!!! </a:t>
            </a:r>
          </a:p>
          <a:p>
            <a:r>
              <a:rPr lang="en-US" dirty="0"/>
              <a:t>Read the pitch of your test stand with the motors on</a:t>
            </a:r>
          </a:p>
          <a:p>
            <a:pPr lvl="1"/>
            <a:r>
              <a:rPr lang="en-US" dirty="0"/>
              <a:t>Configure the filters on the IMU</a:t>
            </a:r>
          </a:p>
          <a:p>
            <a:pPr lvl="1"/>
            <a:r>
              <a:rPr lang="en-US" dirty="0"/>
              <a:t>Implement a complimentary filter in software.</a:t>
            </a:r>
          </a:p>
        </p:txBody>
      </p:sp>
    </p:spTree>
    <p:extLst>
      <p:ext uri="{BB962C8B-B14F-4D97-AF65-F5344CB8AC3E}">
        <p14:creationId xmlns:p14="http://schemas.microsoft.com/office/powerpoint/2010/main" val="20598934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 on Sensors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Accelerometer</a:t>
            </a:r>
          </a:p>
          <a:p>
            <a:pPr lvl="1"/>
            <a:r>
              <a:rPr lang="en-US" dirty="0"/>
              <a:t>Demo the data we get (3-axis accelerations)</a:t>
            </a:r>
          </a:p>
          <a:p>
            <a:pPr lvl="1"/>
            <a:r>
              <a:rPr lang="en-US" dirty="0"/>
              <a:t>Conversion to Euler angles.  Show math.</a:t>
            </a:r>
          </a:p>
          <a:p>
            <a:pPr lvl="1"/>
            <a:r>
              <a:rPr lang="en-US" dirty="0"/>
              <a:t>Conversion to acceleration along </a:t>
            </a:r>
            <a:r>
              <a:rPr lang="en-US" dirty="0" err="1"/>
              <a:t>x,y,z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Maybe talk about coordinate systems?</a:t>
            </a:r>
          </a:p>
          <a:p>
            <a:r>
              <a:rPr lang="en-US" dirty="0"/>
              <a:t>Gyroscope</a:t>
            </a:r>
          </a:p>
          <a:p>
            <a:pPr lvl="1"/>
            <a:r>
              <a:rPr lang="en-US" dirty="0"/>
              <a:t>Demo the data we get</a:t>
            </a:r>
          </a:p>
          <a:p>
            <a:r>
              <a:rPr lang="en-US" dirty="0"/>
              <a:t>Other sensors</a:t>
            </a:r>
          </a:p>
          <a:p>
            <a:pPr lvl="1"/>
            <a:r>
              <a:rPr lang="en-US" dirty="0"/>
              <a:t>GPS</a:t>
            </a:r>
          </a:p>
          <a:p>
            <a:pPr lvl="1"/>
            <a:r>
              <a:rPr lang="en-US" dirty="0"/>
              <a:t>Barometer</a:t>
            </a:r>
          </a:p>
          <a:p>
            <a:pPr lvl="1"/>
            <a:r>
              <a:rPr lang="en-US" dirty="0"/>
              <a:t>Magnetometer</a:t>
            </a:r>
          </a:p>
          <a:p>
            <a:pPr lvl="1"/>
            <a:r>
              <a:rPr lang="en-US" dirty="0"/>
              <a:t>Temperature (for correcting measurements)</a:t>
            </a:r>
          </a:p>
          <a:p>
            <a:pPr lvl="2"/>
            <a:r>
              <a:rPr lang="en-US" dirty="0"/>
              <a:t>https://</a:t>
            </a:r>
            <a:r>
              <a:rPr lang="en-US" dirty="0" err="1"/>
              <a:t>wiki.dronecode.org</a:t>
            </a:r>
            <a:r>
              <a:rPr lang="en-US" dirty="0"/>
              <a:t>/_media/u01.imu_temperature_compensation_-_hessel_van_der_molen.pdf</a:t>
            </a:r>
          </a:p>
        </p:txBody>
      </p:sp>
    </p:spTree>
    <p:extLst>
      <p:ext uri="{BB962C8B-B14F-4D97-AF65-F5344CB8AC3E}">
        <p14:creationId xmlns:p14="http://schemas.microsoft.com/office/powerpoint/2010/main" val="33420774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Slides on Filters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Noise</a:t>
            </a:r>
          </a:p>
          <a:p>
            <a:r>
              <a:rPr lang="en-US" dirty="0"/>
              <a:t>Calibration</a:t>
            </a:r>
          </a:p>
          <a:p>
            <a:r>
              <a:rPr lang="en-US" dirty="0"/>
              <a:t>Demo of noisy measurements</a:t>
            </a:r>
          </a:p>
          <a:p>
            <a:r>
              <a:rPr lang="en-US" dirty="0"/>
              <a:t>Demo of progressive improvements</a:t>
            </a:r>
          </a:p>
          <a:p>
            <a:pPr lvl="1"/>
            <a:r>
              <a:rPr lang="en-US" dirty="0"/>
              <a:t>Calibration</a:t>
            </a:r>
          </a:p>
          <a:p>
            <a:pPr lvl="1"/>
            <a:r>
              <a:rPr lang="en-US" dirty="0"/>
              <a:t>Tuning filters in the </a:t>
            </a:r>
            <a:r>
              <a:rPr lang="en-US" dirty="0" err="1"/>
              <a:t>quadcopter</a:t>
            </a:r>
            <a:endParaRPr lang="en-US" dirty="0"/>
          </a:p>
          <a:p>
            <a:pPr lvl="1"/>
            <a:r>
              <a:rPr lang="en-US" dirty="0"/>
              <a:t>Tuning complimentary filter</a:t>
            </a:r>
          </a:p>
          <a:p>
            <a:pPr lvl="2"/>
            <a:r>
              <a:rPr lang="en-US" dirty="0"/>
              <a:t>Demo Drift from integrating gyroscope</a:t>
            </a:r>
          </a:p>
          <a:p>
            <a:pPr lvl="1"/>
            <a:r>
              <a:rPr lang="en-US" dirty="0"/>
              <a:t>Tuning moving average on </a:t>
            </a:r>
            <a:r>
              <a:rPr lang="en-US" dirty="0" err="1"/>
              <a:t>euler</a:t>
            </a:r>
            <a:r>
              <a:rPr lang="en-US" dirty="0"/>
              <a:t> angles</a:t>
            </a:r>
          </a:p>
          <a:p>
            <a:r>
              <a:rPr lang="en-US" dirty="0"/>
              <a:t>Demo of “good” pitch/roll angle measurements</a:t>
            </a:r>
          </a:p>
          <a:p>
            <a:r>
              <a:rPr lang="en-US" dirty="0"/>
              <a:t>Discuss magnetometer?</a:t>
            </a:r>
          </a:p>
          <a:p>
            <a:pPr lvl="1"/>
            <a:r>
              <a:rPr lang="en-US" dirty="0"/>
              <a:t>Calibration: </a:t>
            </a:r>
            <a:r>
              <a:rPr lang="en-US" dirty="0">
                <a:hlinkClick r:id="rId2"/>
              </a:rPr>
              <a:t>https://github.com/kriswiner/MPU-6050/wiki/Simple-and-Effective-Magnetometer-Calibration</a:t>
            </a:r>
            <a:endParaRPr lang="en-US" dirty="0"/>
          </a:p>
          <a:p>
            <a:pPr lvl="1"/>
            <a:r>
              <a:rPr lang="en-US" dirty="0"/>
              <a:t>Heading calculations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3608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multi-rotor aircraft can do more</a:t>
            </a:r>
          </a:p>
          <a:p>
            <a:pPr lvl="1"/>
            <a:r>
              <a:rPr lang="en-US" dirty="0"/>
              <a:t>Maintain geographic position</a:t>
            </a:r>
          </a:p>
          <a:p>
            <a:pPr lvl="1"/>
            <a:r>
              <a:rPr lang="en-US" dirty="0"/>
              <a:t>Maintain altitude</a:t>
            </a:r>
          </a:p>
          <a:p>
            <a:pPr lvl="1"/>
            <a:r>
              <a:rPr lang="en-US" dirty="0"/>
              <a:t>Follow an prescribed/pre-programmed path</a:t>
            </a:r>
          </a:p>
          <a:p>
            <a:r>
              <a:rPr lang="en-US" dirty="0"/>
              <a:t>More sensors required</a:t>
            </a:r>
          </a:p>
          <a:p>
            <a:pPr lvl="1"/>
            <a:r>
              <a:rPr lang="en-US" dirty="0"/>
              <a:t>Magnetometers (absolute yaw or heading)</a:t>
            </a:r>
          </a:p>
          <a:p>
            <a:pPr lvl="1"/>
            <a:r>
              <a:rPr lang="en-US" dirty="0"/>
              <a:t>GPS (absolute location and altitude)</a:t>
            </a:r>
          </a:p>
          <a:p>
            <a:pPr lvl="1"/>
            <a:r>
              <a:rPr lang="en-US" dirty="0"/>
              <a:t>Barometers (altitude)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1178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Pitch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Pitch forward</a:t>
            </a:r>
          </a:p>
          <a:p>
            <a:pPr lvl="1"/>
            <a:r>
              <a:rPr lang="en-US" dirty="0"/>
              <a:t>More thrust to the rear</a:t>
            </a:r>
          </a:p>
          <a:p>
            <a:pPr lvl="1"/>
            <a:r>
              <a:rPr lang="en-US" dirty="0"/>
              <a:t>Less to the front</a:t>
            </a:r>
          </a:p>
          <a:p>
            <a:r>
              <a:rPr lang="en-US" dirty="0"/>
              <a:t>Pitch backward</a:t>
            </a:r>
          </a:p>
          <a:p>
            <a:pPr lvl="1"/>
            <a:r>
              <a:rPr lang="en-US" dirty="0"/>
              <a:t>Less thrust to the rear</a:t>
            </a:r>
          </a:p>
          <a:p>
            <a:pPr lvl="1"/>
            <a:r>
              <a:rPr lang="en-US" dirty="0"/>
              <a:t>More to the back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890" y="1527197"/>
            <a:ext cx="4505110" cy="459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7848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Roll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4635352" cy="4525963"/>
          </a:xfrm>
        </p:spPr>
        <p:txBody>
          <a:bodyPr/>
          <a:lstStyle/>
          <a:p>
            <a:r>
              <a:rPr lang="en-US" dirty="0"/>
              <a:t>Pitch Left</a:t>
            </a:r>
          </a:p>
          <a:p>
            <a:pPr lvl="1"/>
            <a:r>
              <a:rPr lang="en-US" dirty="0"/>
              <a:t>More thrust to the right motor</a:t>
            </a:r>
          </a:p>
          <a:p>
            <a:pPr lvl="1"/>
            <a:r>
              <a:rPr lang="en-US" dirty="0"/>
              <a:t>Less to the left</a:t>
            </a:r>
          </a:p>
          <a:p>
            <a:r>
              <a:rPr lang="en-US" dirty="0"/>
              <a:t>Pitch Right</a:t>
            </a:r>
          </a:p>
          <a:p>
            <a:pPr lvl="1"/>
            <a:r>
              <a:rPr lang="en-US" dirty="0"/>
              <a:t>More thrust to the left motor</a:t>
            </a:r>
          </a:p>
          <a:p>
            <a:pPr lvl="1"/>
            <a:r>
              <a:rPr lang="en-US" dirty="0"/>
              <a:t>Less to the Right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890" y="1527197"/>
            <a:ext cx="4505110" cy="459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2124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Yaw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4635352" cy="4525963"/>
          </a:xfrm>
        </p:spPr>
        <p:txBody>
          <a:bodyPr/>
          <a:lstStyle/>
          <a:p>
            <a:r>
              <a:rPr lang="en-US" dirty="0"/>
              <a:t>Rotate CCW</a:t>
            </a:r>
          </a:p>
          <a:p>
            <a:pPr lvl="1"/>
            <a:r>
              <a:rPr lang="en-US" dirty="0"/>
              <a:t>More thrust to the CCW motors</a:t>
            </a:r>
          </a:p>
          <a:p>
            <a:pPr lvl="1"/>
            <a:r>
              <a:rPr lang="en-US" dirty="0"/>
              <a:t>Less to the CW</a:t>
            </a:r>
          </a:p>
          <a:p>
            <a:r>
              <a:rPr lang="en-US" dirty="0"/>
              <a:t>Rotate CW</a:t>
            </a:r>
          </a:p>
          <a:p>
            <a:pPr lvl="1"/>
            <a:r>
              <a:rPr lang="en-US" dirty="0"/>
              <a:t>More thrust CW motors</a:t>
            </a:r>
          </a:p>
          <a:p>
            <a:pPr lvl="1"/>
            <a:r>
              <a:rPr lang="en-US" dirty="0"/>
              <a:t>Less to the CCW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890" y="1527197"/>
            <a:ext cx="4505110" cy="459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569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Possible Configurations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417638"/>
            <a:ext cx="1642328" cy="16423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725" y="1417638"/>
            <a:ext cx="1642328" cy="16423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1516" y="4170341"/>
            <a:ext cx="1642328" cy="16423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5255" y="4332446"/>
            <a:ext cx="1642329" cy="16423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15503" y="3417577"/>
            <a:ext cx="757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“Plus”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21880" y="3437157"/>
            <a:ext cx="49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“X”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12100" y="6189859"/>
            <a:ext cx="1464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</a:t>
            </a:r>
            <a:r>
              <a:rPr lang="en-US" dirty="0" err="1"/>
              <a:t>Octothorpe</a:t>
            </a:r>
            <a:r>
              <a:rPr lang="en-US" dirty="0"/>
              <a:t>”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1725" y="4332446"/>
            <a:ext cx="1642329" cy="164232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2995" y="1261174"/>
            <a:ext cx="1642329" cy="170098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34324" y="1319830"/>
            <a:ext cx="1700984" cy="164232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047297" y="3177243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Hexa</a:t>
            </a:r>
            <a:r>
              <a:rPr lang="en-US" dirty="0"/>
              <a:t> +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959972" y="318513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Hexa</a:t>
            </a:r>
            <a:r>
              <a:rPr lang="en-US" dirty="0"/>
              <a:t> 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31537" y="6189859"/>
            <a:ext cx="790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Octa</a:t>
            </a:r>
            <a:r>
              <a:rPr lang="en-US" dirty="0"/>
              <a:t> +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44212" y="6197751"/>
            <a:ext cx="775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Octa</a:t>
            </a:r>
            <a:r>
              <a:rPr lang="en-US" dirty="0"/>
              <a:t> x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34325" y="4170341"/>
            <a:ext cx="1882117" cy="164232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9238102" y="6197751"/>
            <a:ext cx="46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6</a:t>
            </a:r>
          </a:p>
        </p:txBody>
      </p:sp>
    </p:spTree>
    <p:extLst>
      <p:ext uri="{BB962C8B-B14F-4D97-AF65-F5344CB8AC3E}">
        <p14:creationId xmlns:p14="http://schemas.microsoft.com/office/powerpoint/2010/main" val="4258763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Euler Angles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3 angles to specify an orientation</a:t>
            </a:r>
          </a:p>
          <a:p>
            <a:r>
              <a:rPr lang="en-US" dirty="0"/>
              <a:t>The AHRS library gives you the pitch and roll angles</a:t>
            </a:r>
          </a:p>
          <a:p>
            <a:r>
              <a:rPr lang="en-US" dirty="0"/>
              <a:t>We are only using ‘pitch’ in this  lab.</a:t>
            </a: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F18E24D-828B-0A49-A6E4-3277A73BE9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/>
          <a:srcRect l="792" t="3469" r="292" b="5923"/>
          <a:stretch/>
        </p:blipFill>
        <p:spPr>
          <a:xfrm>
            <a:off x="5826148" y="2302896"/>
            <a:ext cx="3698853" cy="254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830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C9AEC-E8BF-924E-825F-BA2457F17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Accelerometer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80C1B-66D0-B349-898E-C0DF146D53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Measure forces acting on the quadcopter (mostly gravity)</a:t>
            </a:r>
          </a:p>
          <a:p>
            <a:r>
              <a:rPr lang="en-US" dirty="0"/>
              <a:t>Some trigonometry will yield Euler angles</a:t>
            </a:r>
          </a:p>
          <a:p>
            <a:r>
              <a:rPr lang="en-US" dirty="0"/>
              <a:t>Strengths</a:t>
            </a:r>
          </a:p>
          <a:p>
            <a:pPr lvl="1"/>
            <a:r>
              <a:rPr lang="en-US" dirty="0"/>
              <a:t>No drift</a:t>
            </a:r>
          </a:p>
          <a:p>
            <a:pPr lvl="1"/>
            <a:r>
              <a:rPr lang="en-US" dirty="0"/>
              <a:t>Good low-frequency performance</a:t>
            </a:r>
          </a:p>
          <a:p>
            <a:r>
              <a:rPr lang="en-US" dirty="0"/>
              <a:t>Weakness</a:t>
            </a:r>
          </a:p>
          <a:p>
            <a:pPr lvl="1"/>
            <a:r>
              <a:rPr lang="en-US" dirty="0"/>
              <a:t>Susceptible to vibration</a:t>
            </a:r>
          </a:p>
          <a:p>
            <a:pPr lvl="1"/>
            <a:r>
              <a:rPr lang="en-US" dirty="0"/>
              <a:t>Poor high-frequency performance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5426B1-9236-A240-8B9F-0AAB9453F6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19057" y="1384899"/>
            <a:ext cx="6487886" cy="5232790"/>
          </a:xfrm>
        </p:spPr>
      </p:pic>
    </p:spTree>
    <p:extLst>
      <p:ext uri="{BB962C8B-B14F-4D97-AF65-F5344CB8AC3E}">
        <p14:creationId xmlns:p14="http://schemas.microsoft.com/office/powerpoint/2010/main" val="2625309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6B1C4-6D9F-1642-8E4A-1D77109C5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Euler Angles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BC571D7-0857-5144-B6D0-B17BAA3DB2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Pitch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3166FD3-6C84-D348-B98D-7F9D927423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63F409-1699-DB4A-B367-1F4C9E70C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Roll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070EFA9-BA77-4F45-B739-0A5F7965F2A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11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E1005-7EF1-C346-8FE4-1D948E6F9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Gyroscope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54EED-9D07-964C-950E-401DCAF9CE2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Measure rate of for Euler angles</a:t>
            </a:r>
          </a:p>
          <a:p>
            <a:r>
              <a:rPr lang="en-US" dirty="0"/>
              <a:t>Integrating will give you Euler angles</a:t>
            </a:r>
          </a:p>
          <a:p>
            <a:r>
              <a:rPr lang="en-US" dirty="0"/>
              <a:t>Strength</a:t>
            </a:r>
          </a:p>
          <a:p>
            <a:pPr lvl="1"/>
            <a:r>
              <a:rPr lang="en-US" dirty="0"/>
              <a:t>Less susceptible to noise</a:t>
            </a:r>
          </a:p>
          <a:p>
            <a:pPr lvl="1"/>
            <a:r>
              <a:rPr lang="en-US" dirty="0"/>
              <a:t>Good high-frequency performance</a:t>
            </a:r>
          </a:p>
          <a:p>
            <a:r>
              <a:rPr lang="en-US" dirty="0"/>
              <a:t>Weakness</a:t>
            </a:r>
          </a:p>
          <a:p>
            <a:pPr lvl="1"/>
            <a:r>
              <a:rPr lang="en-US" dirty="0"/>
              <a:t>The integral will drift</a:t>
            </a:r>
          </a:p>
          <a:p>
            <a:pPr lvl="1"/>
            <a:r>
              <a:rPr lang="en-US" dirty="0"/>
              <a:t>Poor low-frequency performance</a:t>
            </a:r>
          </a:p>
          <a:p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AB7B74E-94C0-7745-BC08-DB31448879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34743" y="1305881"/>
            <a:ext cx="6683828" cy="5390826"/>
          </a:xfrm>
        </p:spPr>
      </p:pic>
    </p:spTree>
    <p:extLst>
      <p:ext uri="{BB962C8B-B14F-4D97-AF65-F5344CB8AC3E}">
        <p14:creationId xmlns:p14="http://schemas.microsoft.com/office/powerpoint/2010/main" val="2895622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90DEC-5E84-F843-B342-416D78165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Gyro Clipping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BF1B2-375D-C94F-9361-7D8AAC2212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Clipping occurs when the measured value exceed what the IMU can measure</a:t>
            </a:r>
          </a:p>
          <a:p>
            <a:r>
              <a:rPr lang="en-US" dirty="0"/>
              <a:t>Since we are integrating the gyroscope, clipping is especially bad.</a:t>
            </a:r>
          </a:p>
          <a:p>
            <a:r>
              <a:rPr lang="en-US" dirty="0"/>
              <a:t>Fix it by setting the resolution of your gyroscope.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69D31CB-5B65-7144-B023-CD76154028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51311" y="1240971"/>
            <a:ext cx="6221969" cy="5018314"/>
          </a:xfrm>
        </p:spPr>
      </p:pic>
    </p:spTree>
    <p:extLst>
      <p:ext uri="{BB962C8B-B14F-4D97-AF65-F5344CB8AC3E}">
        <p14:creationId xmlns:p14="http://schemas.microsoft.com/office/powerpoint/2010/main" val="2408447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1316</Words>
  <Application>Microsoft Macintosh PowerPoint</Application>
  <PresentationFormat>Widescreen</PresentationFormat>
  <Paragraphs>263</Paragraphs>
  <Slides>46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Calibri</vt:lpstr>
      <vt:lpstr>Calibri Light</vt:lpstr>
      <vt:lpstr>Office Theme</vt:lpstr>
      <vt:lpstr>Sensing and Filtering</vt:lpstr>
      <vt:lpstr>Principles of Operation (1)</vt:lpstr>
      <vt:lpstr>Maintaining Stability</vt:lpstr>
      <vt:lpstr>Lab Tasks</vt:lpstr>
      <vt:lpstr>Euler Angles</vt:lpstr>
      <vt:lpstr>Accelerometer</vt:lpstr>
      <vt:lpstr>Computing Euler Angles</vt:lpstr>
      <vt:lpstr>Gyroscope</vt:lpstr>
      <vt:lpstr>Gyro Clipping</vt:lpstr>
      <vt:lpstr>Filtering</vt:lpstr>
      <vt:lpstr>IMU Internal Accelerometer Filter</vt:lpstr>
      <vt:lpstr>Hardware Registers</vt:lpstr>
      <vt:lpstr>PowerPoint Presentation</vt:lpstr>
      <vt:lpstr>PowerPoint Presentation</vt:lpstr>
      <vt:lpstr>PowerPoint Presentation</vt:lpstr>
      <vt:lpstr>I2C Peripherals</vt:lpstr>
      <vt:lpstr>PowerPoint Presentation</vt:lpstr>
      <vt:lpstr>Gyroscope Datapath</vt:lpstr>
      <vt:lpstr>Filter Example</vt:lpstr>
      <vt:lpstr>Complimentary Filter</vt:lpstr>
      <vt:lpstr>Tuning</vt:lpstr>
      <vt:lpstr>PowerPoint Presentation</vt:lpstr>
      <vt:lpstr>PowerPoint Presentation</vt:lpstr>
      <vt:lpstr>PowerPoint Presentation</vt:lpstr>
      <vt:lpstr>Quadcopter Datapath</vt:lpstr>
      <vt:lpstr>The PID Controller</vt:lpstr>
      <vt:lpstr>To add</vt:lpstr>
      <vt:lpstr>Note for Next Class</vt:lpstr>
      <vt:lpstr>Control Theory</vt:lpstr>
      <vt:lpstr>What is PID?</vt:lpstr>
      <vt:lpstr>Closed loop control</vt:lpstr>
      <vt:lpstr>Example</vt:lpstr>
      <vt:lpstr>PID on the Quadcopter</vt:lpstr>
      <vt:lpstr>Pitfalls of PID</vt:lpstr>
      <vt:lpstr>Implementation</vt:lpstr>
      <vt:lpstr>How important in speed?</vt:lpstr>
      <vt:lpstr>Maintaining Stability</vt:lpstr>
      <vt:lpstr>Tuning</vt:lpstr>
      <vt:lpstr>Tuning</vt:lpstr>
      <vt:lpstr>Slides on Sensors</vt:lpstr>
      <vt:lpstr>New Slides on Filters</vt:lpstr>
      <vt:lpstr>Higher-order Navigation</vt:lpstr>
      <vt:lpstr>Controlling Pitch</vt:lpstr>
      <vt:lpstr>Controlling Roll</vt:lpstr>
      <vt:lpstr>Controlling Yaw</vt:lpstr>
      <vt:lpstr>Some Possible Configurations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Swanson, Steven</dc:creator>
  <cp:lastModifiedBy>Swanson, Steven</cp:lastModifiedBy>
  <cp:revision>7</cp:revision>
  <dcterms:created xsi:type="dcterms:W3CDTF">2019-03-01T00:15:19Z</dcterms:created>
  <dcterms:modified xsi:type="dcterms:W3CDTF">2019-04-15T07:11:27Z</dcterms:modified>
</cp:coreProperties>
</file>