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2" r:id="rId2"/>
    <p:sldId id="270" r:id="rId3"/>
    <p:sldId id="315" r:id="rId4"/>
    <p:sldId id="284" r:id="rId5"/>
    <p:sldId id="314" r:id="rId6"/>
    <p:sldId id="272" r:id="rId7"/>
    <p:sldId id="271" r:id="rId8"/>
    <p:sldId id="317" r:id="rId9"/>
    <p:sldId id="273" r:id="rId10"/>
    <p:sldId id="275" r:id="rId11"/>
    <p:sldId id="316" r:id="rId12"/>
    <p:sldId id="281" r:id="rId13"/>
    <p:sldId id="290" r:id="rId14"/>
    <p:sldId id="289" r:id="rId15"/>
    <p:sldId id="276" r:id="rId16"/>
    <p:sldId id="318" r:id="rId17"/>
    <p:sldId id="261" r:id="rId18"/>
    <p:sldId id="262" r:id="rId19"/>
    <p:sldId id="268" r:id="rId20"/>
    <p:sldId id="263" r:id="rId21"/>
    <p:sldId id="264" r:id="rId22"/>
    <p:sldId id="265" r:id="rId23"/>
    <p:sldId id="319" r:id="rId24"/>
    <p:sldId id="320" r:id="rId25"/>
    <p:sldId id="321" r:id="rId26"/>
    <p:sldId id="32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19"/>
    <p:restoredTop sz="94694"/>
  </p:normalViewPr>
  <p:slideViewPr>
    <p:cSldViewPr snapToGrid="0" snapToObjects="1">
      <p:cViewPr varScale="1">
        <p:scale>
          <a:sx n="137" d="100"/>
          <a:sy n="137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DD3B-4082-1B42-B143-D42EC70EE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B1ADA-FD44-7948-8E23-BADA1768C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48AA1-9F8C-8843-96E2-15E0CB44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55337-F1E7-7646-A864-7D9BD4F3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2D93D-C073-404E-B503-8037A393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1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0F03-68ED-734C-AC3C-93EC1358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92497-30EE-DA47-88D8-9E0C9197F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D24C7-4C1C-3043-8EC9-50839E70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4BDBF-8CF1-604F-850F-49152FF8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6D2C3-B781-2346-A1CD-7F71D770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8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EC72D-347B-2740-AE82-60C4F35E2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80078-D277-884B-BCC7-83C2BE7BC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6291E-A633-BE43-BAF5-1B0FAA54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A3AD-297D-8144-A992-CC7BEF5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69039-3BDA-CD4A-9D2E-EFFFCB9F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3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EFFB-6F01-B64B-84E4-D62B06CA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728E6-2982-B546-B651-9F591357A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49CDE-5D64-3642-8CBB-F89B3E8F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72876-452A-0540-90A4-44604914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89413-0B3B-A248-8E7B-91012851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6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15C2-0F5A-4A4B-A7D7-0BAAFA14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11BD0-22F3-4D4F-B241-4FF4E90B2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E6F00-6A7C-CF43-8CBB-6208BC52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14CA-AD96-7340-9838-7B22E3E2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65EE-8CB3-124E-89EB-F05CC41E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1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A699-2D06-4049-81A8-D6E1BE25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7847-6CEB-0D48-8199-ABEABAFE9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80007-CB85-A24E-90C9-23B33690F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532FA-EC72-264F-8509-5F41BEFF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E3186-3824-9943-9B98-BD13FD55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2FA9D-7C47-6C4D-BB1B-2DFE65DC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7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7852-5257-454A-92D8-2593962F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AA5A4-C9BD-4344-A369-710937AEE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AAC04-F415-D941-A2C2-88D901B30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CF850-0127-0440-8384-3BA79FC6F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F14E1-9732-564D-AE26-7E62CBD40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D1558-6A85-B749-99E8-30ADFB75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4/18/19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606E68-934D-D340-A57E-DF15AC4C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34F05-1284-AF42-9D64-553EF858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0770-0A88-624C-8BF0-ED117509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BB565-FD37-4245-BFB4-3C3B5094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3619F-5805-E643-B8B6-E788166D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1C033-941C-8E42-BD6C-63AF23EF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2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E81F1-3183-8747-BEAF-C88CF944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4/18/19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30FF6-E2D2-9044-8DB8-988E9D55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A6B01-8775-A04C-96B4-178FB02A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0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73C4-B863-DE45-82B4-00AA5000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83F6A-9E9E-074F-99D8-3EE01B086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3BB39-E7DF-C348-A248-B78BA0382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1327C-28B6-EA4F-A392-40E4C682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2DC9C-3276-2545-A91F-36CFADC8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0BB40-888A-804E-9B22-434E8D16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6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5E70-AFEA-6F4E-A006-5D28E467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5C133-BD80-5643-B416-74CAC34BA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705EC-D0C6-4C4A-8245-5F3036B69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E02A-31F7-8347-A2F9-CEFC1509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17F31-BA93-2C46-9DB2-55452C15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39A7E-293B-4B48-A308-B1751109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5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184FA-3671-D04E-9C7D-8406E19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1C487-3379-D843-928C-4EC1B534D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0E62D-8A26-0E48-8186-10ED2D112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A0BC-44CB-0248-A89B-C226E29B5A5F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D8E43-BECC-C74C-979E-730BEF053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297D7-3528-5F43-9715-33C60F8CB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3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Laying Out the 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28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Mixed reputation</a:t>
            </a:r>
          </a:p>
          <a:p>
            <a:pPr lvl="1"/>
            <a:r>
              <a:rPr lang="en-US" dirty="0"/>
              <a:t>It can’t do everything</a:t>
            </a:r>
          </a:p>
          <a:p>
            <a:pPr lvl="1"/>
            <a:r>
              <a:rPr lang="en-US" dirty="0"/>
              <a:t>Sometimes it does a bad job</a:t>
            </a:r>
          </a:p>
          <a:p>
            <a:pPr lvl="1"/>
            <a:r>
              <a:rPr lang="en-US" dirty="0"/>
              <a:t>When it works, it’s great.</a:t>
            </a:r>
          </a:p>
          <a:p>
            <a:pPr lvl="1"/>
            <a:r>
              <a:rPr lang="en-US" dirty="0"/>
              <a:t>Usually it needs some touch up.</a:t>
            </a:r>
          </a:p>
          <a:p>
            <a:r>
              <a:rPr lang="en-US" dirty="0"/>
              <a:t>Net classes (“Edit-&gt;Net Classes…”)</a:t>
            </a:r>
          </a:p>
          <a:p>
            <a:pPr lvl="1"/>
            <a:r>
              <a:rPr lang="en-US" dirty="0"/>
              <a:t>Lets you set widths and clearances for different kinds of nets</a:t>
            </a:r>
          </a:p>
        </p:txBody>
      </p:sp>
    </p:spTree>
    <p:extLst>
      <p:ext uri="{BB962C8B-B14F-4D97-AF65-F5344CB8AC3E}">
        <p14:creationId xmlns:p14="http://schemas.microsoft.com/office/powerpoint/2010/main" val="192865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44BA-110C-2248-981F-78B0BE3A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213D6-D2E1-5D4A-8D67-BE9AC27AF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 critical nets with follow me router</a:t>
            </a:r>
          </a:p>
          <a:p>
            <a:pPr lvl="1"/>
            <a:r>
              <a:rPr lang="en-US" dirty="0"/>
              <a:t>Wires to antenna</a:t>
            </a:r>
          </a:p>
          <a:p>
            <a:pPr lvl="1"/>
            <a:r>
              <a:rPr lang="en-US" dirty="0"/>
              <a:t>Wires to crystal</a:t>
            </a:r>
          </a:p>
          <a:p>
            <a:pPr lvl="1"/>
            <a:r>
              <a:rPr lang="en-US" dirty="0"/>
              <a:t>Ground isolation for antenna and crystal</a:t>
            </a:r>
          </a:p>
          <a:p>
            <a:r>
              <a:rPr lang="en-US" dirty="0"/>
              <a:t>Fan out power and ground.</a:t>
            </a:r>
          </a:p>
          <a:p>
            <a:r>
              <a:rPr lang="en-US" dirty="0"/>
              <a:t>Autoroute everything else.</a:t>
            </a:r>
          </a:p>
        </p:txBody>
      </p:sp>
    </p:spTree>
    <p:extLst>
      <p:ext uri="{BB962C8B-B14F-4D97-AF65-F5344CB8AC3E}">
        <p14:creationId xmlns:p14="http://schemas.microsoft.com/office/powerpoint/2010/main" val="67291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“Auto;” – run the auto router (leave off the “;” to configure the router.</a:t>
            </a:r>
          </a:p>
          <a:p>
            <a:r>
              <a:rPr lang="en-US" dirty="0"/>
              <a:t>“</a:t>
            </a:r>
            <a:r>
              <a:rPr lang="en-US" dirty="0" err="1"/>
              <a:t>Ripup</a:t>
            </a:r>
            <a:r>
              <a:rPr lang="en-US" dirty="0"/>
              <a:t>;” – </a:t>
            </a:r>
            <a:r>
              <a:rPr lang="en-US" dirty="0" err="1"/>
              <a:t>unroute</a:t>
            </a:r>
            <a:r>
              <a:rPr lang="en-US" dirty="0"/>
              <a:t> signals</a:t>
            </a:r>
          </a:p>
          <a:p>
            <a:r>
              <a:rPr lang="en-US" dirty="0"/>
              <a:t>“Show &lt;thing&gt;” – Highlight a net or part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1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Rules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 that your board layout meets design requirements for manufacturing.</a:t>
            </a:r>
          </a:p>
          <a:p>
            <a:pPr lvl="1"/>
            <a:r>
              <a:rPr lang="en-US" dirty="0"/>
              <a:t>Distance between traces and traces, traces and </a:t>
            </a:r>
            <a:r>
              <a:rPr lang="en-US" dirty="0" err="1"/>
              <a:t>vias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Trace width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28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Rules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checks for common problems in schematics.</a:t>
            </a:r>
          </a:p>
          <a:p>
            <a:r>
              <a:rPr lang="en-US" dirty="0"/>
              <a:t>Make sure you understand the reason for the errors.</a:t>
            </a:r>
          </a:p>
          <a:p>
            <a:r>
              <a:rPr lang="en-US" dirty="0"/>
              <a:t>Fix them if you can.</a:t>
            </a:r>
          </a:p>
          <a:p>
            <a:r>
              <a:rPr lang="en-US" dirty="0"/>
              <a:t>Run it! </a:t>
            </a:r>
          </a:p>
        </p:txBody>
      </p:sp>
    </p:spTree>
    <p:extLst>
      <p:ext uri="{BB962C8B-B14F-4D97-AF65-F5344CB8AC3E}">
        <p14:creationId xmlns:p14="http://schemas.microsoft.com/office/powerpoint/2010/main" val="50569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 Routing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88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7526-2B88-AE4A-9C59-7889AE66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EE15E-C860-FA40-B8BE-14B198888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26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Layers (Gerber files)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Eagle layers are for design.</a:t>
            </a:r>
          </a:p>
          <a:p>
            <a:r>
              <a:rPr lang="en-US" dirty="0"/>
              <a:t>CAM layers are for manufacturing</a:t>
            </a:r>
          </a:p>
          <a:p>
            <a:pPr lvl="1"/>
            <a:r>
              <a:rPr lang="en-US" dirty="0"/>
              <a:t>“Gerber” files are for lithographic steps</a:t>
            </a:r>
          </a:p>
          <a:p>
            <a:pPr lvl="1"/>
            <a:r>
              <a:rPr lang="en-US" dirty="0"/>
              <a:t>Drill files are for drilling holes.</a:t>
            </a:r>
          </a:p>
          <a:p>
            <a:r>
              <a:rPr lang="en-US" dirty="0"/>
              <a:t>Each CAM layers corresponds to one layer of the resulting board</a:t>
            </a:r>
          </a:p>
          <a:p>
            <a:pPr lvl="1"/>
            <a:r>
              <a:rPr lang="en-US" dirty="0"/>
              <a:t>Top silk screen (.PLC)</a:t>
            </a:r>
          </a:p>
          <a:p>
            <a:pPr lvl="1"/>
            <a:r>
              <a:rPr lang="en-US" dirty="0"/>
              <a:t>Top solder mask (.STC)</a:t>
            </a:r>
          </a:p>
          <a:p>
            <a:pPr lvl="1"/>
            <a:r>
              <a:rPr lang="en-US" dirty="0"/>
              <a:t>Top metal (.TOP)</a:t>
            </a:r>
          </a:p>
          <a:p>
            <a:pPr lvl="1"/>
            <a:r>
              <a:rPr lang="en-US" dirty="0"/>
              <a:t>Inner metal layers</a:t>
            </a:r>
          </a:p>
          <a:p>
            <a:pPr lvl="1"/>
            <a:r>
              <a:rPr lang="en-US" dirty="0"/>
              <a:t>Bottom metal (.BOT)</a:t>
            </a:r>
          </a:p>
          <a:p>
            <a:pPr lvl="1"/>
            <a:r>
              <a:rPr lang="en-US" dirty="0"/>
              <a:t>Bottom solder mask (.STS)</a:t>
            </a:r>
          </a:p>
          <a:p>
            <a:pPr lvl="1"/>
            <a:r>
              <a:rPr lang="en-US" dirty="0"/>
              <a:t>Bottom silk screen (.PLS)</a:t>
            </a:r>
          </a:p>
          <a:p>
            <a:pPr lvl="1"/>
            <a:r>
              <a:rPr lang="en-US" dirty="0"/>
              <a:t>Different board houses have different suffixes.</a:t>
            </a:r>
          </a:p>
          <a:p>
            <a:r>
              <a:rPr lang="en-US" dirty="0"/>
              <a:t>One drill file specifying where all the pads, </a:t>
            </a:r>
            <a:r>
              <a:rPr lang="en-US" dirty="0" err="1"/>
              <a:t>vias</a:t>
            </a:r>
            <a:r>
              <a:rPr lang="en-US" dirty="0"/>
              <a:t>, and mounting holes are located and their diameters (.DRD)</a:t>
            </a:r>
          </a:p>
          <a:p>
            <a:r>
              <a:rPr lang="en-US" dirty="0"/>
              <a:t>Other files too, depending on the manufacturing process</a:t>
            </a:r>
          </a:p>
          <a:p>
            <a:pPr lvl="1"/>
            <a:r>
              <a:rPr lang="en-US" dirty="0"/>
              <a:t>Solder paste stencil</a:t>
            </a:r>
          </a:p>
          <a:p>
            <a:pPr lvl="1"/>
            <a:r>
              <a:rPr lang="en-US" dirty="0"/>
              <a:t>Assembly drawings</a:t>
            </a:r>
          </a:p>
        </p:txBody>
      </p:sp>
    </p:spTree>
    <p:extLst>
      <p:ext uri="{BB962C8B-B14F-4D97-AF65-F5344CB8AC3E}">
        <p14:creationId xmlns:p14="http://schemas.microsoft.com/office/powerpoint/2010/main" val="566385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CAM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CAM Processor generates CAM files</a:t>
            </a:r>
          </a:p>
          <a:p>
            <a:r>
              <a:rPr lang="en-US" dirty="0"/>
              <a:t>The exact configuration for the </a:t>
            </a:r>
            <a:r>
              <a:rPr lang="en-US" dirty="0" err="1"/>
              <a:t>gerber</a:t>
            </a:r>
            <a:r>
              <a:rPr lang="en-US" dirty="0"/>
              <a:t> files varies by board house</a:t>
            </a:r>
          </a:p>
          <a:p>
            <a:pPr lvl="1"/>
            <a:r>
              <a:rPr lang="en-US" dirty="0"/>
              <a:t>Should the board outline be in every layer?</a:t>
            </a:r>
          </a:p>
          <a:p>
            <a:pPr lvl="1"/>
            <a:r>
              <a:rPr lang="en-US" dirty="0"/>
              <a:t>Which format should the files be in (there are many)</a:t>
            </a:r>
          </a:p>
          <a:p>
            <a:pPr lvl="1"/>
            <a:r>
              <a:rPr lang="en-US" dirty="0"/>
              <a:t>Should the back side layers be mirrored?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71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prepare </a:t>
            </a:r>
            <a:r>
              <a:rPr lang="en-US" dirty="0" err="1"/>
              <a:t>Gerbers</a:t>
            </a:r>
            <a:r>
              <a:rPr lang="en-US" dirty="0"/>
              <a:t> for a particular board house, you need CAM setup files (*.cam for Eagle)</a:t>
            </a:r>
          </a:p>
          <a:p>
            <a:r>
              <a:rPr lang="en-US" dirty="0"/>
              <a:t>This specifies how to generate each layer the board house needs.</a:t>
            </a:r>
          </a:p>
          <a:p>
            <a:r>
              <a:rPr lang="en-US" dirty="0"/>
              <a:t>See example in Button and </a:t>
            </a:r>
            <a:r>
              <a:rPr lang="en-US"/>
              <a:t>Light Tutorial.</a:t>
            </a:r>
          </a:p>
        </p:txBody>
      </p:sp>
    </p:spTree>
    <p:extLst>
      <p:ext uri="{BB962C8B-B14F-4D97-AF65-F5344CB8AC3E}">
        <p14:creationId xmlns:p14="http://schemas.microsoft.com/office/powerpoint/2010/main" val="243031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Layout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Mechanical constraints – Some things need to be in specific locations</a:t>
            </a:r>
          </a:p>
          <a:p>
            <a:r>
              <a:rPr lang="en-US" dirty="0"/>
              <a:t>Electrical constraints – Does the layout meet signal integrity/EM requirements</a:t>
            </a:r>
          </a:p>
          <a:p>
            <a:pPr lvl="1"/>
            <a:r>
              <a:rPr lang="en-US" dirty="0"/>
              <a:t>Will digital interference mess up the antenna?</a:t>
            </a:r>
          </a:p>
          <a:p>
            <a:pPr lvl="1"/>
            <a:r>
              <a:rPr lang="en-US" dirty="0"/>
              <a:t>Are decoupling caps near IC Supply pins?</a:t>
            </a:r>
          </a:p>
          <a:p>
            <a:pPr lvl="1"/>
            <a:r>
              <a:rPr lang="en-US" dirty="0"/>
              <a:t>Keep the noisy power/ground for the motors away from the digital logic.</a:t>
            </a:r>
          </a:p>
          <a:p>
            <a:r>
              <a:rPr lang="en-US" dirty="0"/>
              <a:t>Correctness – things don’t overlap or hang off the board.</a:t>
            </a:r>
          </a:p>
          <a:p>
            <a:r>
              <a:rPr lang="en-US" dirty="0"/>
              <a:t>Ease of routing – Connected items should be physically close.</a:t>
            </a:r>
          </a:p>
          <a:p>
            <a:r>
              <a:rPr lang="en-US" dirty="0"/>
              <a:t>Make it pretty – you want a nice looking board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Potentially other, design-specific requirements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35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79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Your </a:t>
            </a:r>
            <a:r>
              <a:rPr lang="en-US" dirty="0" err="1"/>
              <a:t>Gerbers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Eagle can’t display Gerber files itself</a:t>
            </a:r>
          </a:p>
          <a:p>
            <a:r>
              <a:rPr lang="en-US" dirty="0"/>
              <a:t>You need a 3</a:t>
            </a:r>
            <a:r>
              <a:rPr lang="en-US" baseline="30000" dirty="0"/>
              <a:t>rd</a:t>
            </a:r>
            <a:r>
              <a:rPr lang="en-US" dirty="0"/>
              <a:t> party tool</a:t>
            </a:r>
          </a:p>
          <a:p>
            <a:pPr lvl="1"/>
            <a:r>
              <a:rPr lang="en-US" dirty="0"/>
              <a:t>See the Button and Light tutorial for recommendations</a:t>
            </a:r>
          </a:p>
          <a:p>
            <a:r>
              <a:rPr lang="en-US" dirty="0"/>
              <a:t>You should always check your </a:t>
            </a:r>
            <a:r>
              <a:rPr lang="en-US" dirty="0" err="1"/>
              <a:t>Gerbers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Eagle has bugs (you should assume)</a:t>
            </a:r>
          </a:p>
          <a:p>
            <a:pPr lvl="1"/>
            <a:r>
              <a:rPr lang="en-US" dirty="0"/>
              <a:t>You may have misconfigured something</a:t>
            </a:r>
          </a:p>
          <a:p>
            <a:pPr lvl="1"/>
            <a:r>
              <a:rPr lang="en-US" dirty="0"/>
              <a:t>You may have put something in the wrong layer.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29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Gerber Viewer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83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0231-40CE-0A45-8744-9CE4B47E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</a:t>
            </a:r>
            <a:r>
              <a:rPr lang="en-US"/>
              <a:t>Design Details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0E3F9-ABA2-8C43-80EF-8EB525437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91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4DCD34-5627-184E-AC47-69F691AB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Power: Resistance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0D2C22-2004-FB46-B048-D95EDE4A5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2812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Motors take a lot of current!</a:t>
            </a:r>
          </a:p>
          <a:p>
            <a:r>
              <a:rPr lang="en-US" dirty="0"/>
              <a:t>We want all the power to go to the motors</a:t>
            </a:r>
          </a:p>
          <a:p>
            <a:r>
              <a:rPr lang="en-US" dirty="0"/>
              <a:t>Copper is an imperfect conductor</a:t>
            </a:r>
          </a:p>
          <a:p>
            <a:pPr lvl="1"/>
            <a:r>
              <a:rPr lang="en-US" dirty="0"/>
              <a:t>Voltage drop on power lines is non-trivial</a:t>
            </a:r>
          </a:p>
          <a:p>
            <a:pPr lvl="1"/>
            <a:r>
              <a:rPr lang="en-US" dirty="0"/>
              <a:t>Resistance is a function of aspect ratio</a:t>
            </a:r>
          </a:p>
          <a:p>
            <a:pPr lvl="1"/>
            <a:r>
              <a:rPr lang="en-US" dirty="0"/>
              <a:t>0.5 </a:t>
            </a:r>
            <a:r>
              <a:rPr lang="en-US" dirty="0" err="1"/>
              <a:t>mΩ</a:t>
            </a:r>
            <a:r>
              <a:rPr lang="en-US" dirty="0"/>
              <a:t>/square</a:t>
            </a:r>
          </a:p>
          <a:p>
            <a:r>
              <a:rPr lang="en-US" dirty="0"/>
              <a:t>So, make the power lines wide!</a:t>
            </a:r>
          </a:p>
          <a:p>
            <a:pPr lvl="1"/>
            <a:r>
              <a:rPr lang="en-US" dirty="0"/>
              <a:t>Use a trace-width calculator</a:t>
            </a:r>
          </a:p>
          <a:p>
            <a:pPr lvl="1"/>
            <a:r>
              <a:rPr lang="en-US" dirty="0"/>
              <a:t>https://www.4pcb.com/trace-width-</a:t>
            </a:r>
            <a:r>
              <a:rPr lang="en-US" dirty="0" err="1"/>
              <a:t>calculator.html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457DEB-E633-AB4D-879F-77A71AAE4C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4955" y="342900"/>
            <a:ext cx="5029200" cy="308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D531CA-C648-7141-B7D0-1030703CB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127" y="3282156"/>
            <a:ext cx="2082800" cy="101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6AC832-7BF2-0C45-92F3-18F1A73C0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555" y="3260514"/>
            <a:ext cx="2679700" cy="101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AAC983-AF99-2F4F-80B0-440BEC5B8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8333" y="3887617"/>
            <a:ext cx="2781300" cy="165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E4148F-7D90-814D-8CA6-F1958788D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6583" y="5625929"/>
            <a:ext cx="6921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57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4DCD34-5627-184E-AC47-69F691AB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Power: Inductance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0D2C22-2004-FB46-B048-D95EDE4A5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28127" cy="4351338"/>
          </a:xfrm>
        </p:spPr>
        <p:txBody>
          <a:bodyPr>
            <a:normAutofit/>
          </a:bodyPr>
          <a:lstStyle/>
          <a:p>
            <a:r>
              <a:rPr lang="en-US" dirty="0"/>
              <a:t>Inductance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746E-E481-614A-BC5B-C941B11D3A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14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4DCD34-5627-184E-AC47-69F691AB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and IMU Controller: Noise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0D2C22-2004-FB46-B048-D95EDE4A5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28127" cy="4351338"/>
          </a:xfrm>
        </p:spPr>
        <p:txBody>
          <a:bodyPr>
            <a:normAutofit/>
          </a:bodyPr>
          <a:lstStyle/>
          <a:p>
            <a:pPr lvl="1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746E-E481-614A-BC5B-C941B11D3A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8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83A9-EF5C-D640-9206-A83B478D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D6A7-AC25-CE48-8307-B21C66C4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board shape.</a:t>
            </a:r>
          </a:p>
          <a:p>
            <a:r>
              <a:rPr lang="en-US" dirty="0"/>
              <a:t>Place mechanically important parts.</a:t>
            </a:r>
          </a:p>
          <a:p>
            <a:r>
              <a:rPr lang="en-US" dirty="0"/>
              <a:t>Define power planes</a:t>
            </a:r>
          </a:p>
          <a:p>
            <a:r>
              <a:rPr lang="en-US" dirty="0"/>
              <a:t>Place other parts</a:t>
            </a:r>
          </a:p>
          <a:p>
            <a:r>
              <a:rPr lang="en-US" dirty="0"/>
              <a:t>Route the board</a:t>
            </a:r>
          </a:p>
          <a:p>
            <a:r>
              <a:rPr lang="en-US" dirty="0"/>
              <a:t>Run DRC</a:t>
            </a:r>
          </a:p>
        </p:txBody>
      </p:sp>
    </p:spTree>
    <p:extLst>
      <p:ext uri="{BB962C8B-B14F-4D97-AF65-F5344CB8AC3E}">
        <p14:creationId xmlns:p14="http://schemas.microsoft.com/office/powerpoint/2010/main" val="374932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Possible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17638"/>
            <a:ext cx="1642328" cy="1642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725" y="1417638"/>
            <a:ext cx="1642328" cy="1642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516" y="4170341"/>
            <a:ext cx="1642328" cy="1642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255" y="4332446"/>
            <a:ext cx="1642329" cy="16423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5503" y="3417577"/>
            <a:ext cx="75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“Plus”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21880" y="3437157"/>
            <a:ext cx="49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“X”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12100" y="6189859"/>
            <a:ext cx="146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Octothorpe</a:t>
            </a:r>
            <a:r>
              <a:rPr lang="en-US" dirty="0"/>
              <a:t>”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1725" y="4332446"/>
            <a:ext cx="1642329" cy="16423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2995" y="1261174"/>
            <a:ext cx="1642329" cy="17009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4324" y="1319830"/>
            <a:ext cx="1700984" cy="16423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47297" y="31772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Hexa</a:t>
            </a:r>
            <a:r>
              <a:rPr lang="en-US" dirty="0"/>
              <a:t> 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59972" y="318513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Hexa</a:t>
            </a:r>
            <a:r>
              <a:rPr lang="en-US" dirty="0"/>
              <a:t> 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31537" y="6189859"/>
            <a:ext cx="79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Octa</a:t>
            </a:r>
            <a:r>
              <a:rPr lang="en-US" dirty="0"/>
              <a:t> 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44212" y="6197751"/>
            <a:ext cx="77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Octa</a:t>
            </a:r>
            <a:r>
              <a:rPr lang="en-US" dirty="0"/>
              <a:t> x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4325" y="4170341"/>
            <a:ext cx="1882117" cy="16423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238102" y="6197751"/>
            <a:ext cx="46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6</a:t>
            </a:r>
          </a:p>
        </p:txBody>
      </p:sp>
    </p:spTree>
    <p:extLst>
      <p:ext uri="{BB962C8B-B14F-4D97-AF65-F5344CB8AC3E}">
        <p14:creationId xmlns:p14="http://schemas.microsoft.com/office/powerpoint/2010/main" val="63872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9FB6-D9B1-8240-9298-C621F241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Placement: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E371-60CA-6E49-8986-CD6E03C6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all your components on a 1mm grid</a:t>
            </a:r>
          </a:p>
          <a:p>
            <a:r>
              <a:rPr lang="en-US" dirty="0"/>
              <a:t>Reference designators can go on 0.5 or 0.1mm grid.</a:t>
            </a:r>
          </a:p>
          <a:p>
            <a:r>
              <a:rPr lang="en-US" dirty="0"/>
              <a:t>Orient all your parts the same way for easy assembly.</a:t>
            </a:r>
          </a:p>
          <a:p>
            <a:r>
              <a:rPr lang="en-US" dirty="0"/>
              <a:t>Leave space between components for easy assembly.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2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remote</a:t>
            </a:r>
          </a:p>
        </p:txBody>
      </p:sp>
    </p:spTree>
    <p:extLst>
      <p:ext uri="{BB962C8B-B14F-4D97-AF65-F5344CB8AC3E}">
        <p14:creationId xmlns:p14="http://schemas.microsoft.com/office/powerpoint/2010/main" val="418261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Layout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rotate components with the rotate tool.</a:t>
            </a:r>
          </a:p>
          <a:p>
            <a:r>
              <a:rPr lang="en-US" dirty="0"/>
              <a:t>Control-click snaps parts to grid.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0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7526-2B88-AE4A-9C59-7889AE66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EE15E-C860-FA40-B8BE-14B198888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0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Ways to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</a:t>
            </a:r>
          </a:p>
          <a:p>
            <a:pPr lvl="1"/>
            <a:r>
              <a:rPr lang="en-US" dirty="0"/>
              <a:t>You can do anything you want (including things you shouldn’t)</a:t>
            </a:r>
          </a:p>
          <a:p>
            <a:r>
              <a:rPr lang="en-US" dirty="0"/>
              <a:t>Auto router</a:t>
            </a:r>
          </a:p>
          <a:p>
            <a:pPr lvl="1"/>
            <a:r>
              <a:rPr lang="en-US" dirty="0"/>
              <a:t>Fully-automatic routing, subject to constraints that you can set.</a:t>
            </a:r>
          </a:p>
          <a:p>
            <a:pPr lvl="1"/>
            <a:r>
              <a:rPr lang="en-US" dirty="0"/>
              <a:t>The Eagle auto router is not good enough to do it all for you.</a:t>
            </a:r>
          </a:p>
          <a:p>
            <a:r>
              <a:rPr lang="en-US" dirty="0"/>
              <a:t>“Follow me”</a:t>
            </a:r>
          </a:p>
          <a:p>
            <a:pPr lvl="1"/>
            <a:r>
              <a:rPr lang="en-US" dirty="0"/>
              <a:t>Assisted manual routing.  The router will enforce the constraints you set.</a:t>
            </a:r>
          </a:p>
          <a:p>
            <a:r>
              <a:rPr lang="en-US" dirty="0"/>
              <a:t>Fan out</a:t>
            </a:r>
          </a:p>
          <a:p>
            <a:pPr lvl="1"/>
            <a:r>
              <a:rPr lang="en-US" dirty="0"/>
              <a:t>Create circuit stubs to connect devices to power/ground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9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816</Words>
  <Application>Microsoft Macintosh PowerPoint</Application>
  <PresentationFormat>Widescreen</PresentationFormat>
  <Paragraphs>131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Laying Out the Board</vt:lpstr>
      <vt:lpstr>Board Layout Goals</vt:lpstr>
      <vt:lpstr>Layout Steps</vt:lpstr>
      <vt:lpstr>Some Possible Configurations</vt:lpstr>
      <vt:lpstr>Device Placement: Style</vt:lpstr>
      <vt:lpstr>Layout Demo</vt:lpstr>
      <vt:lpstr>Eagle Layout Tools</vt:lpstr>
      <vt:lpstr>Routing</vt:lpstr>
      <vt:lpstr>The Three Ways to Route</vt:lpstr>
      <vt:lpstr>Auto Router</vt:lpstr>
      <vt:lpstr>Semi-Automatic Routing</vt:lpstr>
      <vt:lpstr>Commands for Routing</vt:lpstr>
      <vt:lpstr>Design Rules Check</vt:lpstr>
      <vt:lpstr>Electrical Rules Check</vt:lpstr>
      <vt:lpstr>Semi-Auto Routing Demo</vt:lpstr>
      <vt:lpstr>CAM Files</vt:lpstr>
      <vt:lpstr>CAM Layers (Gerber files)</vt:lpstr>
      <vt:lpstr>The CAM Processor</vt:lpstr>
      <vt:lpstr>CAM Setup</vt:lpstr>
      <vt:lpstr>CAM Demo</vt:lpstr>
      <vt:lpstr>Checking Your Gerbers!</vt:lpstr>
      <vt:lpstr>Gerber Viewer Demo</vt:lpstr>
      <vt:lpstr>Quad Design Details</vt:lpstr>
      <vt:lpstr>Motor Power: Resistance</vt:lpstr>
      <vt:lpstr>Motor Power: Inductance</vt:lpstr>
      <vt:lpstr>Microcontroller and IMU Controller: Noise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7: Board Layout</dc:title>
  <dc:creator>Swanson, Steven</dc:creator>
  <cp:lastModifiedBy>Swanson, Steven</cp:lastModifiedBy>
  <cp:revision>10</cp:revision>
  <dcterms:created xsi:type="dcterms:W3CDTF">2019-03-11T07:02:08Z</dcterms:created>
  <dcterms:modified xsi:type="dcterms:W3CDTF">2019-04-18T17:17:55Z</dcterms:modified>
</cp:coreProperties>
</file>