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70" r:id="rId3"/>
    <p:sldId id="315" r:id="rId4"/>
    <p:sldId id="314" r:id="rId5"/>
    <p:sldId id="272" r:id="rId6"/>
    <p:sldId id="271" r:id="rId7"/>
    <p:sldId id="317" r:id="rId8"/>
    <p:sldId id="273" r:id="rId9"/>
    <p:sldId id="275" r:id="rId10"/>
    <p:sldId id="316" r:id="rId11"/>
    <p:sldId id="281" r:id="rId12"/>
    <p:sldId id="290" r:id="rId13"/>
    <p:sldId id="289" r:id="rId14"/>
    <p:sldId id="276" r:id="rId15"/>
    <p:sldId id="318" r:id="rId16"/>
    <p:sldId id="261" r:id="rId17"/>
    <p:sldId id="262" r:id="rId18"/>
    <p:sldId id="268" r:id="rId19"/>
    <p:sldId id="263" r:id="rId20"/>
    <p:sldId id="264" r:id="rId21"/>
    <p:sldId id="265" r:id="rId22"/>
    <p:sldId id="319" r:id="rId23"/>
    <p:sldId id="320" r:id="rId24"/>
    <p:sldId id="321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DD3B-4082-1B42-B143-D42EC70EE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B1ADA-FD44-7948-8E23-BADA1768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8AA1-9F8C-8843-96E2-15E0CB4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5337-F1E7-7646-A864-7D9BD4F3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D93D-C073-404E-B503-8037A393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0F03-68ED-734C-AC3C-93EC1358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92497-30EE-DA47-88D8-9E0C9197F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24C7-4C1C-3043-8EC9-50839E70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BDBF-8CF1-604F-850F-49152FF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D2C3-B781-2346-A1CD-7F71D770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EC72D-347B-2740-AE82-60C4F35E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0078-D277-884B-BCC7-83C2BE7B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291E-A633-BE43-BAF5-1B0FAA54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A3AD-297D-8144-A992-CC7BEF5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9039-3BDA-CD4A-9D2E-EFFFCB9F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3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EFFB-6F01-B64B-84E4-D62B06CA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28E6-2982-B546-B651-9F591357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49CDE-5D64-3642-8CBB-F89B3E8F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2876-452A-0540-90A4-44604914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9413-0B3B-A248-8E7B-91012851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6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15C2-0F5A-4A4B-A7D7-0BAAFA14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1BD0-22F3-4D4F-B241-4FF4E90B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6F00-6A7C-CF43-8CBB-6208BC52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14CA-AD96-7340-9838-7B22E3E2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65EE-8CB3-124E-89EB-F05CC41E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699-2D06-4049-81A8-D6E1BE2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7847-6CEB-0D48-8199-ABEABAFE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80007-CB85-A24E-90C9-23B33690F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32FA-EC72-264F-8509-5F41BEFF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3186-3824-9943-9B98-BD13FD55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FA9D-7C47-6C4D-BB1B-2DFE65D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7852-5257-454A-92D8-2593962F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A5A4-C9BD-4344-A369-710937AEE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AC04-F415-D941-A2C2-88D901B3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CF850-0127-0440-8384-3BA79FC6F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F14E1-9732-564D-AE26-7E62CBD40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D1558-6A85-B749-99E8-30ADFB75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06E68-934D-D340-A57E-DF15AC4C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34F05-1284-AF42-9D64-553EF858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0770-0A88-624C-8BF0-ED117509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BB565-FD37-4245-BFB4-3C3B5094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3619F-5805-E643-B8B6-E788166D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1C033-941C-8E42-BD6C-63AF23EF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E81F1-3183-8747-BEAF-C88CF944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30FF6-E2D2-9044-8DB8-988E9D55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A6B01-8775-A04C-96B4-178FB02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73C4-B863-DE45-82B4-00AA5000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3F6A-9E9E-074F-99D8-3EE01B08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3BB39-E7DF-C348-A248-B78BA038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1327C-28B6-EA4F-A392-40E4C682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2DC9C-3276-2545-A91F-36CFADC8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0BB40-888A-804E-9B22-434E8D16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5E70-AFEA-6F4E-A006-5D28E467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5C133-BD80-5643-B416-74CAC34BA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705EC-D0C6-4C4A-8245-5F3036B69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E02A-31F7-8347-A2F9-CEFC1509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17F31-BA93-2C46-9DB2-55452C1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39A7E-293B-4B48-A308-B1751109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184FA-3671-D04E-9C7D-8406E19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487-3379-D843-928C-4EC1B534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0E62D-8A26-0E48-8186-10ED2D11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A0BC-44CB-0248-A89B-C226E29B5A5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8E43-BECC-C74C-979E-730BEF053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97D7-3528-5F43-9715-33C60F8CB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7: Board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44BA-110C-2248-981F-78B0BE3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13D6-D2E1-5D4A-8D67-BE9AC27A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critical nets with follow me router</a:t>
            </a:r>
          </a:p>
          <a:p>
            <a:pPr lvl="1"/>
            <a:r>
              <a:rPr lang="en-US" dirty="0"/>
              <a:t>Wires to antenna</a:t>
            </a:r>
          </a:p>
          <a:p>
            <a:pPr lvl="1"/>
            <a:r>
              <a:rPr lang="en-US" dirty="0"/>
              <a:t>Wires to crystal</a:t>
            </a:r>
          </a:p>
          <a:p>
            <a:pPr lvl="1"/>
            <a:r>
              <a:rPr lang="en-US" dirty="0"/>
              <a:t>Ground isolation for antenna and crystal</a:t>
            </a:r>
          </a:p>
          <a:p>
            <a:r>
              <a:rPr lang="en-US" dirty="0"/>
              <a:t>Fan out power and ground.</a:t>
            </a:r>
          </a:p>
          <a:p>
            <a:r>
              <a:rPr lang="en-US" dirty="0"/>
              <a:t>Autoroute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67291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“Auto;” – run the auto router (leave off the “;” to configure the router.</a:t>
            </a:r>
          </a:p>
          <a:p>
            <a:r>
              <a:rPr lang="en-US" dirty="0"/>
              <a:t>“</a:t>
            </a:r>
            <a:r>
              <a:rPr lang="en-US" dirty="0" err="1"/>
              <a:t>Ripup</a:t>
            </a:r>
            <a:r>
              <a:rPr lang="en-US" dirty="0"/>
              <a:t>;”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r>
              <a:rPr lang="en-US" dirty="0"/>
              <a:t>“Show &lt;thing&gt;”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1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that your board layout meets design requirements for manufacturing.</a:t>
            </a:r>
          </a:p>
          <a:p>
            <a:pPr lvl="1"/>
            <a:r>
              <a:rPr lang="en-US" dirty="0"/>
              <a:t>Distance between traces and traces, traces and </a:t>
            </a:r>
            <a:r>
              <a:rPr lang="en-US" dirty="0" err="1"/>
              <a:t>vias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Trace width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2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checks for common problems in schematics.</a:t>
            </a:r>
          </a:p>
          <a:p>
            <a:r>
              <a:rPr lang="en-US" dirty="0"/>
              <a:t>Make sure you understand the reason for the errors.</a:t>
            </a:r>
          </a:p>
          <a:p>
            <a:r>
              <a:rPr lang="en-US" dirty="0"/>
              <a:t>Fix them if you can.</a:t>
            </a:r>
          </a:p>
          <a:p>
            <a:r>
              <a:rPr lang="en-US" dirty="0"/>
              <a:t>Run it! </a:t>
            </a:r>
          </a:p>
        </p:txBody>
      </p:sp>
    </p:spTree>
    <p:extLst>
      <p:ext uri="{BB962C8B-B14F-4D97-AF65-F5344CB8AC3E}">
        <p14:creationId xmlns:p14="http://schemas.microsoft.com/office/powerpoint/2010/main" val="50569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8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Layers (Gerber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Eagle layers are for design.</a:t>
            </a:r>
          </a:p>
          <a:p>
            <a:r>
              <a:rPr lang="en-US" dirty="0"/>
              <a:t>CAM layers are for manufacturing</a:t>
            </a:r>
          </a:p>
          <a:p>
            <a:pPr lvl="1"/>
            <a:r>
              <a:rPr lang="en-US" dirty="0"/>
              <a:t>“Gerber” files are for lithographic steps</a:t>
            </a:r>
          </a:p>
          <a:p>
            <a:pPr lvl="1"/>
            <a:r>
              <a:rPr lang="en-US" dirty="0"/>
              <a:t>Drill files are for drilling holes.</a:t>
            </a:r>
          </a:p>
          <a:p>
            <a:r>
              <a:rPr lang="en-US" dirty="0"/>
              <a:t>Each CAM layers corresponds to one layer of the resulting board</a:t>
            </a:r>
          </a:p>
          <a:p>
            <a:pPr lvl="1"/>
            <a:r>
              <a:rPr lang="en-US" dirty="0"/>
              <a:t>Top silk screen (.PLC)</a:t>
            </a:r>
          </a:p>
          <a:p>
            <a:pPr lvl="1"/>
            <a:r>
              <a:rPr lang="en-US" dirty="0"/>
              <a:t>Top solder mask (.STC)</a:t>
            </a:r>
          </a:p>
          <a:p>
            <a:pPr lvl="1"/>
            <a:r>
              <a:rPr lang="en-US" dirty="0"/>
              <a:t>Top metal (.TOP)</a:t>
            </a:r>
          </a:p>
          <a:p>
            <a:pPr lvl="1"/>
            <a:r>
              <a:rPr lang="en-US" dirty="0"/>
              <a:t>Inner metal layers</a:t>
            </a:r>
          </a:p>
          <a:p>
            <a:pPr lvl="1"/>
            <a:r>
              <a:rPr lang="en-US" dirty="0"/>
              <a:t>Bottom metal (.BOT)</a:t>
            </a:r>
          </a:p>
          <a:p>
            <a:pPr lvl="1"/>
            <a:r>
              <a:rPr lang="en-US" dirty="0"/>
              <a:t>Bottom solder mask (.STS)</a:t>
            </a:r>
          </a:p>
          <a:p>
            <a:pPr lvl="1"/>
            <a:r>
              <a:rPr lang="en-US" dirty="0"/>
              <a:t>Bottom silk screen (.PLS)</a:t>
            </a:r>
          </a:p>
          <a:p>
            <a:pPr lvl="1"/>
            <a:r>
              <a:rPr lang="en-US" dirty="0"/>
              <a:t>Different board houses have different suffixes.</a:t>
            </a:r>
          </a:p>
          <a:p>
            <a:r>
              <a:rPr lang="en-US" dirty="0"/>
              <a:t>One drill file specifying where all the pads, </a:t>
            </a:r>
            <a:r>
              <a:rPr lang="en-US" dirty="0" err="1"/>
              <a:t>vias</a:t>
            </a:r>
            <a:r>
              <a:rPr lang="en-US" dirty="0"/>
              <a:t>, and mounting holes are located and their diameters (.DRD)</a:t>
            </a:r>
          </a:p>
          <a:p>
            <a:r>
              <a:rPr lang="en-US" dirty="0"/>
              <a:t>Other files too, depending on the manufacturing process</a:t>
            </a:r>
          </a:p>
          <a:p>
            <a:pPr lvl="1"/>
            <a:r>
              <a:rPr lang="en-US" dirty="0"/>
              <a:t>Solder paste stencil</a:t>
            </a:r>
          </a:p>
          <a:p>
            <a:pPr lvl="1"/>
            <a:r>
              <a:rPr lang="en-US" dirty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56638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 Processor generates CAM files</a:t>
            </a:r>
          </a:p>
          <a:p>
            <a:r>
              <a:rPr lang="en-US" dirty="0"/>
              <a:t>The exact configuration for the </a:t>
            </a:r>
            <a:r>
              <a:rPr lang="en-US" dirty="0" err="1"/>
              <a:t>gerber</a:t>
            </a:r>
            <a:r>
              <a:rPr lang="en-US" dirty="0"/>
              <a:t> files varies by board house</a:t>
            </a:r>
          </a:p>
          <a:p>
            <a:pPr lvl="1"/>
            <a:r>
              <a:rPr lang="en-US" dirty="0"/>
              <a:t>Should the board outline be in every layer?</a:t>
            </a:r>
          </a:p>
          <a:p>
            <a:pPr lvl="1"/>
            <a:r>
              <a:rPr lang="en-US" dirty="0"/>
              <a:t>Which format should the files be in (there are many)</a:t>
            </a:r>
          </a:p>
          <a:p>
            <a:pPr lvl="1"/>
            <a:r>
              <a:rPr lang="en-US" dirty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7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</a:t>
            </a:r>
            <a:r>
              <a:rPr lang="en-US" dirty="0" err="1"/>
              <a:t>Gerbers</a:t>
            </a:r>
            <a:r>
              <a:rPr lang="en-US" dirty="0"/>
              <a:t> for a particular board house, you need CAM setup files (*.cam for Eagle)</a:t>
            </a:r>
          </a:p>
          <a:p>
            <a:r>
              <a:rPr lang="en-US" dirty="0"/>
              <a:t>This specifies how to generate each layer the board house needs.</a:t>
            </a:r>
          </a:p>
          <a:p>
            <a:r>
              <a:rPr lang="en-US" dirty="0"/>
              <a:t>See example in Button and </a:t>
            </a:r>
            <a:r>
              <a:rPr lang="en-US"/>
              <a:t>Light Tutorial.</a:t>
            </a:r>
          </a:p>
        </p:txBody>
      </p:sp>
    </p:spTree>
    <p:extLst>
      <p:ext uri="{BB962C8B-B14F-4D97-AF65-F5344CB8AC3E}">
        <p14:creationId xmlns:p14="http://schemas.microsoft.com/office/powerpoint/2010/main" val="2430319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Layout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Mechanical constraints – Some things need to be in specific locations</a:t>
            </a:r>
          </a:p>
          <a:p>
            <a:r>
              <a:rPr lang="en-US" dirty="0"/>
              <a:t>Electrical constraints – Does the layout meet signal integrity/EM requirements</a:t>
            </a:r>
          </a:p>
          <a:p>
            <a:pPr lvl="1"/>
            <a:r>
              <a:rPr lang="en-US" dirty="0"/>
              <a:t>Will digital interference mess up the antenna?</a:t>
            </a:r>
          </a:p>
          <a:p>
            <a:pPr lvl="1"/>
            <a:r>
              <a:rPr lang="en-US" dirty="0"/>
              <a:t>Are decoupling caps near IC Supply pins?</a:t>
            </a:r>
          </a:p>
          <a:p>
            <a:pPr lvl="1"/>
            <a:r>
              <a:rPr lang="en-US" dirty="0"/>
              <a:t>Keep the noisy power/ground for the motors away from the digital logic.</a:t>
            </a:r>
          </a:p>
          <a:p>
            <a:r>
              <a:rPr lang="en-US" dirty="0"/>
              <a:t>Correctness – things don’t overlap or hang off the board.</a:t>
            </a:r>
          </a:p>
          <a:p>
            <a:r>
              <a:rPr lang="en-US" dirty="0"/>
              <a:t>Ease of routing – Connected items should be physically close.</a:t>
            </a:r>
          </a:p>
          <a:p>
            <a:r>
              <a:rPr lang="en-US" dirty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35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 can’t display Gerber files itself</a:t>
            </a:r>
          </a:p>
          <a:p>
            <a:r>
              <a:rPr lang="en-US" dirty="0"/>
              <a:t>You need a 3</a:t>
            </a:r>
            <a:r>
              <a:rPr lang="en-US" baseline="30000" dirty="0"/>
              <a:t>rd</a:t>
            </a:r>
            <a:r>
              <a:rPr lang="en-US" dirty="0"/>
              <a:t> party tool</a:t>
            </a:r>
          </a:p>
          <a:p>
            <a:pPr lvl="1"/>
            <a:r>
              <a:rPr lang="en-US" dirty="0"/>
              <a:t>See the Button and Light tutorial for recommendations</a:t>
            </a:r>
          </a:p>
          <a:p>
            <a:r>
              <a:rPr lang="en-US" dirty="0"/>
              <a:t>You should always check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Eagle has bugs (you should assume)</a:t>
            </a:r>
          </a:p>
          <a:p>
            <a:pPr lvl="1"/>
            <a:r>
              <a:rPr lang="en-US" dirty="0"/>
              <a:t>You may have misconfigured something</a:t>
            </a:r>
          </a:p>
          <a:p>
            <a:pPr lvl="1"/>
            <a:r>
              <a:rPr lang="en-US" dirty="0"/>
              <a:t>You may have put something in the wrong layer.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 Viewer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83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0231-40CE-0A45-8744-9CE4B47E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</a:t>
            </a:r>
            <a:r>
              <a:rPr lang="en-US"/>
              <a:t>Design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E3F9-ABA2-8C43-80EF-8EB52543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Power: Resistance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Motors take a lot of current!</a:t>
            </a:r>
          </a:p>
          <a:p>
            <a:r>
              <a:rPr lang="en-US" dirty="0"/>
              <a:t>We want all the power to go to the motors</a:t>
            </a:r>
          </a:p>
          <a:p>
            <a:r>
              <a:rPr lang="en-US" dirty="0"/>
              <a:t>Copper is an imperfect conductor</a:t>
            </a:r>
          </a:p>
          <a:p>
            <a:pPr lvl="1"/>
            <a:r>
              <a:rPr lang="en-US" dirty="0"/>
              <a:t>Voltage drop on power lines is non-trivial</a:t>
            </a:r>
          </a:p>
          <a:p>
            <a:pPr lvl="1"/>
            <a:r>
              <a:rPr lang="en-US" dirty="0"/>
              <a:t>Resistance is a function of aspect ratio</a:t>
            </a:r>
          </a:p>
          <a:p>
            <a:pPr lvl="1"/>
            <a:r>
              <a:rPr lang="en-US" dirty="0"/>
              <a:t>0.5 </a:t>
            </a:r>
            <a:r>
              <a:rPr lang="en-US" dirty="0" err="1"/>
              <a:t>mΩ</a:t>
            </a:r>
            <a:r>
              <a:rPr lang="en-US" dirty="0"/>
              <a:t>/square</a:t>
            </a:r>
          </a:p>
          <a:p>
            <a:r>
              <a:rPr lang="en-US" dirty="0"/>
              <a:t>So, make the power lines wide!</a:t>
            </a:r>
          </a:p>
          <a:p>
            <a:pPr lvl="1"/>
            <a:r>
              <a:rPr lang="en-US" dirty="0"/>
              <a:t>Use a trace-width calculator</a:t>
            </a:r>
          </a:p>
          <a:p>
            <a:pPr lvl="1"/>
            <a:r>
              <a:rPr lang="en-US" dirty="0"/>
              <a:t>https://www.4pcb.com/trace-width-</a:t>
            </a:r>
            <a:r>
              <a:rPr lang="en-US" dirty="0" err="1"/>
              <a:t>calculator.html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57DEB-E633-AB4D-879F-77A71AAE4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4955" y="342900"/>
            <a:ext cx="502920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531CA-C648-7141-B7D0-1030703C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7" y="3282156"/>
            <a:ext cx="20828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AC832-7BF2-0C45-92F3-18F1A73C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55" y="3260514"/>
            <a:ext cx="26797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AC983-AF99-2F4F-80B0-440BEC5B8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333" y="3887617"/>
            <a:ext cx="27813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4148F-7D90-814D-8CA6-F1958788D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583" y="5625929"/>
            <a:ext cx="692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Power: Inductance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/>
          </a:bodyPr>
          <a:lstStyle/>
          <a:p>
            <a:r>
              <a:rPr lang="en-US" dirty="0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746E-E481-614A-BC5B-C941B11D3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1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IMU Controller: Noise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746E-E481-614A-BC5B-C941B11D3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3A9-EF5C-D640-9206-A83B478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D6A7-AC25-CE48-8307-B21C66C4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board shape.</a:t>
            </a:r>
          </a:p>
          <a:p>
            <a:r>
              <a:rPr lang="en-US" dirty="0"/>
              <a:t>Place mechanically important parts.</a:t>
            </a:r>
          </a:p>
          <a:p>
            <a:r>
              <a:rPr lang="en-US" dirty="0"/>
              <a:t>Define power planes</a:t>
            </a:r>
          </a:p>
          <a:p>
            <a:r>
              <a:rPr lang="en-US" dirty="0"/>
              <a:t>Place other parts</a:t>
            </a:r>
          </a:p>
          <a:p>
            <a:r>
              <a:rPr lang="en-US" dirty="0"/>
              <a:t>Route the board</a:t>
            </a:r>
          </a:p>
          <a:p>
            <a:r>
              <a:rPr lang="en-US" dirty="0"/>
              <a:t>Run DRC</a:t>
            </a:r>
          </a:p>
        </p:txBody>
      </p:sp>
    </p:spTree>
    <p:extLst>
      <p:ext uri="{BB962C8B-B14F-4D97-AF65-F5344CB8AC3E}">
        <p14:creationId xmlns:p14="http://schemas.microsoft.com/office/powerpoint/2010/main" val="37493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FB6-D9B1-8240-9298-C621F24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Placement: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E371-60CA-6E49-8986-CD6E03C6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all your components on a 1mm grid</a:t>
            </a:r>
          </a:p>
          <a:p>
            <a:r>
              <a:rPr lang="en-US" dirty="0"/>
              <a:t>Reference designators can go on 0.5 or 0.1mm grid.</a:t>
            </a:r>
          </a:p>
          <a:p>
            <a:r>
              <a:rPr lang="en-US" dirty="0"/>
              <a:t>Orient all your parts the same way for easy assembly.</a:t>
            </a:r>
          </a:p>
          <a:p>
            <a:r>
              <a:rPr lang="en-US" dirty="0"/>
              <a:t>Leave space between components for easy assembly.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remote</a:t>
            </a:r>
          </a:p>
        </p:txBody>
      </p:sp>
    </p:spTree>
    <p:extLst>
      <p:ext uri="{BB962C8B-B14F-4D97-AF65-F5344CB8AC3E}">
        <p14:creationId xmlns:p14="http://schemas.microsoft.com/office/powerpoint/2010/main" val="418261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Layout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rotate components with the rotate tool.</a:t>
            </a:r>
          </a:p>
          <a:p>
            <a:r>
              <a:rPr lang="en-US" dirty="0"/>
              <a:t>Control-click snaps parts to grid.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 to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routing, subject to constraints that you can set.</a:t>
            </a:r>
          </a:p>
          <a:p>
            <a:pPr lvl="1"/>
            <a:r>
              <a:rPr lang="en-US" dirty="0"/>
              <a:t>The Eagle auto router is not good enough to do it all for you.</a:t>
            </a:r>
          </a:p>
          <a:p>
            <a:r>
              <a:rPr lang="en-US" dirty="0"/>
              <a:t>“Follow me”</a:t>
            </a:r>
          </a:p>
          <a:p>
            <a:pPr lvl="1"/>
            <a:r>
              <a:rPr lang="en-US" dirty="0"/>
              <a:t>Assisted manual routing.  The router will enforce the constraints you set.</a:t>
            </a:r>
          </a:p>
          <a:p>
            <a:r>
              <a:rPr lang="en-US" dirty="0"/>
              <a:t>Fan out</a:t>
            </a:r>
          </a:p>
          <a:p>
            <a:pPr lvl="1"/>
            <a:r>
              <a:rPr lang="en-US" dirty="0"/>
              <a:t>Create circuit stubs to connect devices to power/ground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9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 reputation</a:t>
            </a:r>
          </a:p>
          <a:p>
            <a:pPr lvl="1"/>
            <a:r>
              <a:rPr lang="en-US" dirty="0"/>
              <a:t>It can’t do everything</a:t>
            </a:r>
          </a:p>
          <a:p>
            <a:pPr lvl="1"/>
            <a:r>
              <a:rPr lang="en-US" dirty="0"/>
              <a:t>Sometimes it does a bad job</a:t>
            </a:r>
          </a:p>
          <a:p>
            <a:pPr lvl="1"/>
            <a:r>
              <a:rPr lang="en-US" dirty="0"/>
              <a:t>When it works, it’s great.</a:t>
            </a:r>
          </a:p>
          <a:p>
            <a:pPr lvl="1"/>
            <a:r>
              <a:rPr lang="en-US" dirty="0"/>
              <a:t>Usually it needs some touch up.</a:t>
            </a:r>
          </a:p>
          <a:p>
            <a:r>
              <a:rPr lang="en-US" dirty="0"/>
              <a:t>Net classes (“Edit-&gt;Net Classes…”)</a:t>
            </a:r>
          </a:p>
          <a:p>
            <a:pPr lvl="1"/>
            <a:r>
              <a:rPr lang="en-US" dirty="0"/>
              <a:t>Lets you set widths and clearances for different kinds of nets</a:t>
            </a:r>
          </a:p>
        </p:txBody>
      </p:sp>
    </p:spTree>
    <p:extLst>
      <p:ext uri="{BB962C8B-B14F-4D97-AF65-F5344CB8AC3E}">
        <p14:creationId xmlns:p14="http://schemas.microsoft.com/office/powerpoint/2010/main" val="192865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795</Words>
  <Application>Microsoft Macintosh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Lab 7: Board Layout</vt:lpstr>
      <vt:lpstr>Board Layout Goals</vt:lpstr>
      <vt:lpstr>Layout Steps</vt:lpstr>
      <vt:lpstr>Device Placement: Style</vt:lpstr>
      <vt:lpstr>Layout Demo</vt:lpstr>
      <vt:lpstr>Eagle Layout Tools</vt:lpstr>
      <vt:lpstr>Routing</vt:lpstr>
      <vt:lpstr>The Three Ways to Route</vt:lpstr>
      <vt:lpstr>Auto Router</vt:lpstr>
      <vt:lpstr>Semi-Automatic Routing</vt:lpstr>
      <vt:lpstr>Commands for Routing</vt:lpstr>
      <vt:lpstr>Design Rules Check</vt:lpstr>
      <vt:lpstr>Electrical Rules Check</vt:lpstr>
      <vt:lpstr>Semi-Auto Routing Demo</vt:lpstr>
      <vt:lpstr>CAM Files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Quad Design Details</vt:lpstr>
      <vt:lpstr>Motor Power: Resistance</vt:lpstr>
      <vt:lpstr>Motor Power: Inductance</vt:lpstr>
      <vt:lpstr>Microcontroller and IMU Controller: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Board Layout</dc:title>
  <dc:creator>Swanson, Steven</dc:creator>
  <cp:lastModifiedBy>Swanson, Steven</cp:lastModifiedBy>
  <cp:revision>8</cp:revision>
  <dcterms:created xsi:type="dcterms:W3CDTF">2019-03-11T07:02:08Z</dcterms:created>
  <dcterms:modified xsi:type="dcterms:W3CDTF">2019-03-11T18:23:00Z</dcterms:modified>
</cp:coreProperties>
</file>