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5" r:id="rId2"/>
    <p:sldId id="277" r:id="rId3"/>
    <p:sldId id="281" r:id="rId4"/>
    <p:sldId id="333" r:id="rId5"/>
    <p:sldId id="261" r:id="rId6"/>
    <p:sldId id="341" r:id="rId7"/>
    <p:sldId id="362" r:id="rId8"/>
    <p:sldId id="342" r:id="rId9"/>
    <p:sldId id="352" r:id="rId10"/>
    <p:sldId id="348" r:id="rId11"/>
    <p:sldId id="350" r:id="rId12"/>
    <p:sldId id="353" r:id="rId13"/>
    <p:sldId id="355" r:id="rId14"/>
    <p:sldId id="356" r:id="rId15"/>
    <p:sldId id="357" r:id="rId16"/>
    <p:sldId id="354" r:id="rId17"/>
    <p:sldId id="363" r:id="rId18"/>
    <p:sldId id="358" r:id="rId19"/>
    <p:sldId id="351" r:id="rId20"/>
    <p:sldId id="343" r:id="rId21"/>
    <p:sldId id="347" r:id="rId22"/>
    <p:sldId id="344" r:id="rId23"/>
    <p:sldId id="360" r:id="rId24"/>
    <p:sldId id="361" r:id="rId25"/>
    <p:sldId id="258" r:id="rId26"/>
    <p:sldId id="364" r:id="rId27"/>
    <p:sldId id="365" r:id="rId28"/>
    <p:sldId id="266" r:id="rId29"/>
    <p:sldId id="262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60" r:id="rId39"/>
    <p:sldId id="282" r:id="rId40"/>
    <p:sldId id="338" r:id="rId41"/>
    <p:sldId id="339" r:id="rId42"/>
    <p:sldId id="264" r:id="rId43"/>
    <p:sldId id="263" r:id="rId44"/>
    <p:sldId id="283" r:id="rId45"/>
    <p:sldId id="278" r:id="rId46"/>
    <p:sldId id="279" r:id="rId47"/>
    <p:sldId id="280" r:id="rId48"/>
    <p:sldId id="28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9"/>
    <p:restoredTop sz="94639"/>
  </p:normalViewPr>
  <p:slideViewPr>
    <p:cSldViewPr snapToGrid="0" snapToObjects="1">
      <p:cViewPr varScale="1">
        <p:scale>
          <a:sx n="137" d="100"/>
          <a:sy n="137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C784-4D19-A543-9C4A-CAD6B088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C40B7-CCE5-B44D-9996-456EF5A41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1236-239D-4C4B-9030-39D344C7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DC47-4FBF-1A4B-85A5-C7804436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5F37-6ADE-C341-967D-6F37A44F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EEB-AB64-134C-A691-A0AEB8F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DE71E-773A-D748-974D-6337584E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8434-D295-5E4D-8F01-BC24C0E1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5E56-8103-F741-8173-571F1CD1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F011-5323-DA45-86DD-F542A1E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1E4ED-ED61-9E4F-B2D4-17CDC293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B8BAD-D505-D344-86B7-C064959F5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0AF8-4E1C-2A42-AB3B-00306220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C89C-37CD-E94E-9A69-CA6E9583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7F76-FF07-DF40-9CF5-4E8D7FA0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510B-AD3B-0C45-86CF-11774AED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DC4-4699-1E4D-B9D4-43CD4EEF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9C81-F823-3449-9F71-4FB5A8CF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F94D-C3B0-B541-BBAE-2F8DE5D6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968F-E847-CA4D-8CDE-B3567019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7D1-5BAD-2346-A4CB-70062C02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318E-82A8-7F4F-8CAE-15A787DFE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D999-B920-404B-9050-BDD595FB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A85C-8CC7-F642-B494-F9E9D055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6D51-A97F-1B40-A2F4-1F5AF02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A118-E752-104E-8E94-7680C781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D0CF-A983-0A43-9F69-AE6C73EF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02C-E0BC-864D-AD0E-E35FDCD4D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E371D-FD75-D54D-B2F9-9930FAFE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C879-6C94-C744-9222-2A84F919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4DA09-9F8E-9340-82FC-57966813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670-7BDA-6148-BB5B-5E041928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F9BD-E7C8-EC4E-B487-6DC3FB32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DCB5F-B0CD-9347-925D-84B8F47C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641C-FC06-2243-84B2-7B3187777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3A2EA-5949-C445-BB76-38F671C1D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4600-F779-054B-8B01-51ABFC64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57AA8-2D74-6949-85EC-0168F46B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A9CB3-E05D-E849-B64C-FB5189AF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F20B-680E-3648-BFB0-F67373BB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9008D-88E1-7B42-B05D-1E9B889E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6366E-3D96-054D-80AF-84DCF6D4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71402-0962-5444-BFB4-D5127C78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7220-3594-A342-9F71-274A315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C80E-FFDA-4347-BA2D-B47A287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1B234-8FA9-8840-A65C-7D2781C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484-2932-9948-9D39-1C3F89C5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AE5B-2A33-AD47-BBFD-FE8FC5DF6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264A0-4062-0446-B084-DA3494C84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8352-9DCA-6848-A198-A8FF796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A558-4945-D346-B4E6-4B1C725C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A74D-8B99-F24C-80B3-11C27671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2E6-96D2-994F-9DE7-FCAE312F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37878-D3E4-BF40-ABEB-236812ACB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6F66-BA1A-534B-9726-CCAA985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70E75-C795-AB49-9F8D-1A008F02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063B-D2F8-534A-80F1-3783729C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548D9-95A9-9742-88C1-E35BD5B1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D03F6-05F8-3C40-86E1-4DC58C5F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97B7-1D07-1A44-90F8-EBC29B0C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20642-B2CF-1A4B-A5FB-7F175A6B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0354-592C-D644-9B2B-8FBA8F24B57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4DAF-67E9-2341-8E46-A246A54EE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B217-1F7D-6147-9430-0EAFBBF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9FE1-3729-FA43-9C22-C13350086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winer/MPU-6050/wiki/Simple-and-Effective-Magnetometer-Calibration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Sensing and Filtering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68D234-4224-6844-AD9F-033D1A0C3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5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2320-53F1-2648-A559-2EFF813D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C89D-897A-ED46-AD08-3ABFAEE0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frequency vs. low frequency</a:t>
            </a:r>
          </a:p>
          <a:p>
            <a:r>
              <a:rPr lang="en-US" dirty="0"/>
              <a:t>High-pass filters</a:t>
            </a:r>
          </a:p>
          <a:p>
            <a:r>
              <a:rPr lang="en-US" dirty="0"/>
              <a:t>Low-pass filters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F46-4758-DE4F-B8B3-01383989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 Datapath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07253-754E-6E4F-9BFC-3FE093087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51273"/>
            <a:ext cx="8229600" cy="44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BAAD-BB0E-8E41-9CC7-9FEFE973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8ADA-0A32-9B49-A588-E37DF7F8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variables for a piece of 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E2B94-DFDA-524F-A767-F5A0D7E1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18" y="2640622"/>
            <a:ext cx="5220365" cy="42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30-A32C-0044-9E90-3A0E591C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C840-E669-0B42-B77C-86E2A76F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696DE-54E4-D44F-9969-8759C530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540896"/>
            <a:ext cx="8184529" cy="5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5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3F11-17EA-784C-800A-0F082AD8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32A8-8931-F642-BB1A-E5D6C302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362D-891E-8140-9725-827A34E8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9144000" cy="45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2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FB7F-77DE-7442-930A-461BAAF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B0F3-4533-4A46-985E-5CC0F493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F5887-9AA3-DF40-AF4E-CADDD94C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424"/>
          <a:stretch/>
        </p:blipFill>
        <p:spPr>
          <a:xfrm>
            <a:off x="2159362" y="11758"/>
            <a:ext cx="7873276" cy="3417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D2BF64-3B66-6947-8406-970A67E6F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06"/>
          <a:stretch/>
        </p:blipFill>
        <p:spPr>
          <a:xfrm>
            <a:off x="2159362" y="3863181"/>
            <a:ext cx="7873276" cy="36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0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7ED-27AC-BD44-973D-02115AF5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Internal Accelerometer Filter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D9B00-2CFF-574C-9258-14815375C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38" y="1744276"/>
            <a:ext cx="8496980" cy="417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9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D6D3-6D4B-E447-8D7E-B403E1E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I2C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07B0-A0F7-324A-A78B-4501303F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5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FFFD-D4F6-1C47-85D2-7EEEDC27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D4AD-677B-BD49-8C42-D97DCD39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AD8F5-D64A-F94D-B723-0E31D084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85" y="365125"/>
            <a:ext cx="11265830" cy="63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5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0F9-C75E-9747-8327-D31485F7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3C5D5-66CE-BE4F-BAD0-BCDA9A35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454978" y="2089242"/>
            <a:ext cx="4368710" cy="3191244"/>
            <a:chOff x="4775290" y="2194364"/>
            <a:chExt cx="4368710" cy="31912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r="858"/>
            <a:stretch/>
          </p:blipFill>
          <p:spPr>
            <a:xfrm>
              <a:off x="4775290" y="2194364"/>
              <a:ext cx="4368710" cy="3175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66485" y="2391824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</a:rPr>
                <a:t>Z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05260" y="50162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66FF"/>
                  </a:solidFill>
                </a:rPr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69002" y="3676868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Operation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even number of motors provides lift and control in 6 dimensions</a:t>
            </a:r>
          </a:p>
          <a:p>
            <a:pPr lvl="1"/>
            <a:r>
              <a:rPr lang="en-US" dirty="0"/>
              <a:t>Spatial dimensions: x, y, z</a:t>
            </a:r>
          </a:p>
          <a:p>
            <a:pPr lvl="1"/>
            <a:r>
              <a:rPr lang="en-US" dirty="0"/>
              <a:t>Pitch:  rotation around left-right (y) axis</a:t>
            </a:r>
          </a:p>
          <a:p>
            <a:pPr lvl="1"/>
            <a:r>
              <a:rPr lang="en-US" dirty="0"/>
              <a:t>Roll: rotation around the front-back (x) axis</a:t>
            </a:r>
          </a:p>
          <a:p>
            <a:pPr lvl="1"/>
            <a:r>
              <a:rPr lang="en-US" dirty="0"/>
              <a:t>Yaw: rotation around the top-bottom (z) axis</a:t>
            </a:r>
          </a:p>
          <a:p>
            <a:r>
              <a:rPr lang="en-US" dirty="0"/>
              <a:t>A flight computer operates a closed-loop controller to maintain stability and implement pilot commands.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E44BF1-6509-0347-9DE2-67E8D72C1D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0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C43F-B2F2-F94B-B341-DDEFE170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Complimentary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B14F-EAD6-0646-A776-5C7F6938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Combine the best of accelerometer and gyro</a:t>
            </a:r>
          </a:p>
          <a:p>
            <a:pPr lvl="1"/>
            <a:r>
              <a:rPr lang="en-US" dirty="0"/>
              <a:t>High-frequency from the gyroscope</a:t>
            </a:r>
          </a:p>
          <a:p>
            <a:pPr lvl="1"/>
            <a:r>
              <a:rPr lang="en-US" dirty="0"/>
              <a:t>Low frequency from the accelerometer</a:t>
            </a:r>
          </a:p>
          <a:p>
            <a:r>
              <a:rPr lang="en-US" dirty="0"/>
              <a:t>The math is pretty simple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new</a:t>
            </a:r>
            <a:r>
              <a:rPr lang="en-US" dirty="0"/>
              <a:t> 		the new estimated Euler angle</a:t>
            </a:r>
          </a:p>
          <a:p>
            <a:pPr marL="857250" lvl="2" indent="0">
              <a:buNone/>
            </a:pPr>
            <a:r>
              <a:rPr lang="el-GR" dirty="0"/>
              <a:t>Θ</a:t>
            </a:r>
            <a:r>
              <a:rPr lang="en-US" baseline="-25000" dirty="0"/>
              <a:t>old</a:t>
            </a:r>
            <a:r>
              <a:rPr lang="en-US" dirty="0"/>
              <a:t> 		the previous estimated </a:t>
            </a:r>
            <a:r>
              <a:rPr lang="en-US" dirty="0" err="1"/>
              <a:t>Eurler</a:t>
            </a:r>
            <a:r>
              <a:rPr lang="en-US" dirty="0"/>
              <a:t> angle</a:t>
            </a:r>
            <a:endParaRPr lang="en-US" baseline="-25000" dirty="0"/>
          </a:p>
          <a:p>
            <a:pPr marL="857250" lvl="2" indent="0">
              <a:buNone/>
            </a:pPr>
            <a:r>
              <a:rPr lang="en-US" dirty="0" err="1"/>
              <a:t>dθ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		gyro measurement</a:t>
            </a:r>
          </a:p>
          <a:p>
            <a:pPr marL="857250" lvl="2" indent="0">
              <a:buNone/>
            </a:pPr>
            <a:r>
              <a:rPr lang="en-US" dirty="0" err="1"/>
              <a:t>Δt</a:t>
            </a:r>
            <a:r>
              <a:rPr lang="en-US" dirty="0"/>
              <a:t> 		Time since last gyro measurement</a:t>
            </a:r>
          </a:p>
          <a:p>
            <a:pPr marL="857250" lvl="2" indent="0">
              <a:buNone/>
            </a:pPr>
            <a:r>
              <a:rPr lang="en-US" dirty="0" err="1"/>
              <a:t>θ</a:t>
            </a:r>
            <a:r>
              <a:rPr lang="en-US" baseline="-25000" dirty="0" err="1"/>
              <a:t>e</a:t>
            </a:r>
            <a:r>
              <a:rPr lang="en-US" dirty="0"/>
              <a:t> 		Euler angle from the accelerometer</a:t>
            </a:r>
          </a:p>
          <a:p>
            <a:pPr marL="857250" lvl="2" indent="0">
              <a:buNone/>
            </a:pPr>
            <a:r>
              <a:rPr lang="en-US" dirty="0"/>
              <a:t>C		The “complimentary gain”</a:t>
            </a:r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7CDA2-76E8-774E-86DE-4C2BA3765C8D}"/>
              </a:ext>
            </a:extLst>
          </p:cNvPr>
          <p:cNvSpPr txBox="1"/>
          <p:nvPr/>
        </p:nvSpPr>
        <p:spPr>
          <a:xfrm>
            <a:off x="3455579" y="3429000"/>
            <a:ext cx="550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θ</a:t>
            </a:r>
            <a:r>
              <a:rPr lang="en-US" sz="2800" baseline="-25000" dirty="0" err="1"/>
              <a:t>new</a:t>
            </a:r>
            <a:r>
              <a:rPr lang="en-US" sz="2800" dirty="0"/>
              <a:t> = C*(</a:t>
            </a:r>
            <a:r>
              <a:rPr lang="en-US" sz="2800" dirty="0" err="1"/>
              <a:t>θ</a:t>
            </a:r>
            <a:r>
              <a:rPr lang="en-US" sz="2800" baseline="-25000" dirty="0" err="1"/>
              <a:t>old</a:t>
            </a:r>
            <a:r>
              <a:rPr lang="en-US" sz="2800" dirty="0"/>
              <a:t> + </a:t>
            </a:r>
            <a:r>
              <a:rPr lang="en-US" sz="2800" dirty="0" err="1"/>
              <a:t>Δt</a:t>
            </a:r>
            <a:r>
              <a:rPr lang="en-US" sz="2800" dirty="0"/>
              <a:t>*</a:t>
            </a:r>
            <a:r>
              <a:rPr lang="en-US" sz="2800" dirty="0" err="1"/>
              <a:t>dθ</a:t>
            </a:r>
            <a:r>
              <a:rPr lang="en-US" sz="2800" dirty="0"/>
              <a:t>/</a:t>
            </a:r>
            <a:r>
              <a:rPr lang="en-US" sz="2800" dirty="0" err="1"/>
              <a:t>dt</a:t>
            </a:r>
            <a:r>
              <a:rPr lang="en-US" sz="2800" dirty="0"/>
              <a:t> ) + (1-C)*</a:t>
            </a:r>
            <a:r>
              <a:rPr lang="en-US" sz="2800" dirty="0" err="1"/>
              <a:t>θ</a:t>
            </a:r>
            <a:r>
              <a:rPr lang="en-US" sz="2800" baseline="-25000" dirty="0" err="1"/>
              <a:t>e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57749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B972-5A3A-CE4C-B35B-3247557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703BC-B6BA-9C42-86F0-65059BE4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goals</a:t>
            </a:r>
          </a:p>
          <a:p>
            <a:pPr lvl="1"/>
            <a:r>
              <a:rPr lang="en-US" dirty="0"/>
              <a:t>Low noise</a:t>
            </a:r>
          </a:p>
          <a:p>
            <a:pPr lvl="1"/>
            <a:r>
              <a:rPr lang="en-US" dirty="0"/>
              <a:t>Low lag</a:t>
            </a:r>
          </a:p>
        </p:txBody>
      </p:sp>
    </p:spTree>
    <p:extLst>
      <p:ext uri="{BB962C8B-B14F-4D97-AF65-F5344CB8AC3E}">
        <p14:creationId xmlns:p14="http://schemas.microsoft.com/office/powerpoint/2010/main" val="241758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640"/>
          <a:stretch/>
        </p:blipFill>
        <p:spPr>
          <a:xfrm>
            <a:off x="-221673" y="-618626"/>
            <a:ext cx="12413673" cy="7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9360"/>
          <a:stretch/>
        </p:blipFill>
        <p:spPr>
          <a:xfrm>
            <a:off x="1524001" y="528145"/>
            <a:ext cx="9578823" cy="632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DC7-9597-7244-B970-5B83F16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F01F-9912-2A48-95D5-E448A0E6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754D-7987-E444-8A84-1C39B1A9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77" y="354330"/>
            <a:ext cx="9546847" cy="62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Quadcopter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complimentary filter to blend acc. And gyro data</a:t>
            </a:r>
          </a:p>
          <a:p>
            <a:pPr lvl="1"/>
            <a:r>
              <a:rPr lang="en-US" dirty="0"/>
              <a:t>Pitch and roll</a:t>
            </a:r>
          </a:p>
          <a:p>
            <a:pPr lvl="1"/>
            <a:r>
              <a:rPr lang="en-US" dirty="0"/>
              <a:t>Complimentary gain should come from the </a:t>
            </a:r>
            <a:r>
              <a:rPr lang="en-US" dirty="0" err="1"/>
              <a:t>remotse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54A6C2-8B25-B44D-8DFA-90CF20582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EB5D-8FF9-2D48-9CE4-337FBB14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45" y="2394069"/>
            <a:ext cx="5127255" cy="29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6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BD3E73-ED06-AE4C-A39E-9AFAAB6F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A139DA-568E-724B-AF6A-97833BDC6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3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3BC1-F680-AE48-8309-201328A4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99BC-BFCB-E146-8F86-A909832F7F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More details and updated code about writing to registers</a:t>
            </a:r>
          </a:p>
          <a:p>
            <a:r>
              <a:rPr lang="en-US" dirty="0"/>
              <a:t>More detailed discussion of XL </a:t>
            </a:r>
            <a:r>
              <a:rPr lang="en-US" dirty="0" err="1"/>
              <a:t>datapath</a:t>
            </a:r>
            <a:r>
              <a:rPr lang="en-US" dirty="0"/>
              <a:t> and filtering.</a:t>
            </a:r>
          </a:p>
          <a:p>
            <a:r>
              <a:rPr lang="en-US" dirty="0"/>
              <a:t>Slides about LP and HP filters.</a:t>
            </a:r>
          </a:p>
          <a:p>
            <a:r>
              <a:rPr lang="en-US" dirty="0"/>
              <a:t>These slides + assembly slides took about 60 min.</a:t>
            </a:r>
          </a:p>
          <a:p>
            <a:r>
              <a:rPr lang="en-US" dirty="0"/>
              <a:t>30 min of questions at the start. </a:t>
            </a:r>
          </a:p>
          <a:p>
            <a:r>
              <a:rPr lang="en-US" dirty="0"/>
              <a:t>Adjust complimentary filter demo, so it’s easier to get to C =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AB541-A0B4-DC4E-AAB8-A920544D2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 dirty="0"/>
              <a:t>The PID Controller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different ways they can control their quad</a:t>
            </a:r>
          </a:p>
          <a:p>
            <a:pPr lvl="1"/>
            <a:r>
              <a:rPr lang="en-US" dirty="0"/>
              <a:t>Pitch/roll -&gt; rate of change of angle</a:t>
            </a:r>
          </a:p>
          <a:p>
            <a:pPr lvl="1"/>
            <a:r>
              <a:rPr lang="en-US" dirty="0"/>
              <a:t>Pitch/roll -&gt; angle of attack</a:t>
            </a:r>
          </a:p>
          <a:p>
            <a:pPr lvl="1"/>
            <a:r>
              <a:rPr lang="en-US" dirty="0"/>
              <a:t>Pitch/roll -&gt; velocity</a:t>
            </a:r>
          </a:p>
          <a:p>
            <a:pPr lvl="1"/>
            <a:r>
              <a:rPr lang="en-US" dirty="0"/>
              <a:t>Pitch/roll -&gt; position</a:t>
            </a:r>
          </a:p>
          <a:p>
            <a:pPr lvl="1"/>
            <a:r>
              <a:rPr lang="en-US" dirty="0"/>
              <a:t>Throttle -&gt; throttle</a:t>
            </a:r>
          </a:p>
          <a:p>
            <a:pPr lvl="1"/>
            <a:r>
              <a:rPr lang="en-US" dirty="0"/>
              <a:t>Throttle -&gt; rate of climb</a:t>
            </a:r>
          </a:p>
          <a:p>
            <a:pPr lvl="1"/>
            <a:r>
              <a:rPr lang="en-US" dirty="0"/>
              <a:t>Throttle -&gt; altitude</a:t>
            </a:r>
          </a:p>
          <a:p>
            <a:r>
              <a:rPr lang="en-US" dirty="0"/>
              <a:t>Discuss higher-order control</a:t>
            </a:r>
          </a:p>
          <a:p>
            <a:pPr lvl="1"/>
            <a:r>
              <a:rPr lang="en-US" dirty="0"/>
              <a:t>How to integrate GPS</a:t>
            </a:r>
          </a:p>
          <a:p>
            <a:pPr lvl="1"/>
            <a:r>
              <a:rPr lang="en-US" dirty="0"/>
              <a:t>How to integrate barometer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1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Multi-rotor aircraft are inherently unstable</a:t>
            </a:r>
          </a:p>
          <a:p>
            <a:pPr lvl="1"/>
            <a:r>
              <a:rPr lang="en-US" dirty="0"/>
              <a:t>Mismatched motor power (voltage variation, manufacturing variation in motors or props)</a:t>
            </a:r>
          </a:p>
          <a:p>
            <a:pPr lvl="1"/>
            <a:r>
              <a:rPr lang="en-US" dirty="0"/>
              <a:t>Variation in air currents and density.</a:t>
            </a:r>
          </a:p>
          <a:p>
            <a:pPr lvl="1"/>
            <a:r>
              <a:rPr lang="en-US" dirty="0"/>
              <a:t>Once perturbed, there’s no force acting on the aircraft to return it to equilibrium (unlike an airplane).</a:t>
            </a:r>
          </a:p>
        </p:txBody>
      </p:sp>
    </p:spTree>
    <p:extLst>
      <p:ext uri="{BB962C8B-B14F-4D97-AF65-F5344CB8AC3E}">
        <p14:creationId xmlns:p14="http://schemas.microsoft.com/office/powerpoint/2010/main" val="171781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Next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Tuning PID</a:t>
            </a:r>
          </a:p>
          <a:p>
            <a:r>
              <a:rPr lang="en-US" dirty="0"/>
              <a:t>Combine this lecture with the flight control software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4700" dirty="0"/>
              <a:t>Control Theory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Making a physical system do what you want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“Open loop” and “closed loop”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Open loop - cannot see the system’s output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Motor controllers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LCD/LED/CRT screens</a:t>
            </a:r>
          </a:p>
          <a:p>
            <a:pPr marL="209394" indent="-209394" defTabSz="275203">
              <a:spcBef>
                <a:spcPts val="1969"/>
              </a:spcBef>
              <a:defRPr sz="1800"/>
            </a:pPr>
            <a:r>
              <a:rPr sz="1600" dirty="0"/>
              <a:t>Closed loop - Can see output, make </a:t>
            </a:r>
            <a:br>
              <a:rPr sz="1600" dirty="0"/>
            </a:br>
            <a:r>
              <a:rPr sz="1600" dirty="0"/>
              <a:t>corrections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Autopilot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GPS guided munitions</a:t>
            </a:r>
          </a:p>
          <a:p>
            <a:pPr marL="418787" lvl="1" indent="-209394" defTabSz="275203">
              <a:spcBef>
                <a:spcPts val="1969"/>
              </a:spcBef>
              <a:defRPr sz="1800"/>
            </a:pPr>
            <a:r>
              <a:rPr sz="1600" dirty="0"/>
              <a:t>Our quadcopter</a:t>
            </a:r>
          </a:p>
        </p:txBody>
      </p:sp>
      <p:pic>
        <p:nvPicPr>
          <p:cNvPr id="44" name="Drawin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455" y="2849509"/>
            <a:ext cx="4511211" cy="2848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144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What is PID?</a:t>
            </a:r>
          </a:p>
        </p:txBody>
      </p:sp>
      <p:sp>
        <p:nvSpPr>
          <p:cNvPr id="38" name="Shape 3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Make a system follow a set point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“Proportional, Integral, Derivative”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A brief history: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1788 - James Watt’s flyball governor (P)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1837 - Louis Molinié hydraulic regulator (PI)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1857 - H.N. Throop marine engine governor (PD)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1868 - Maxwell gives theoretical basis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1911 - Elmer Sperry, ship steering (PID)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5609" y="1643909"/>
            <a:ext cx="2523928" cy="2099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creen Shot 2014-11-02 at 2.27.1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218" y="3838106"/>
            <a:ext cx="3252305" cy="28009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518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20624">
              <a:defRPr sz="5760"/>
            </a:lvl1pPr>
          </a:lstStyle>
          <a:p>
            <a:pPr lvl="0">
              <a:defRPr sz="1800"/>
            </a:pPr>
            <a:r>
              <a:rPr sz="4000" dirty="0"/>
              <a:t>Closed loop control</a:t>
            </a:r>
          </a:p>
        </p:txBody>
      </p:sp>
      <p:sp>
        <p:nvSpPr>
          <p:cNvPr id="47" name="Shape 4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 dirty="0"/>
              <a:t>PID is the most common closed loop controller</a:t>
            </a:r>
            <a:br>
              <a:rPr sz="2500" dirty="0"/>
            </a:br>
            <a:br>
              <a:rPr sz="2500" dirty="0"/>
            </a:br>
            <a:br>
              <a:rPr sz="2500" dirty="0"/>
            </a:br>
            <a:endParaRPr sz="2500" dirty="0"/>
          </a:p>
          <a:p>
            <a:pPr lvl="0">
              <a:defRPr sz="1800"/>
            </a:pPr>
            <a:endParaRPr sz="2500" dirty="0"/>
          </a:p>
          <a:p>
            <a:pPr lvl="0">
              <a:defRPr sz="1800"/>
            </a:pPr>
            <a:r>
              <a:rPr sz="2500" dirty="0"/>
              <a:t>Proportional: Directly against error</a:t>
            </a:r>
          </a:p>
          <a:p>
            <a:pPr lvl="0">
              <a:defRPr sz="1800"/>
            </a:pPr>
            <a:r>
              <a:rPr sz="2500" dirty="0"/>
              <a:t>Integral: Remembers error over time</a:t>
            </a:r>
          </a:p>
          <a:p>
            <a:pPr lvl="0">
              <a:defRPr sz="1800"/>
            </a:pPr>
            <a:r>
              <a:rPr sz="2500" dirty="0"/>
              <a:t>Derivative: Dampens response to avoid oscillations</a:t>
            </a:r>
          </a:p>
        </p:txBody>
      </p:sp>
      <p:pic>
        <p:nvPicPr>
          <p:cNvPr id="48" name="pidloop.png"/>
          <p:cNvPicPr/>
          <p:nvPr/>
        </p:nvPicPr>
        <p:blipFill rotWithShape="1">
          <a:blip r:embed="rId2">
            <a:extLst/>
          </a:blip>
          <a:srcRect b="18226"/>
          <a:stretch/>
        </p:blipFill>
        <p:spPr>
          <a:xfrm>
            <a:off x="6021313" y="2417669"/>
            <a:ext cx="4377956" cy="122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deCogsEqn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5537" y="2881471"/>
            <a:ext cx="3977529" cy="5648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6205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Example</a:t>
            </a:r>
          </a:p>
        </p:txBody>
      </p:sp>
      <p:sp>
        <p:nvSpPr>
          <p:cNvPr id="52" name="Shape 5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" action="ppaction://noaction"/>
              </a:defRPr>
            </a:lvl1pPr>
          </a:lstStyle>
          <a:p>
            <a:pPr lvl="0">
              <a:defRPr sz="1800" u="none"/>
            </a:pPr>
            <a:r>
              <a:rPr sz="2500" dirty="0"/>
              <a:t>https://sites.google.com/site/fpgaandco/pid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15" y="2498087"/>
            <a:ext cx="4957828" cy="37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51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PID on the Quadcopter</a:t>
            </a:r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3 separate controllers</a:t>
            </a:r>
          </a:p>
          <a:p>
            <a:pPr lvl="0">
              <a:defRPr sz="1800"/>
            </a:pPr>
            <a:r>
              <a:rPr sz="2500"/>
              <a:t>PID set point is from user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rcRect b="6714"/>
          <a:stretch>
            <a:fillRect/>
          </a:stretch>
        </p:blipFill>
        <p:spPr>
          <a:xfrm>
            <a:off x="4295413" y="2806155"/>
            <a:ext cx="3601077" cy="24780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38160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4900" dirty="0"/>
              <a:t>Pitfalls of PID</a:t>
            </a: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xfrm>
            <a:off x="1981200" y="1303507"/>
            <a:ext cx="8229600" cy="48226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6993" indent="-316993" defTabSz="291633">
              <a:spcBef>
                <a:spcPts val="2039"/>
              </a:spcBef>
              <a:buSzPct val="100000"/>
              <a:buAutoNum type="arabicPeriod"/>
              <a:defRPr sz="1800"/>
            </a:pPr>
            <a:r>
              <a:rPr sz="1600" dirty="0"/>
              <a:t>Integral term “Windup”</a:t>
            </a:r>
          </a:p>
          <a:p>
            <a:pPr marL="443789" lvl="1" indent="-221894" defTabSz="291633">
              <a:spcBef>
                <a:spcPts val="2039"/>
              </a:spcBef>
              <a:defRPr sz="1800"/>
            </a:pPr>
            <a:r>
              <a:rPr sz="1600" dirty="0"/>
              <a:t>One solution: </a:t>
            </a:r>
            <a:r>
              <a:rPr lang="x-none" sz="1600" dirty="0"/>
              <a:t>Exponential decay on integral (E.g., I = I/2 + error)</a:t>
            </a:r>
            <a:endParaRPr sz="1600" dirty="0"/>
          </a:p>
          <a:p>
            <a:pPr marL="316993" indent="-316993" defTabSz="291633">
              <a:spcBef>
                <a:spcPts val="2039"/>
              </a:spcBef>
              <a:buSzPct val="100000"/>
              <a:buAutoNum type="arabicPeriod" startAt="2"/>
              <a:defRPr sz="1800"/>
            </a:pPr>
            <a:r>
              <a:rPr sz="1600" dirty="0"/>
              <a:t>Derivative noise: beware of </a:t>
            </a:r>
            <a:r>
              <a:rPr lang="en-US" sz="1600" dirty="0"/>
              <a:t>noise.</a:t>
            </a:r>
            <a:endParaRPr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357408" y="2796046"/>
            <a:ext cx="6282726" cy="1754846"/>
            <a:chOff x="1185291" y="3976598"/>
            <a:chExt cx="10989096" cy="3069396"/>
          </a:xfrm>
        </p:grpSpPr>
        <p:pic>
          <p:nvPicPr>
            <p:cNvPr id="61" name="noisepid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85291" y="3976598"/>
              <a:ext cx="3838257" cy="30693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" name="noisederivpi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94346" y="3976598"/>
              <a:ext cx="4480041" cy="30693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" name="Shape 63"/>
            <p:cNvSpPr/>
            <p:nvPr/>
          </p:nvSpPr>
          <p:spPr>
            <a:xfrm>
              <a:off x="5867400" y="487629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64" name="Shape 64"/>
          <p:cNvSpPr/>
          <p:nvPr/>
        </p:nvSpPr>
        <p:spPr>
          <a:xfrm>
            <a:off x="2474797" y="4563594"/>
            <a:ext cx="1115336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Error term with vibration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6820446" y="4563594"/>
            <a:ext cx="2085603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Derivative term causes your system to go insane</a:t>
            </a:r>
          </a:p>
        </p:txBody>
      </p:sp>
      <p:sp>
        <p:nvSpPr>
          <p:cNvPr id="66" name="Shape 66"/>
          <p:cNvSpPr/>
          <p:nvPr/>
        </p:nvSpPr>
        <p:spPr>
          <a:xfrm>
            <a:off x="2246442" y="4286559"/>
            <a:ext cx="7664695" cy="2921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Solution: moving average of last several values.  Or median of last several values.</a:t>
            </a:r>
          </a:p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en-US" dirty="0"/>
              <a:t>Using the serial plotter in </a:t>
            </a:r>
            <a:r>
              <a:rPr lang="en-US" dirty="0" err="1"/>
              <a:t>arduino</a:t>
            </a:r>
            <a:r>
              <a:rPr lang="en-US" dirty="0"/>
              <a:t> to watch the D term.</a:t>
            </a:r>
          </a:p>
          <a:p>
            <a:pPr defTabSz="242342">
              <a:spcBef>
                <a:spcPts val="1687"/>
              </a:spcBef>
              <a:defRPr sz="1800"/>
            </a:pPr>
            <a:r>
              <a:rPr dirty="0"/>
              <a:t>3. Tweaking PID values</a:t>
            </a:r>
            <a:endParaRPr lang="x-none" dirty="0"/>
          </a:p>
          <a:p>
            <a:pPr defTabSz="242342">
              <a:spcBef>
                <a:spcPts val="1687"/>
              </a:spcBef>
              <a:defRPr sz="1800"/>
            </a:pPr>
            <a:r>
              <a:rPr lang="x-none" dirty="0"/>
              <a:t>	Tune P first, then D, then I.</a:t>
            </a:r>
          </a:p>
        </p:txBody>
      </p:sp>
    </p:spTree>
    <p:extLst>
      <p:ext uri="{BB962C8B-B14F-4D97-AF65-F5344CB8AC3E}">
        <p14:creationId xmlns:p14="http://schemas.microsoft.com/office/powerpoint/2010/main" val="2207765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Where to get the derivative?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Pay attention to rate (</a:t>
            </a:r>
            <a:r>
              <a:rPr lang="en-US" dirty="0" err="1"/>
              <a:t>hz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Relative scale of inputs and outputs</a:t>
            </a:r>
          </a:p>
          <a:p>
            <a:pPr lvl="2"/>
            <a:r>
              <a:rPr lang="en-US" dirty="0"/>
              <a:t>Make sure timestep is consistent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9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in speed?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349884"/>
            <a:ext cx="8229600" cy="17279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key number is how many times/sec your PID loops (Hz)</a:t>
            </a:r>
          </a:p>
          <a:p>
            <a:r>
              <a:rPr lang="en-US" dirty="0"/>
              <a:t>The internet suggests &gt; 100Hz (10ms/cycle) is necessary for stable flight.</a:t>
            </a:r>
          </a:p>
          <a:p>
            <a:r>
              <a:rPr lang="en-US" dirty="0"/>
              <a:t>My non-optimized code runs at 400Hz (2.5ms/cycles)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3149259" y="3104869"/>
          <a:ext cx="5486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Reading 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</a:t>
                      </a:r>
                      <a:r>
                        <a:rPr lang="en-US" baseline="0" dirty="0" err="1"/>
                        <a:t>Write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Integer PID (one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 (531Hz)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PID (one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1.888 (529Hz)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AHRS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getOrientation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rfWrite</a:t>
                      </a:r>
                      <a:r>
                        <a:rPr lang="en-US" baseline="0" dirty="0"/>
                        <a:t>() 16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Serial.write</a:t>
                      </a:r>
                      <a:r>
                        <a:rPr lang="en-US" dirty="0"/>
                        <a:t>(“a”)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52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Multi-rotor aircraft require a closed loop controller</a:t>
            </a:r>
          </a:p>
          <a:p>
            <a:pPr lvl="1"/>
            <a:r>
              <a:rPr lang="en-US" dirty="0"/>
              <a:t>Sensors detect aircraft movement and orientation</a:t>
            </a:r>
          </a:p>
          <a:p>
            <a:pPr lvl="1"/>
            <a:r>
              <a:rPr lang="en-US" dirty="0"/>
              <a:t>Controller adjusts the power to motors to maintain desired location and orientation</a:t>
            </a:r>
          </a:p>
          <a:p>
            <a:r>
              <a:rPr lang="en-US" dirty="0"/>
              <a:t>Multi-rotor aircraft use a few sensors to maintain stability</a:t>
            </a:r>
          </a:p>
          <a:p>
            <a:pPr lvl="1"/>
            <a:r>
              <a:rPr lang="en-US" dirty="0"/>
              <a:t>Accelerometers (absolute pitch and roll)</a:t>
            </a:r>
          </a:p>
          <a:p>
            <a:pPr lvl="1"/>
            <a:r>
              <a:rPr lang="en-US" dirty="0"/>
              <a:t>Gyroscopes (changes in pitch, roll, and yaw)</a:t>
            </a:r>
          </a:p>
          <a:p>
            <a:r>
              <a:rPr lang="en-US" dirty="0"/>
              <a:t>The flight computer implements the control algorithm</a:t>
            </a:r>
          </a:p>
          <a:p>
            <a:pPr lvl="1"/>
            <a:r>
              <a:rPr lang="en-US" dirty="0"/>
              <a:t>Usually a </a:t>
            </a:r>
            <a:r>
              <a:rPr lang="en-US" i="1" dirty="0"/>
              <a:t>proportional, integral, derivative (PID)</a:t>
            </a:r>
            <a:r>
              <a:rPr lang="en-US" dirty="0"/>
              <a:t> controller implemented in software.</a:t>
            </a:r>
          </a:p>
          <a:p>
            <a:pPr lvl="1"/>
            <a:r>
              <a:rPr lang="en-US" dirty="0"/>
              <a:t>We will talk more about this later.</a:t>
            </a:r>
          </a:p>
          <a:p>
            <a:r>
              <a:rPr lang="en-US" dirty="0"/>
              <a:t>With PID controllers for pitch, yaw, and roll </a:t>
            </a:r>
            <a:r>
              <a:rPr lang="en-US" dirty="0" err="1"/>
              <a:t>multirotor</a:t>
            </a:r>
            <a:r>
              <a:rPr lang="en-US" dirty="0"/>
              <a:t> aircraft can achieve stable flight.</a:t>
            </a:r>
          </a:p>
        </p:txBody>
      </p:sp>
    </p:spTree>
    <p:extLst>
      <p:ext uri="{BB962C8B-B14F-4D97-AF65-F5344CB8AC3E}">
        <p14:creationId xmlns:p14="http://schemas.microsoft.com/office/powerpoint/2010/main" val="388540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values from IMU.</a:t>
            </a:r>
          </a:p>
          <a:p>
            <a:r>
              <a:rPr lang="en-US" dirty="0"/>
              <a:t>Use Arduino’s plotting tool</a:t>
            </a:r>
          </a:p>
          <a:p>
            <a:r>
              <a:rPr lang="en-US" dirty="0"/>
              <a:t>Run your serial port at max speed!!! </a:t>
            </a:r>
          </a:p>
          <a:p>
            <a:r>
              <a:rPr lang="en-US" dirty="0"/>
              <a:t>Read the pitch of your test stand with the motors on</a:t>
            </a:r>
          </a:p>
          <a:p>
            <a:pPr lvl="1"/>
            <a:r>
              <a:rPr lang="en-US" dirty="0"/>
              <a:t>Configure the filters on the IMU</a:t>
            </a:r>
          </a:p>
          <a:p>
            <a:pPr lvl="1"/>
            <a:r>
              <a:rPr lang="en-US" dirty="0"/>
              <a:t>Implement a complimentary filter in software.</a:t>
            </a:r>
          </a:p>
        </p:txBody>
      </p:sp>
    </p:spTree>
    <p:extLst>
      <p:ext uri="{BB962C8B-B14F-4D97-AF65-F5344CB8AC3E}">
        <p14:creationId xmlns:p14="http://schemas.microsoft.com/office/powerpoint/2010/main" val="2059893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C2B-5E7D-0249-BF0D-5DF53D54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10D7-F0F2-9F4C-A245-3E8732C5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Tuning PID is a bit of an art form.</a:t>
            </a:r>
          </a:p>
          <a:p>
            <a:r>
              <a:rPr lang="en-US" dirty="0"/>
              <a:t>Simple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P=I=D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P until it starts oscillating, reduce until it oscillates just a bit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to till it stabilizes pretty quickly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I to fix offset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Increase D as much as possible with causing oscillation.</a:t>
            </a:r>
          </a:p>
        </p:txBody>
      </p:sp>
    </p:spTree>
    <p:extLst>
      <p:ext uri="{BB962C8B-B14F-4D97-AF65-F5344CB8AC3E}">
        <p14:creationId xmlns:p14="http://schemas.microsoft.com/office/powerpoint/2010/main" val="144289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419-212F-734D-944E-9BA5F8B6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9F05-7FBA-8641-8E7D-6FDBD8D7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Zeigler-Nichols method.</a:t>
            </a:r>
          </a:p>
          <a:p>
            <a:pPr lvl="1"/>
            <a:r>
              <a:rPr lang="en-US" dirty="0"/>
              <a:t>P=I=D= 0</a:t>
            </a:r>
          </a:p>
          <a:p>
            <a:pPr lvl="1"/>
            <a:r>
              <a:rPr lang="en-US" dirty="0"/>
              <a:t>Increase P until oscillations start.  P is now at Ku, oscillation is at frequency Tu.</a:t>
            </a:r>
          </a:p>
          <a:p>
            <a:pPr lvl="1"/>
            <a:r>
              <a:rPr lang="en-US" dirty="0"/>
              <a:t>Follow the chart.</a:t>
            </a:r>
          </a:p>
          <a:p>
            <a:pPr lvl="1"/>
            <a:r>
              <a:rPr lang="en-US" dirty="0"/>
              <a:t>It’s important that your PID look incorporate its execution interval correctly.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A22FF-C57C-2A42-924F-DFAFB362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5054600"/>
            <a:ext cx="4762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4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on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Demo the data we get (3-axis accelerations)</a:t>
            </a:r>
          </a:p>
          <a:p>
            <a:pPr lvl="1"/>
            <a:r>
              <a:rPr lang="en-US" dirty="0"/>
              <a:t>Conversion to Euler angles.  Show math.</a:t>
            </a:r>
          </a:p>
          <a:p>
            <a:pPr lvl="1"/>
            <a:r>
              <a:rPr lang="en-US" dirty="0"/>
              <a:t>Conversion to acceleration along </a:t>
            </a:r>
            <a:r>
              <a:rPr lang="en-US" dirty="0" err="1"/>
              <a:t>x,y,z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Maybe talk about coordinate systems?</a:t>
            </a:r>
          </a:p>
          <a:p>
            <a:r>
              <a:rPr lang="en-US" dirty="0"/>
              <a:t>Gyroscope</a:t>
            </a:r>
          </a:p>
          <a:p>
            <a:pPr lvl="1"/>
            <a:r>
              <a:rPr lang="en-US" dirty="0"/>
              <a:t>Demo the data we get</a:t>
            </a:r>
          </a:p>
          <a:p>
            <a:r>
              <a:rPr lang="en-US" dirty="0"/>
              <a:t>Other sensors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Barometer</a:t>
            </a:r>
          </a:p>
          <a:p>
            <a:pPr lvl="1"/>
            <a:r>
              <a:rPr lang="en-US" dirty="0"/>
              <a:t>Magnetometer</a:t>
            </a:r>
          </a:p>
          <a:p>
            <a:pPr lvl="1"/>
            <a:r>
              <a:rPr lang="en-US" dirty="0"/>
              <a:t>Temperature (for correcting measurements)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wiki.dronecode.org</a:t>
            </a:r>
            <a:r>
              <a:rPr lang="en-US" dirty="0"/>
              <a:t>/_media/u01.imu_temperature_compensation_-_hessel_van_der_molen.pdf</a:t>
            </a:r>
          </a:p>
        </p:txBody>
      </p:sp>
    </p:spTree>
    <p:extLst>
      <p:ext uri="{BB962C8B-B14F-4D97-AF65-F5344CB8AC3E}">
        <p14:creationId xmlns:p14="http://schemas.microsoft.com/office/powerpoint/2010/main" val="3342077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Slides 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Noise</a:t>
            </a:r>
          </a:p>
          <a:p>
            <a:r>
              <a:rPr lang="en-US" dirty="0"/>
              <a:t>Calibration</a:t>
            </a:r>
          </a:p>
          <a:p>
            <a:r>
              <a:rPr lang="en-US" dirty="0"/>
              <a:t>Demo of noisy measurements</a:t>
            </a:r>
          </a:p>
          <a:p>
            <a:r>
              <a:rPr lang="en-US" dirty="0"/>
              <a:t>Demo of progressive improvements</a:t>
            </a:r>
          </a:p>
          <a:p>
            <a:pPr lvl="1"/>
            <a:r>
              <a:rPr lang="en-US" dirty="0"/>
              <a:t>Calibration</a:t>
            </a:r>
          </a:p>
          <a:p>
            <a:pPr lvl="1"/>
            <a:r>
              <a:rPr lang="en-US" dirty="0"/>
              <a:t>Tuning filters in the </a:t>
            </a:r>
            <a:r>
              <a:rPr lang="en-US" dirty="0" err="1"/>
              <a:t>quadcopter</a:t>
            </a:r>
            <a:endParaRPr lang="en-US" dirty="0"/>
          </a:p>
          <a:p>
            <a:pPr lvl="1"/>
            <a:r>
              <a:rPr lang="en-US" dirty="0"/>
              <a:t>Tuning complimentary filter</a:t>
            </a:r>
          </a:p>
          <a:p>
            <a:pPr lvl="2"/>
            <a:r>
              <a:rPr lang="en-US" dirty="0"/>
              <a:t>Demo Drift from integrating gyroscope</a:t>
            </a:r>
          </a:p>
          <a:p>
            <a:pPr lvl="1"/>
            <a:r>
              <a:rPr lang="en-US" dirty="0"/>
              <a:t>Tuning moving average on </a:t>
            </a:r>
            <a:r>
              <a:rPr lang="en-US" dirty="0" err="1"/>
              <a:t>euler</a:t>
            </a:r>
            <a:r>
              <a:rPr lang="en-US" dirty="0"/>
              <a:t> angles</a:t>
            </a:r>
          </a:p>
          <a:p>
            <a:r>
              <a:rPr lang="en-US" dirty="0"/>
              <a:t>Demo of “good” pitch/roll angle measurements</a:t>
            </a:r>
          </a:p>
          <a:p>
            <a:r>
              <a:rPr lang="en-US" dirty="0"/>
              <a:t>Discuss magnetometer?</a:t>
            </a:r>
          </a:p>
          <a:p>
            <a:pPr lvl="1"/>
            <a:r>
              <a:rPr lang="en-US" dirty="0"/>
              <a:t>Calibration: </a:t>
            </a:r>
            <a:r>
              <a:rPr lang="en-US" dirty="0">
                <a:hlinkClick r:id="rId2"/>
              </a:rPr>
              <a:t>https://github.com/kriswiner/MPU-6050/wiki/Simple-and-Effective-Magnetometer-Calibration</a:t>
            </a:r>
            <a:endParaRPr lang="en-US" dirty="0"/>
          </a:p>
          <a:p>
            <a:pPr lvl="1"/>
            <a:r>
              <a:rPr lang="en-US" dirty="0"/>
              <a:t>Heading calculations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60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multi-rotor aircraft can do more</a:t>
            </a:r>
          </a:p>
          <a:p>
            <a:pPr lvl="1"/>
            <a:r>
              <a:rPr lang="en-US" dirty="0"/>
              <a:t>Maintain geographic position</a:t>
            </a:r>
          </a:p>
          <a:p>
            <a:pPr lvl="1"/>
            <a:r>
              <a:rPr lang="en-US" dirty="0"/>
              <a:t>Maintain altitude</a:t>
            </a:r>
          </a:p>
          <a:p>
            <a:pPr lvl="1"/>
            <a:r>
              <a:rPr lang="en-US" dirty="0"/>
              <a:t>Follow an prescribed/pre-programmed path</a:t>
            </a:r>
          </a:p>
          <a:p>
            <a:r>
              <a:rPr lang="en-US" dirty="0"/>
              <a:t>More sensors required</a:t>
            </a:r>
          </a:p>
          <a:p>
            <a:pPr lvl="1"/>
            <a:r>
              <a:rPr lang="en-US" dirty="0"/>
              <a:t>Magnetometers (absolute yaw or heading)</a:t>
            </a:r>
          </a:p>
          <a:p>
            <a:pPr lvl="1"/>
            <a:r>
              <a:rPr lang="en-US" dirty="0"/>
              <a:t>GPS (absolute location and altitude)</a:t>
            </a:r>
          </a:p>
          <a:p>
            <a:pPr lvl="1"/>
            <a:r>
              <a:rPr lang="en-US" dirty="0"/>
              <a:t>Barometers (altitude)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17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forward</a:t>
            </a:r>
          </a:p>
          <a:p>
            <a:pPr lvl="1"/>
            <a:r>
              <a:rPr lang="en-US" dirty="0"/>
              <a:t>More thrust to the rear</a:t>
            </a:r>
          </a:p>
          <a:p>
            <a:pPr lvl="1"/>
            <a:r>
              <a:rPr lang="en-US" dirty="0"/>
              <a:t>Less to the front</a:t>
            </a:r>
          </a:p>
          <a:p>
            <a:r>
              <a:rPr lang="en-US" dirty="0"/>
              <a:t>Pitch backward</a:t>
            </a:r>
          </a:p>
          <a:p>
            <a:pPr lvl="1"/>
            <a:r>
              <a:rPr lang="en-US" dirty="0"/>
              <a:t>Less thrust to the rear</a:t>
            </a:r>
          </a:p>
          <a:p>
            <a:pPr lvl="1"/>
            <a:r>
              <a:rPr lang="en-US" dirty="0"/>
              <a:t>More to the 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4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Pitch Left</a:t>
            </a:r>
          </a:p>
          <a:p>
            <a:pPr lvl="1"/>
            <a:r>
              <a:rPr lang="en-US" dirty="0"/>
              <a:t>More thrust to the right motor</a:t>
            </a:r>
          </a:p>
          <a:p>
            <a:pPr lvl="1"/>
            <a:r>
              <a:rPr lang="en-US" dirty="0"/>
              <a:t>Less to the left</a:t>
            </a:r>
          </a:p>
          <a:p>
            <a:r>
              <a:rPr lang="en-US" dirty="0"/>
              <a:t>Pitch Right</a:t>
            </a:r>
          </a:p>
          <a:p>
            <a:pPr lvl="1"/>
            <a:r>
              <a:rPr lang="en-US" dirty="0"/>
              <a:t>More thrust to the left motor</a:t>
            </a:r>
          </a:p>
          <a:p>
            <a:pPr lvl="1"/>
            <a:r>
              <a:rPr lang="en-US" dirty="0"/>
              <a:t>Less to the Right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2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35352" cy="4525963"/>
          </a:xfrm>
        </p:spPr>
        <p:txBody>
          <a:bodyPr/>
          <a:lstStyle/>
          <a:p>
            <a:r>
              <a:rPr lang="en-US" dirty="0"/>
              <a:t>Rotate CCW</a:t>
            </a:r>
          </a:p>
          <a:p>
            <a:pPr lvl="1"/>
            <a:r>
              <a:rPr lang="en-US" dirty="0"/>
              <a:t>More thrust to the CCW motors</a:t>
            </a:r>
          </a:p>
          <a:p>
            <a:pPr lvl="1"/>
            <a:r>
              <a:rPr lang="en-US" dirty="0"/>
              <a:t>Less to the CW</a:t>
            </a:r>
          </a:p>
          <a:p>
            <a:r>
              <a:rPr lang="en-US" dirty="0"/>
              <a:t>Rotate CW</a:t>
            </a:r>
          </a:p>
          <a:p>
            <a:pPr lvl="1"/>
            <a:r>
              <a:rPr lang="en-US" dirty="0"/>
              <a:t>More thrust CW motors</a:t>
            </a:r>
          </a:p>
          <a:p>
            <a:pPr lvl="1"/>
            <a:r>
              <a:rPr lang="en-US" dirty="0"/>
              <a:t>Less to the CCW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42587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angles to specify an orientation</a:t>
            </a:r>
          </a:p>
          <a:p>
            <a:r>
              <a:rPr lang="en-US" dirty="0"/>
              <a:t>The AHRS library gives you the pitch and roll angles</a:t>
            </a:r>
          </a:p>
          <a:p>
            <a:r>
              <a:rPr lang="en-US" dirty="0"/>
              <a:t>We are only using ‘pitch’ in this  lab.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18E24D-828B-0A49-A6E4-3277A73BE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792" t="3469" r="292" b="5923"/>
          <a:stretch/>
        </p:blipFill>
        <p:spPr>
          <a:xfrm>
            <a:off x="5826148" y="2302896"/>
            <a:ext cx="3698853" cy="25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9AEC-E8BF-924E-825F-BA2457F1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0C1B-66D0-B349-898E-C0DF146D5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forces acting on the quadcopter (mostly gravity)</a:t>
            </a:r>
          </a:p>
          <a:p>
            <a:r>
              <a:rPr lang="en-US" dirty="0"/>
              <a:t>Some trigonometry will yield Euler angles</a:t>
            </a:r>
          </a:p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No drift</a:t>
            </a:r>
          </a:p>
          <a:p>
            <a:pPr lvl="1"/>
            <a:r>
              <a:rPr lang="en-US" dirty="0"/>
              <a:t>Good low-frequency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Susceptible to vibration</a:t>
            </a:r>
          </a:p>
          <a:p>
            <a:pPr lvl="1"/>
            <a:r>
              <a:rPr lang="en-US" dirty="0"/>
              <a:t>Poor high-frequency performance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426B1-9236-A240-8B9F-0AAB9453F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9057" y="1384899"/>
            <a:ext cx="6487886" cy="5232790"/>
          </a:xfrm>
        </p:spPr>
      </p:pic>
    </p:spTree>
    <p:extLst>
      <p:ext uri="{BB962C8B-B14F-4D97-AF65-F5344CB8AC3E}">
        <p14:creationId xmlns:p14="http://schemas.microsoft.com/office/powerpoint/2010/main" val="262530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B1C4-6D9F-1642-8E4A-1D77109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Euler Angles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571D7-0857-5144-B6D0-B17BAA3DB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66FD3-6C84-D348-B98D-7F9D927423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63F409-1699-DB4A-B367-1F4C9E70C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70EFA9-BA77-4F45-B739-0A5F7965F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1005-7EF1-C346-8FE4-1D948E6F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4EED-9D07-964C-950E-401DCAF9C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Measure rate of for Euler angles</a:t>
            </a:r>
          </a:p>
          <a:p>
            <a:r>
              <a:rPr lang="en-US" dirty="0"/>
              <a:t>Integrating will give you Euler angles</a:t>
            </a:r>
          </a:p>
          <a:p>
            <a:r>
              <a:rPr lang="en-US" dirty="0"/>
              <a:t>Strength</a:t>
            </a:r>
          </a:p>
          <a:p>
            <a:pPr lvl="1"/>
            <a:r>
              <a:rPr lang="en-US" dirty="0"/>
              <a:t>Less susceptible to noise</a:t>
            </a:r>
          </a:p>
          <a:p>
            <a:pPr lvl="1"/>
            <a:r>
              <a:rPr lang="en-US" dirty="0"/>
              <a:t>Good high-frequency performance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The integral will drift</a:t>
            </a:r>
          </a:p>
          <a:p>
            <a:pPr lvl="1"/>
            <a:r>
              <a:rPr lang="en-US" dirty="0"/>
              <a:t>Poor low-frequency performance</a:t>
            </a:r>
          </a:p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B7B74E-94C0-7745-BC08-DB3144887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4743" y="1305881"/>
            <a:ext cx="6683828" cy="5390826"/>
          </a:xfrm>
        </p:spPr>
      </p:pic>
    </p:spTree>
    <p:extLst>
      <p:ext uri="{BB962C8B-B14F-4D97-AF65-F5344CB8AC3E}">
        <p14:creationId xmlns:p14="http://schemas.microsoft.com/office/powerpoint/2010/main" val="289562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0DEC-5E84-F843-B342-416D7816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F1B2-375D-C94F-9361-7D8AAC221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Clipping occurs when the measured value exceed what the IMU can measure</a:t>
            </a:r>
          </a:p>
          <a:p>
            <a:r>
              <a:rPr lang="en-US" dirty="0"/>
              <a:t>Since we are integrating the gyroscope, clipping is especially bad.</a:t>
            </a:r>
          </a:p>
          <a:p>
            <a:r>
              <a:rPr lang="en-US" dirty="0"/>
              <a:t>Fix it by setting the resolution of your gyroscope.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69D31CB-5B65-7144-B023-CD7615402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1311" y="1240971"/>
            <a:ext cx="6221969" cy="5018314"/>
          </a:xfrm>
        </p:spPr>
      </p:pic>
    </p:spTree>
    <p:extLst>
      <p:ext uri="{BB962C8B-B14F-4D97-AF65-F5344CB8AC3E}">
        <p14:creationId xmlns:p14="http://schemas.microsoft.com/office/powerpoint/2010/main" val="240844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</TotalTime>
  <Words>1377</Words>
  <Application>Microsoft Macintosh PowerPoint</Application>
  <PresentationFormat>Widescreen</PresentationFormat>
  <Paragraphs>272</Paragraphs>
  <Slides>48</Slides>
  <Notes>0</Notes>
  <HiddenSlides>22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Sensing and Filtering</vt:lpstr>
      <vt:lpstr>Principles of Operation (1)</vt:lpstr>
      <vt:lpstr>Maintaining Stability</vt:lpstr>
      <vt:lpstr>Lab Tasks</vt:lpstr>
      <vt:lpstr>Euler Angles</vt:lpstr>
      <vt:lpstr>Accelerometer</vt:lpstr>
      <vt:lpstr>Computing Euler Angles</vt:lpstr>
      <vt:lpstr>Gyroscope</vt:lpstr>
      <vt:lpstr>Gyro Clipping</vt:lpstr>
      <vt:lpstr>Filtering</vt:lpstr>
      <vt:lpstr>Gyroscope Datapath</vt:lpstr>
      <vt:lpstr>Hardware Registers</vt:lpstr>
      <vt:lpstr>PowerPoint Presentation</vt:lpstr>
      <vt:lpstr>PowerPoint Presentation</vt:lpstr>
      <vt:lpstr>PowerPoint Presentation</vt:lpstr>
      <vt:lpstr>IMU Internal Accelerometer Filter</vt:lpstr>
      <vt:lpstr>I2C Peripherals</vt:lpstr>
      <vt:lpstr>PowerPoint Presentation</vt:lpstr>
      <vt:lpstr>Filter Demo</vt:lpstr>
      <vt:lpstr>Complimentary Filter</vt:lpstr>
      <vt:lpstr>Tuning</vt:lpstr>
      <vt:lpstr>PowerPoint Presentation</vt:lpstr>
      <vt:lpstr>PowerPoint Presentation</vt:lpstr>
      <vt:lpstr>PowerPoint Presentation</vt:lpstr>
      <vt:lpstr>Quadcopter Datapath</vt:lpstr>
      <vt:lpstr>The End</vt:lpstr>
      <vt:lpstr>Next time </vt:lpstr>
      <vt:lpstr>The PID Controller</vt:lpstr>
      <vt:lpstr>To add</vt:lpstr>
      <vt:lpstr>Note for Next Class</vt:lpstr>
      <vt:lpstr>Control Theory</vt:lpstr>
      <vt:lpstr>What is PID?</vt:lpstr>
      <vt:lpstr>Closed loop control</vt:lpstr>
      <vt:lpstr>Example</vt:lpstr>
      <vt:lpstr>PID on the Quadcopter</vt:lpstr>
      <vt:lpstr>Pitfalls of PID</vt:lpstr>
      <vt:lpstr>Implementation</vt:lpstr>
      <vt:lpstr>How important in speed?</vt:lpstr>
      <vt:lpstr>Maintaining Stability</vt:lpstr>
      <vt:lpstr>Tuning</vt:lpstr>
      <vt:lpstr>Tuning</vt:lpstr>
      <vt:lpstr>Slides on Sensors</vt:lpstr>
      <vt:lpstr>New Slides on Filters</vt:lpstr>
      <vt:lpstr>Higher-order Navigation</vt:lpstr>
      <vt:lpstr>Controlling Pitch</vt:lpstr>
      <vt:lpstr>Controlling Roll</vt:lpstr>
      <vt:lpstr>Controlling Yaw</vt:lpstr>
      <vt:lpstr>Some Possible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Swanson, Steven</dc:creator>
  <cp:lastModifiedBy>Swanson, Steven</cp:lastModifiedBy>
  <cp:revision>10</cp:revision>
  <dcterms:created xsi:type="dcterms:W3CDTF">2019-03-01T00:15:19Z</dcterms:created>
  <dcterms:modified xsi:type="dcterms:W3CDTF">2019-04-20T05:53:02Z</dcterms:modified>
</cp:coreProperties>
</file>