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4" r:id="rId3"/>
    <p:sldId id="281" r:id="rId4"/>
    <p:sldId id="282" r:id="rId5"/>
    <p:sldId id="283" r:id="rId6"/>
    <p:sldId id="262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0" r:id="rId16"/>
    <p:sldId id="257" r:id="rId17"/>
    <p:sldId id="258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10"/>
    <p:restoredTop sz="94639"/>
  </p:normalViewPr>
  <p:slideViewPr>
    <p:cSldViewPr snapToGrid="0" snapToObjects="1">
      <p:cViewPr varScale="1">
        <p:scale>
          <a:sx n="238" d="100"/>
          <a:sy n="238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5DD6-5079-1549-BAD5-EE6FC6748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886FF-4FD5-174A-AF9E-FEA769629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754DA-E5DD-3A44-B095-664B90F7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2D17-91DA-8944-ACC7-FABA3CF20D0E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09F82-AB5E-6740-830D-49DD39A0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F5EC-811B-1C4F-B33D-F44E53BE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6ACA-FB40-C843-BBFB-249414C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2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E837-E6AF-E64C-804F-97BB9C0E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6A7FE-3E2B-C84E-B977-2B94B56FD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76946-76D6-F74E-A653-D5E7C655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2D17-91DA-8944-ACC7-FABA3CF20D0E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71DCD-6557-594F-93A0-6B67F15B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F08D2-C8CB-5944-AAFF-B2AE3803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6ACA-FB40-C843-BBFB-249414C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1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CD258-1F60-8544-B518-A4380F4D0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9B324-2A37-D145-8334-79106569C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8DFEE-DAE9-154C-84CA-D23F78EC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2D17-91DA-8944-ACC7-FABA3CF20D0E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6372F-5262-FE40-BCE9-E3E82DA9F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B4FE-869A-594B-A9E4-F3DBD842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6ACA-FB40-C843-BBFB-249414C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4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22DA-8801-154F-BADB-CF676FC7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BCB6A-0ACD-6443-B5B6-9928EEF8B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DD9CE-3325-2341-8979-A3FB2EA5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2D17-91DA-8944-ACC7-FABA3CF20D0E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B6DAF-FFD5-5C44-9D37-13200B8F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93662-F689-EA45-9C19-14518D24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6ACA-FB40-C843-BBFB-249414C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7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981A3-7105-2E40-93DA-4A420847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34E49-AC2A-D044-9EB1-F4DE45A0A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04844-3D8D-F146-B109-F3156ECC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2D17-91DA-8944-ACC7-FABA3CF20D0E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C5AD3-F07C-BB41-B453-8DCE6CED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4136A-D4CE-4F4D-937F-494F8633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6ACA-FB40-C843-BBFB-249414C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3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D059-359D-3B4E-93A4-E6DD81BE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E046-34BF-6344-A4F3-52D84E243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7E4F8-DED9-B54E-8D4D-EB1AD7E8D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72A17-0A30-114F-A0B4-7C7947E3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2D17-91DA-8944-ACC7-FABA3CF20D0E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034B7-94C6-9A44-9575-EB2EEA5F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76914-E626-ED42-97C5-8B60A8D3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6ACA-FB40-C843-BBFB-249414C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0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C35C-BFC1-A04E-81C5-9D1D417B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14281-2E36-7043-9E46-80564503D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24186-E510-AB4D-A0E4-C3E9215A2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AD41A-6577-8448-B1C4-C1C076987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30EBF-88B8-FE43-BBBE-B4E4C87B3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E6D65-E030-2843-AD38-E04A2836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2D17-91DA-8944-ACC7-FABA3CF20D0E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4EB67-998A-6D46-BF67-50A7C519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D4F337-B241-AC46-81A7-AF8E857D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6ACA-FB40-C843-BBFB-249414C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2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BE37-C6A7-2443-98A1-40C53B7B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A5892-EF25-5741-96CF-AACE76C9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2D17-91DA-8944-ACC7-FABA3CF20D0E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DD9A3-5E13-134B-9F58-A62032C1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855BC-7616-AF45-884E-4CD48CB4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6ACA-FB40-C843-BBFB-249414C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2A762-EF47-1944-B9BB-1576EC7B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2D17-91DA-8944-ACC7-FABA3CF20D0E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D6770-6807-AC47-B1B0-FF106C9B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C390E-7220-974C-9D48-F026D4DE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6ACA-FB40-C843-BBFB-249414C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7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CE6E-DBCA-604E-86C7-32B8A4AB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75E4A-E666-CF4B-A04A-05815E059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5A9DC-D7FA-4D44-BDD3-62E4D2DD8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FDB66-1A31-DD4F-8EFE-A55A713E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2D17-91DA-8944-ACC7-FABA3CF20D0E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3EE1B-A672-734D-999E-4AAC26D9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3340-677C-EC40-861B-7BAAD38CC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6ACA-FB40-C843-BBFB-249414C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3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7E23-91C7-3E41-AF04-73C64875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2A45A-B5C9-814C-B8E4-05774FF04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AD1FA-F6E9-A348-BED0-B24FEAD9C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3061A-E0B6-F249-911C-345318D9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2D17-91DA-8944-ACC7-FABA3CF20D0E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A037B-5309-5B48-AC67-7BDB4814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0F37C-2C8A-1540-A1A7-A00D801A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6ACA-FB40-C843-BBFB-249414C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1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6F94E-1FF5-9746-BB4B-0CCA9113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06023-5CC9-8E4F-81D1-E75838AC0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D28F4-4FAE-E647-921B-79CA631AA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42D17-91DA-8944-ACC7-FABA3CF20D0E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1D3E9-2F73-E74F-9287-AE0E84296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D202C-F5FA-924D-BB39-779E4FB1F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26ACA-FB40-C843-BBFB-249414C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4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sites.google.com/site/fpgaandco/pi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Implementing PID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21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20624">
              <a:defRPr sz="5760"/>
            </a:lvl1pPr>
          </a:lstStyle>
          <a:p>
            <a:pPr lvl="0">
              <a:defRPr sz="1800"/>
            </a:pPr>
            <a:r>
              <a:rPr sz="4000" dirty="0"/>
              <a:t>Closed loop control</a:t>
            </a:r>
          </a:p>
        </p:txBody>
      </p:sp>
      <p:sp>
        <p:nvSpPr>
          <p:cNvPr id="47" name="Shape 47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/>
              <a:t>PID is the most common closed loop controller</a:t>
            </a:r>
            <a:br>
              <a:rPr sz="2500"/>
            </a:br>
            <a:br>
              <a:rPr sz="2500"/>
            </a:br>
            <a:br>
              <a:rPr sz="2500"/>
            </a:br>
            <a:endParaRPr sz="2500"/>
          </a:p>
          <a:p>
            <a:pPr lvl="0">
              <a:defRPr sz="1800"/>
            </a:pPr>
            <a:endParaRPr sz="2500"/>
          </a:p>
          <a:p>
            <a:pPr lvl="0">
              <a:defRPr sz="1800"/>
            </a:pPr>
            <a:r>
              <a:rPr sz="2500"/>
              <a:t>Proportional: Directly against error</a:t>
            </a:r>
          </a:p>
          <a:p>
            <a:pPr lvl="0">
              <a:defRPr sz="1800"/>
            </a:pPr>
            <a:r>
              <a:rPr sz="2500"/>
              <a:t>Integral: Remembers error over time</a:t>
            </a:r>
          </a:p>
          <a:p>
            <a:pPr lvl="0">
              <a:defRPr sz="1800"/>
            </a:pPr>
            <a:r>
              <a:rPr sz="2500"/>
              <a:t>Derivative: Dampens response to avoid oscillations</a:t>
            </a:r>
          </a:p>
        </p:txBody>
      </p:sp>
      <p:pic>
        <p:nvPicPr>
          <p:cNvPr id="48" name="pidloop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021313" y="2417668"/>
            <a:ext cx="4377956" cy="1492486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CodeCogsEqn-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915537" y="2881471"/>
            <a:ext cx="3977529" cy="56488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74286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Example</a:t>
            </a:r>
          </a:p>
        </p:txBody>
      </p:sp>
      <p:sp>
        <p:nvSpPr>
          <p:cNvPr id="52" name="Shape 5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defRPr u="sng">
                <a:hlinkClick r:id="rId2"/>
              </a:defRPr>
            </a:lvl1pPr>
          </a:lstStyle>
          <a:p>
            <a:pPr lvl="0">
              <a:defRPr sz="1800" u="none"/>
            </a:pPr>
            <a:r>
              <a:rPr sz="2500" dirty="0"/>
              <a:t>https://sites.google.com/site/fpgaandco/pid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315" y="2498087"/>
            <a:ext cx="4957828" cy="375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2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PID on the Quadcopter</a:t>
            </a:r>
          </a:p>
        </p:txBody>
      </p:sp>
      <p:sp>
        <p:nvSpPr>
          <p:cNvPr id="56" name="Shape 56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/>
              <a:t>3 separate controllers</a:t>
            </a:r>
          </a:p>
          <a:p>
            <a:pPr lvl="0">
              <a:defRPr sz="1800"/>
            </a:pPr>
            <a:r>
              <a:rPr sz="2500"/>
              <a:t>PID set point is from user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C62BDA-9360-4E4F-811F-2659B5B42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327" y="2333475"/>
            <a:ext cx="4871118" cy="36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057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14095">
              <a:defRPr sz="7040"/>
            </a:lvl1pPr>
          </a:lstStyle>
          <a:p>
            <a:pPr lvl="0">
              <a:defRPr sz="1800"/>
            </a:pPr>
            <a:r>
              <a:rPr sz="4900" dirty="0"/>
              <a:t>Pitfalls of PID</a:t>
            </a:r>
          </a:p>
        </p:txBody>
      </p:sp>
      <p:sp>
        <p:nvSpPr>
          <p:cNvPr id="60" name="Shape 60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316993" indent="-316993" defTabSz="291633">
              <a:spcBef>
                <a:spcPts val="2039"/>
              </a:spcBef>
              <a:buSzPct val="100000"/>
              <a:buAutoNum type="arabicPeriod"/>
              <a:defRPr sz="1800"/>
            </a:pPr>
            <a:r>
              <a:rPr sz="1800" dirty="0"/>
              <a:t>Integral term “Windup”</a:t>
            </a:r>
          </a:p>
          <a:p>
            <a:pPr marL="443789" lvl="1" indent="-221894" defTabSz="291633">
              <a:spcBef>
                <a:spcPts val="2039"/>
              </a:spcBef>
              <a:defRPr sz="1800"/>
            </a:pPr>
            <a:r>
              <a:rPr sz="1800" dirty="0"/>
              <a:t>One solution: </a:t>
            </a:r>
            <a:r>
              <a:rPr lang="x-none" sz="1800" dirty="0"/>
              <a:t>Exponential decay on integral (E.g., I = I/2 + error)</a:t>
            </a:r>
            <a:endParaRPr sz="1800" dirty="0"/>
          </a:p>
          <a:p>
            <a:pPr marL="316993" indent="-316993" defTabSz="291633">
              <a:spcBef>
                <a:spcPts val="2039"/>
              </a:spcBef>
              <a:buSzPct val="100000"/>
              <a:buAutoNum type="arabicPeriod" startAt="2"/>
              <a:defRPr sz="1800"/>
            </a:pPr>
            <a:r>
              <a:rPr sz="1800" dirty="0"/>
              <a:t>Derivative noise: beware of vibrations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50787" y="3200837"/>
            <a:ext cx="4878964" cy="1362757"/>
            <a:chOff x="1185291" y="3976598"/>
            <a:chExt cx="10989096" cy="3069396"/>
          </a:xfrm>
        </p:grpSpPr>
        <p:pic>
          <p:nvPicPr>
            <p:cNvPr id="61" name="noisepid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185291" y="3976598"/>
              <a:ext cx="3838257" cy="3069396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2" name="noisederivpid.png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694346" y="3976598"/>
              <a:ext cx="4480041" cy="306939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3" name="Shape 63"/>
            <p:cNvSpPr/>
            <p:nvPr/>
          </p:nvSpPr>
          <p:spPr>
            <a:xfrm>
              <a:off x="5867400" y="4876296"/>
              <a:ext cx="1270000" cy="1270001"/>
            </a:xfrm>
            <a:prstGeom prst="rightArrow">
              <a:avLst>
                <a:gd name="adj1" fmla="val 32000"/>
                <a:gd name="adj2" fmla="val 64000"/>
              </a:avLst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</p:grpSp>
      <p:sp>
        <p:nvSpPr>
          <p:cNvPr id="64" name="Shape 64"/>
          <p:cNvSpPr/>
          <p:nvPr/>
        </p:nvSpPr>
        <p:spPr>
          <a:xfrm>
            <a:off x="2474797" y="4563594"/>
            <a:ext cx="1115336" cy="195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800"/>
              <a:t>Error term with vibration</a:t>
            </a:r>
          </a:p>
        </p:txBody>
      </p:sp>
      <p:sp>
        <p:nvSpPr>
          <p:cNvPr id="65" name="Shape 65"/>
          <p:cNvSpPr/>
          <p:nvPr/>
        </p:nvSpPr>
        <p:spPr>
          <a:xfrm>
            <a:off x="6820446" y="4563594"/>
            <a:ext cx="2085603" cy="195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800"/>
              <a:t>Derivative term causes your system to go insane</a:t>
            </a:r>
          </a:p>
        </p:txBody>
      </p:sp>
      <p:sp>
        <p:nvSpPr>
          <p:cNvPr id="66" name="Shape 66"/>
          <p:cNvSpPr/>
          <p:nvPr/>
        </p:nvSpPr>
        <p:spPr>
          <a:xfrm>
            <a:off x="2263654" y="5043153"/>
            <a:ext cx="7664695" cy="1439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/>
          <a:p>
            <a:pPr marL="368782" lvl="1" indent="-184391" defTabSz="242342">
              <a:spcBef>
                <a:spcPts val="1687"/>
              </a:spcBef>
              <a:buSzPct val="75000"/>
              <a:buChar char="•"/>
              <a:defRPr sz="1800"/>
            </a:pPr>
            <a:r>
              <a:rPr sz="2000" dirty="0"/>
              <a:t>Solution: </a:t>
            </a:r>
            <a:r>
              <a:rPr lang="x-none" sz="2000" dirty="0"/>
              <a:t>moving average of last several values.  Or median of last several values.</a:t>
            </a:r>
          </a:p>
          <a:p>
            <a:pPr marL="368782" lvl="1" indent="-184391" defTabSz="242342">
              <a:spcBef>
                <a:spcPts val="1687"/>
              </a:spcBef>
              <a:buSzPct val="75000"/>
              <a:buChar char="•"/>
              <a:defRPr sz="1800"/>
            </a:pPr>
            <a:r>
              <a:rPr lang="x-none" sz="2000" dirty="0"/>
              <a:t>Using the serial plotter in arduino to watch the D term.</a:t>
            </a:r>
            <a:endParaRPr sz="2000" dirty="0"/>
          </a:p>
          <a:p>
            <a:pPr defTabSz="242342">
              <a:spcBef>
                <a:spcPts val="1687"/>
              </a:spcBef>
              <a:defRPr sz="1800"/>
            </a:pPr>
            <a:r>
              <a:rPr sz="2000" dirty="0"/>
              <a:t>3. Tweaking PID values</a:t>
            </a:r>
            <a:endParaRPr lang="x-none" sz="2000" dirty="0"/>
          </a:p>
          <a:p>
            <a:pPr defTabSz="242342">
              <a:spcBef>
                <a:spcPts val="1687"/>
              </a:spcBef>
              <a:defRPr sz="1800"/>
            </a:pPr>
            <a:r>
              <a:rPr lang="x-none" sz="2000" dirty="0"/>
              <a:t>	Tune P first, then D, then I.</a:t>
            </a:r>
          </a:p>
        </p:txBody>
      </p:sp>
    </p:spTree>
    <p:extLst>
      <p:ext uri="{BB962C8B-B14F-4D97-AF65-F5344CB8AC3E}">
        <p14:creationId xmlns:p14="http://schemas.microsoft.com/office/powerpoint/2010/main" val="188827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pPr lvl="1"/>
            <a:r>
              <a:rPr lang="en-US" dirty="0"/>
              <a:t>Where to get the derivative?</a:t>
            </a:r>
          </a:p>
          <a:p>
            <a:pPr lvl="1"/>
            <a:r>
              <a:rPr lang="en-US" dirty="0"/>
              <a:t>Integral windup</a:t>
            </a:r>
          </a:p>
          <a:p>
            <a:pPr lvl="1"/>
            <a:r>
              <a:rPr lang="en-US" dirty="0"/>
              <a:t>Pay attention to rate (</a:t>
            </a:r>
            <a:r>
              <a:rPr lang="en-US" dirty="0" err="1"/>
              <a:t>hz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Relative scale of inputs and outputs</a:t>
            </a:r>
          </a:p>
          <a:p>
            <a:pPr lvl="2"/>
            <a:r>
              <a:rPr lang="en-US" dirty="0"/>
              <a:t>Should you include the time step?</a:t>
            </a:r>
          </a:p>
          <a:p>
            <a:pPr lvl="2"/>
            <a:r>
              <a:rPr lang="en-US" dirty="0"/>
              <a:t>Make sure </a:t>
            </a:r>
            <a:r>
              <a:rPr lang="en-US" dirty="0" err="1"/>
              <a:t>timestep</a:t>
            </a:r>
            <a:r>
              <a:rPr lang="en-US" dirty="0"/>
              <a:t> is consistent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07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important in speed?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349884"/>
            <a:ext cx="8229600" cy="172798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key number is how many times/sec your PID loops (Hz)</a:t>
            </a:r>
          </a:p>
          <a:p>
            <a:r>
              <a:rPr lang="en-US" dirty="0"/>
              <a:t>The internet suggests &gt; 100Hz (10ms/cycle) is necessary for stable flight.</a:t>
            </a:r>
          </a:p>
          <a:p>
            <a:r>
              <a:rPr lang="en-US" dirty="0"/>
              <a:t>My non-optimized code runs at 400Hz (2.5ms/cycles)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149259" y="3104869"/>
          <a:ext cx="54864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Latency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Reading IMU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 err="1"/>
                        <a:t>analog</a:t>
                      </a:r>
                      <a:r>
                        <a:rPr lang="en-US" baseline="0" dirty="0" err="1"/>
                        <a:t>Write</a:t>
                      </a:r>
                      <a:r>
                        <a:rPr lang="en-US" baseline="0" dirty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 err="1"/>
                        <a:t>analogRead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Integer PID (one channel)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1.880 (531Hz)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r>
                        <a:rPr lang="en-US" baseline="0" dirty="0"/>
                        <a:t> PID (one channel)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1.888 (529Hz)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AHRS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getOrientation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 err="1"/>
                        <a:t>rfWrite</a:t>
                      </a:r>
                      <a:r>
                        <a:rPr lang="en-US" baseline="0" dirty="0"/>
                        <a:t>() 16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 err="1"/>
                        <a:t>Serial.write</a:t>
                      </a:r>
                      <a:r>
                        <a:rPr lang="en-US" dirty="0"/>
                        <a:t>(“a”)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001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Software Path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820651" y="4347959"/>
            <a:ext cx="8390149" cy="17782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Scale gimbal readings (-512-512 for P,R, Y; 0-1023 for T)</a:t>
            </a:r>
          </a:p>
          <a:p>
            <a:r>
              <a:rPr lang="en-US" dirty="0"/>
              <a:t>“</a:t>
            </a:r>
            <a:r>
              <a:rPr lang="en-US" dirty="0" err="1"/>
              <a:t>deadband</a:t>
            </a:r>
            <a:r>
              <a:rPr lang="en-US" dirty="0"/>
              <a:t>” avoids noise near the mid point.</a:t>
            </a:r>
          </a:p>
          <a:p>
            <a:r>
              <a:rPr lang="en-US" dirty="0"/>
              <a:t>Performance is not critical 10-20Hz updates is more than enough.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Content Placeholder 7"/>
          <p:cNvPicPr>
            <a:picLocks noChangeAspect="1"/>
          </p:cNvPicPr>
          <p:nvPr/>
        </p:nvPicPr>
        <p:blipFill>
          <a:blip r:embed="rId2"/>
          <a:srcRect t="-11678" b="-11678"/>
          <a:stretch>
            <a:fillRect/>
          </a:stretch>
        </p:blipFill>
        <p:spPr>
          <a:xfrm>
            <a:off x="2701328" y="580424"/>
            <a:ext cx="7054704" cy="387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35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879" y="274638"/>
            <a:ext cx="5089921" cy="1143000"/>
          </a:xfrm>
        </p:spPr>
        <p:txBody>
          <a:bodyPr>
            <a:normAutofit/>
          </a:bodyPr>
          <a:lstStyle/>
          <a:p>
            <a:r>
              <a:rPr lang="en-US" dirty="0" err="1"/>
              <a:t>Quadcopter</a:t>
            </a:r>
            <a:r>
              <a:rPr lang="en-US" dirty="0"/>
              <a:t>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4996908"/>
            <a:ext cx="8229600" cy="13349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Slow: Translate gimbal reads into ‘set points’</a:t>
            </a:r>
          </a:p>
          <a:p>
            <a:r>
              <a:rPr lang="en-US" dirty="0"/>
              <a:t>Fast: Use PID to track set points.</a:t>
            </a:r>
          </a:p>
          <a:p>
            <a:r>
              <a:rPr lang="en-US" dirty="0">
                <a:solidFill>
                  <a:srgbClr val="FF0000"/>
                </a:solidFill>
              </a:rPr>
              <a:t>Add Filter to Diagram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354" y="1"/>
            <a:ext cx="7063975" cy="434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63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Pitch forward</a:t>
            </a:r>
          </a:p>
          <a:p>
            <a:pPr lvl="1"/>
            <a:r>
              <a:rPr lang="en-US" dirty="0"/>
              <a:t>More thrust to the rear</a:t>
            </a:r>
          </a:p>
          <a:p>
            <a:pPr lvl="1"/>
            <a:r>
              <a:rPr lang="en-US" dirty="0"/>
              <a:t>Less to the front</a:t>
            </a:r>
          </a:p>
          <a:p>
            <a:r>
              <a:rPr lang="en-US" dirty="0"/>
              <a:t>Pitch backward</a:t>
            </a:r>
          </a:p>
          <a:p>
            <a:pPr lvl="1"/>
            <a:r>
              <a:rPr lang="en-US" dirty="0"/>
              <a:t>Less thrust to the rear</a:t>
            </a:r>
          </a:p>
          <a:p>
            <a:pPr lvl="1"/>
            <a:r>
              <a:rPr lang="en-US" dirty="0"/>
              <a:t>More to the back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90" y="1527197"/>
            <a:ext cx="4505110" cy="45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25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Roll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Pitch Left</a:t>
            </a:r>
          </a:p>
          <a:p>
            <a:pPr lvl="1"/>
            <a:r>
              <a:rPr lang="en-US" dirty="0"/>
              <a:t>More thrust to the right motor</a:t>
            </a:r>
          </a:p>
          <a:p>
            <a:pPr lvl="1"/>
            <a:r>
              <a:rPr lang="en-US" dirty="0"/>
              <a:t>Less to the left</a:t>
            </a:r>
          </a:p>
          <a:p>
            <a:r>
              <a:rPr lang="en-US" dirty="0"/>
              <a:t>Pitch Right</a:t>
            </a:r>
          </a:p>
          <a:p>
            <a:pPr lvl="1"/>
            <a:r>
              <a:rPr lang="en-US" dirty="0"/>
              <a:t>More thrust to the left motor</a:t>
            </a:r>
          </a:p>
          <a:p>
            <a:pPr lvl="1"/>
            <a:r>
              <a:rPr lang="en-US" dirty="0"/>
              <a:t>Less to the Right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90" y="1527197"/>
            <a:ext cx="4505110" cy="45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7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Possible Configurations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17638"/>
            <a:ext cx="1642328" cy="1642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725" y="1417638"/>
            <a:ext cx="1642328" cy="16423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516" y="4170341"/>
            <a:ext cx="1642328" cy="1642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255" y="4332446"/>
            <a:ext cx="1642329" cy="16423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15503" y="3417577"/>
            <a:ext cx="75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“Plus”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21880" y="3437157"/>
            <a:ext cx="49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“X”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12100" y="6189859"/>
            <a:ext cx="146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Octothorpe</a:t>
            </a:r>
            <a:r>
              <a:rPr lang="en-US" dirty="0"/>
              <a:t>”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1725" y="4332446"/>
            <a:ext cx="1642329" cy="16423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2995" y="1261174"/>
            <a:ext cx="1642329" cy="17009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4324" y="1319830"/>
            <a:ext cx="1700984" cy="16423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47297" y="317724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Hexa</a:t>
            </a:r>
            <a:r>
              <a:rPr lang="en-US" dirty="0"/>
              <a:t> 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59972" y="318513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Hexa</a:t>
            </a:r>
            <a:r>
              <a:rPr lang="en-US" dirty="0"/>
              <a:t> 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31537" y="6189859"/>
            <a:ext cx="79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Octa</a:t>
            </a:r>
            <a:r>
              <a:rPr lang="en-US" dirty="0"/>
              <a:t> 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44212" y="6197751"/>
            <a:ext cx="77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Octa</a:t>
            </a:r>
            <a:r>
              <a:rPr lang="en-US" dirty="0"/>
              <a:t> x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4325" y="4170341"/>
            <a:ext cx="1882117" cy="164232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238102" y="6197751"/>
            <a:ext cx="46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6</a:t>
            </a:r>
          </a:p>
        </p:txBody>
      </p:sp>
    </p:spTree>
    <p:extLst>
      <p:ext uri="{BB962C8B-B14F-4D97-AF65-F5344CB8AC3E}">
        <p14:creationId xmlns:p14="http://schemas.microsoft.com/office/powerpoint/2010/main" val="889433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Yaw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Rotate CCW</a:t>
            </a:r>
          </a:p>
          <a:p>
            <a:pPr lvl="1"/>
            <a:r>
              <a:rPr lang="en-US" dirty="0"/>
              <a:t>More thrust to the CCW motors</a:t>
            </a:r>
          </a:p>
          <a:p>
            <a:pPr lvl="1"/>
            <a:r>
              <a:rPr lang="en-US" dirty="0"/>
              <a:t>Less to the CW</a:t>
            </a:r>
          </a:p>
          <a:p>
            <a:r>
              <a:rPr lang="en-US" dirty="0"/>
              <a:t>Rotate CW</a:t>
            </a:r>
          </a:p>
          <a:p>
            <a:pPr lvl="1"/>
            <a:r>
              <a:rPr lang="en-US" dirty="0"/>
              <a:t>More thrust CW motors</a:t>
            </a:r>
          </a:p>
          <a:p>
            <a:pPr lvl="1"/>
            <a:r>
              <a:rPr lang="en-US" dirty="0"/>
              <a:t>Less to the CCW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90" y="1527197"/>
            <a:ext cx="4505110" cy="45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1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Multi-rotor aircraft are inherently unstable</a:t>
            </a:r>
          </a:p>
          <a:p>
            <a:pPr lvl="1"/>
            <a:r>
              <a:rPr lang="en-US" dirty="0"/>
              <a:t>Mismatched motor power (voltage variation, manufacturing variation in motors or props)</a:t>
            </a:r>
          </a:p>
          <a:p>
            <a:pPr lvl="1"/>
            <a:r>
              <a:rPr lang="en-US" dirty="0"/>
              <a:t>Variation in air currents and density.</a:t>
            </a:r>
          </a:p>
          <a:p>
            <a:pPr lvl="1"/>
            <a:r>
              <a:rPr lang="en-US" dirty="0"/>
              <a:t>Once perturbed, there’s no force acting on the aircraft to return it to equilibrium.</a:t>
            </a:r>
          </a:p>
        </p:txBody>
      </p:sp>
    </p:spTree>
    <p:extLst>
      <p:ext uri="{BB962C8B-B14F-4D97-AF65-F5344CB8AC3E}">
        <p14:creationId xmlns:p14="http://schemas.microsoft.com/office/powerpoint/2010/main" val="149193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Multi-rotor aircraft require a closed loop controller</a:t>
            </a:r>
          </a:p>
          <a:p>
            <a:pPr lvl="1"/>
            <a:r>
              <a:rPr lang="en-US" dirty="0"/>
              <a:t>Sensors detect aircraft movement and orientation</a:t>
            </a:r>
          </a:p>
          <a:p>
            <a:pPr lvl="1"/>
            <a:r>
              <a:rPr lang="en-US" dirty="0"/>
              <a:t>Controller adjusts the power to motors to maintain desired location and orientation</a:t>
            </a:r>
          </a:p>
          <a:p>
            <a:r>
              <a:rPr lang="en-US" dirty="0"/>
              <a:t>Multi-rotor aircraft use a few sensors to maintain stability</a:t>
            </a:r>
          </a:p>
          <a:p>
            <a:pPr lvl="1"/>
            <a:r>
              <a:rPr lang="en-US" dirty="0"/>
              <a:t>Accelerometers (absolute pitch and roll)</a:t>
            </a:r>
          </a:p>
          <a:p>
            <a:pPr lvl="1"/>
            <a:r>
              <a:rPr lang="en-US" dirty="0"/>
              <a:t>Gyroscopes (changes in pitch, roll, and yaw)</a:t>
            </a:r>
          </a:p>
          <a:p>
            <a:r>
              <a:rPr lang="en-US" dirty="0"/>
              <a:t>The flight computer implements the control algorithm</a:t>
            </a:r>
          </a:p>
          <a:p>
            <a:pPr lvl="1"/>
            <a:r>
              <a:rPr lang="en-US" dirty="0"/>
              <a:t>Usually a proportional, integral, derivative (PID) controller implemented in software.</a:t>
            </a:r>
          </a:p>
          <a:p>
            <a:pPr lvl="1"/>
            <a:r>
              <a:rPr lang="en-US" dirty="0"/>
              <a:t>We will talk more about this later.</a:t>
            </a:r>
          </a:p>
          <a:p>
            <a:r>
              <a:rPr lang="en-US" dirty="0"/>
              <a:t>With PID controllers for pitch, yaw, and roll </a:t>
            </a:r>
            <a:r>
              <a:rPr lang="en-US" dirty="0" err="1"/>
              <a:t>multirotor</a:t>
            </a:r>
            <a:r>
              <a:rPr lang="en-US" dirty="0"/>
              <a:t> aircraft can achieve stable flight.</a:t>
            </a:r>
          </a:p>
        </p:txBody>
      </p:sp>
    </p:spTree>
    <p:extLst>
      <p:ext uri="{BB962C8B-B14F-4D97-AF65-F5344CB8AC3E}">
        <p14:creationId xmlns:p14="http://schemas.microsoft.com/office/powerpoint/2010/main" val="151345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multi-rotor aircraft can do more</a:t>
            </a:r>
          </a:p>
          <a:p>
            <a:pPr lvl="1"/>
            <a:r>
              <a:rPr lang="en-US" dirty="0"/>
              <a:t>Maintain geographic position</a:t>
            </a:r>
          </a:p>
          <a:p>
            <a:pPr lvl="1"/>
            <a:r>
              <a:rPr lang="en-US" dirty="0"/>
              <a:t>Maintain altitude</a:t>
            </a:r>
          </a:p>
          <a:p>
            <a:pPr lvl="1"/>
            <a:r>
              <a:rPr lang="en-US" dirty="0"/>
              <a:t>Follow an prescribed/pre-programmed path</a:t>
            </a:r>
          </a:p>
          <a:p>
            <a:r>
              <a:rPr lang="en-US" dirty="0"/>
              <a:t>More sensors required</a:t>
            </a:r>
          </a:p>
          <a:p>
            <a:pPr lvl="1"/>
            <a:r>
              <a:rPr lang="en-US" dirty="0"/>
              <a:t>Magnetometers (absolute yaw or heading)</a:t>
            </a:r>
          </a:p>
          <a:p>
            <a:pPr lvl="1"/>
            <a:r>
              <a:rPr lang="en-US" dirty="0"/>
              <a:t>GPS (absolute location and altitude)</a:t>
            </a:r>
          </a:p>
          <a:p>
            <a:pPr lvl="1"/>
            <a:r>
              <a:rPr lang="en-US" dirty="0"/>
              <a:t>Barometers (altitude)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4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Discuss different ways they can control their quad</a:t>
            </a:r>
          </a:p>
          <a:p>
            <a:pPr lvl="1"/>
            <a:r>
              <a:rPr lang="en-US" dirty="0"/>
              <a:t>Pitch/roll -&gt; rate of change of angle</a:t>
            </a:r>
          </a:p>
          <a:p>
            <a:pPr lvl="1"/>
            <a:r>
              <a:rPr lang="en-US" dirty="0"/>
              <a:t>Pitch/roll -&gt; angle of attack</a:t>
            </a:r>
          </a:p>
          <a:p>
            <a:pPr lvl="1"/>
            <a:r>
              <a:rPr lang="en-US" dirty="0"/>
              <a:t>Pitch/roll -&gt; velocity</a:t>
            </a:r>
          </a:p>
          <a:p>
            <a:pPr lvl="1"/>
            <a:r>
              <a:rPr lang="en-US" dirty="0"/>
              <a:t>Pitch/roll -&gt; position</a:t>
            </a:r>
          </a:p>
          <a:p>
            <a:pPr lvl="1"/>
            <a:r>
              <a:rPr lang="en-US" dirty="0"/>
              <a:t>Throttle -&gt; throttle</a:t>
            </a:r>
          </a:p>
          <a:p>
            <a:pPr lvl="1"/>
            <a:r>
              <a:rPr lang="en-US" dirty="0"/>
              <a:t>Throttle -&gt; rate of climb</a:t>
            </a:r>
          </a:p>
          <a:p>
            <a:pPr lvl="1"/>
            <a:r>
              <a:rPr lang="en-US" dirty="0"/>
              <a:t>Throttle -&gt; altitude</a:t>
            </a:r>
          </a:p>
          <a:p>
            <a:r>
              <a:rPr lang="en-US" dirty="0"/>
              <a:t>Discuss higher-order control</a:t>
            </a:r>
          </a:p>
          <a:p>
            <a:pPr lvl="1"/>
            <a:r>
              <a:rPr lang="en-US" dirty="0"/>
              <a:t>How to integrate GPS</a:t>
            </a:r>
          </a:p>
          <a:p>
            <a:pPr lvl="1"/>
            <a:r>
              <a:rPr lang="en-US" dirty="0"/>
              <a:t>How to integrate barometer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4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for Next Class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Demo</a:t>
            </a:r>
          </a:p>
          <a:p>
            <a:pPr lvl="1"/>
            <a:r>
              <a:rPr lang="en-US" dirty="0"/>
              <a:t>Noise</a:t>
            </a:r>
          </a:p>
          <a:p>
            <a:pPr lvl="1"/>
            <a:r>
              <a:rPr lang="en-US" dirty="0"/>
              <a:t>Noise reduction</a:t>
            </a:r>
          </a:p>
          <a:p>
            <a:pPr lvl="1"/>
            <a:r>
              <a:rPr lang="en-US" dirty="0"/>
              <a:t>Complimentary filter.</a:t>
            </a:r>
          </a:p>
          <a:p>
            <a:pPr lvl="1"/>
            <a:r>
              <a:rPr lang="en-US" dirty="0"/>
              <a:t>Integral windup</a:t>
            </a:r>
          </a:p>
          <a:p>
            <a:pPr lvl="1"/>
            <a:r>
              <a:rPr lang="en-US" dirty="0"/>
              <a:t>Tuning PID</a:t>
            </a:r>
          </a:p>
          <a:p>
            <a:r>
              <a:rPr lang="en-US" dirty="0"/>
              <a:t>Control registers for IMU</a:t>
            </a:r>
          </a:p>
          <a:p>
            <a:pPr lvl="1"/>
            <a:r>
              <a:rPr lang="en-US" dirty="0"/>
              <a:t>Register maps</a:t>
            </a:r>
          </a:p>
          <a:p>
            <a:pPr lvl="1"/>
            <a:r>
              <a:rPr lang="en-US" dirty="0"/>
              <a:t>Writing registers</a:t>
            </a:r>
          </a:p>
          <a:p>
            <a:pPr lvl="1"/>
            <a:r>
              <a:rPr lang="en-US" dirty="0"/>
              <a:t>Relationship between registers and circuit schematics of IMU internals</a:t>
            </a:r>
          </a:p>
          <a:p>
            <a:r>
              <a:rPr lang="en-US" dirty="0"/>
              <a:t>Combine this lecture with the flight control software lecture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4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490727">
              <a:defRPr sz="6719"/>
            </a:lvl1pPr>
          </a:lstStyle>
          <a:p>
            <a:pPr lvl="0"/>
            <a:r>
              <a:rPr lang="en-US" dirty="0"/>
              <a:t>Control Theory</a:t>
            </a:r>
          </a:p>
        </p:txBody>
      </p:sp>
      <p:sp>
        <p:nvSpPr>
          <p:cNvPr id="43" name="Shape 4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Making a physical system do what you want</a:t>
            </a:r>
          </a:p>
          <a:p>
            <a:r>
              <a:rPr lang="en-US" dirty="0"/>
              <a:t>“Open loop” and “closed loop”</a:t>
            </a:r>
          </a:p>
          <a:p>
            <a:r>
              <a:rPr lang="en-US" dirty="0"/>
              <a:t>Open loop - cannot see the system’s output</a:t>
            </a:r>
          </a:p>
          <a:p>
            <a:pPr lvl="1"/>
            <a:r>
              <a:rPr lang="en-US" dirty="0"/>
              <a:t>Motor controllers</a:t>
            </a:r>
          </a:p>
          <a:p>
            <a:pPr lvl="1"/>
            <a:r>
              <a:rPr lang="en-US" dirty="0"/>
              <a:t>LCD/LED/CRT screens</a:t>
            </a:r>
          </a:p>
          <a:p>
            <a:pPr lvl="1"/>
            <a:r>
              <a:rPr lang="en-US" dirty="0"/>
              <a:t>Some ICBMs</a:t>
            </a:r>
          </a:p>
          <a:p>
            <a:r>
              <a:rPr lang="en-US" dirty="0"/>
              <a:t>Closed loop - Can see output, make </a:t>
            </a:r>
            <a:br>
              <a:rPr lang="en-US" dirty="0"/>
            </a:br>
            <a:r>
              <a:rPr lang="en-US" dirty="0"/>
              <a:t>corrections</a:t>
            </a:r>
          </a:p>
          <a:p>
            <a:pPr lvl="1"/>
            <a:r>
              <a:rPr lang="en-US" dirty="0"/>
              <a:t>Autopilot</a:t>
            </a:r>
          </a:p>
          <a:p>
            <a:pPr lvl="1"/>
            <a:r>
              <a:rPr lang="en-US" dirty="0"/>
              <a:t>GPS guided munitions</a:t>
            </a:r>
          </a:p>
          <a:p>
            <a:pPr lvl="1"/>
            <a:r>
              <a:rPr lang="en-US" dirty="0"/>
              <a:t>Our quadcopter</a:t>
            </a:r>
          </a:p>
        </p:txBody>
      </p:sp>
      <p:pic>
        <p:nvPicPr>
          <p:cNvPr id="44" name="Drawing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5999455" y="2849509"/>
            <a:ext cx="4511211" cy="2848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8222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What is PID?</a:t>
            </a:r>
          </a:p>
        </p:txBody>
      </p:sp>
      <p:sp>
        <p:nvSpPr>
          <p:cNvPr id="38" name="Shape 38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06268" indent="-206268" defTabSz="271096">
              <a:spcBef>
                <a:spcPts val="1898"/>
              </a:spcBef>
              <a:defRPr sz="1800"/>
            </a:pPr>
            <a:r>
              <a:rPr sz="1700" dirty="0"/>
              <a:t>Make a system follow a set point</a:t>
            </a:r>
          </a:p>
          <a:p>
            <a:pPr marL="206268" indent="-206268" defTabSz="271096">
              <a:spcBef>
                <a:spcPts val="1898"/>
              </a:spcBef>
              <a:defRPr sz="1800"/>
            </a:pPr>
            <a:r>
              <a:rPr sz="1700" dirty="0"/>
              <a:t>“Proportional, Integral, Derivative”</a:t>
            </a:r>
          </a:p>
          <a:p>
            <a:pPr marL="206268" indent="-206268" defTabSz="271096">
              <a:spcBef>
                <a:spcPts val="1898"/>
              </a:spcBef>
              <a:defRPr sz="1800"/>
            </a:pPr>
            <a:r>
              <a:rPr sz="1700" dirty="0"/>
              <a:t>A brief history: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1788 - James Watt’s flyball governor (P)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1837 - Louis Molinié hydraulic regulator (PI)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1857 - H.N. Throop marine engine governor (PD)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1868 - Maxwell gives theoretical basis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1911 - Elmer Sperry, ship steering (PID)</a:t>
            </a:r>
          </a:p>
        </p:txBody>
      </p:sp>
      <p:pic>
        <p:nvPicPr>
          <p:cNvPr id="39" name="pasted-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275609" y="1643909"/>
            <a:ext cx="2523928" cy="20991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Screen Shot 2014-11-02 at 2.27.10 PM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6952218" y="3838106"/>
            <a:ext cx="3252305" cy="280096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67134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851</Words>
  <Application>Microsoft Macintosh PowerPoint</Application>
  <PresentationFormat>Widescreen</PresentationFormat>
  <Paragraphs>159</Paragraphs>
  <Slides>20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Implementing PID</vt:lpstr>
      <vt:lpstr>Some Possible Configurations</vt:lpstr>
      <vt:lpstr>Maintaining Stability</vt:lpstr>
      <vt:lpstr>Maintaining Stability</vt:lpstr>
      <vt:lpstr>Higher-order Navigation</vt:lpstr>
      <vt:lpstr>To add</vt:lpstr>
      <vt:lpstr>Note for Next Class</vt:lpstr>
      <vt:lpstr>Control Theory</vt:lpstr>
      <vt:lpstr>What is PID?</vt:lpstr>
      <vt:lpstr>Closed loop control</vt:lpstr>
      <vt:lpstr>Example</vt:lpstr>
      <vt:lpstr>PID on the Quadcopter</vt:lpstr>
      <vt:lpstr>Pitfalls of PID</vt:lpstr>
      <vt:lpstr>Implementation</vt:lpstr>
      <vt:lpstr>How important in speed?</vt:lpstr>
      <vt:lpstr>Remote Software Path</vt:lpstr>
      <vt:lpstr>Quadcopter Datapath</vt:lpstr>
      <vt:lpstr>Controlling Pitch</vt:lpstr>
      <vt:lpstr>Controlling Roll</vt:lpstr>
      <vt:lpstr>Controlling Yaw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Swanson, Steven</dc:creator>
  <cp:lastModifiedBy>Swanson, Steven</cp:lastModifiedBy>
  <cp:revision>7</cp:revision>
  <dcterms:created xsi:type="dcterms:W3CDTF">2019-02-27T02:19:57Z</dcterms:created>
  <dcterms:modified xsi:type="dcterms:W3CDTF">2020-12-24T08:21:52Z</dcterms:modified>
</cp:coreProperties>
</file>