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292" r:id="rId6"/>
    <p:sldId id="270" r:id="rId7"/>
    <p:sldId id="315" r:id="rId8"/>
    <p:sldId id="284" r:id="rId9"/>
    <p:sldId id="314" r:id="rId10"/>
    <p:sldId id="272" r:id="rId11"/>
    <p:sldId id="271" r:id="rId12"/>
    <p:sldId id="317" r:id="rId13"/>
    <p:sldId id="273" r:id="rId14"/>
    <p:sldId id="275" r:id="rId15"/>
    <p:sldId id="316" r:id="rId16"/>
    <p:sldId id="281" r:id="rId17"/>
    <p:sldId id="290" r:id="rId18"/>
    <p:sldId id="289" r:id="rId19"/>
    <p:sldId id="276" r:id="rId20"/>
    <p:sldId id="323" r:id="rId21"/>
    <p:sldId id="324" r:id="rId22"/>
    <p:sldId id="325" r:id="rId23"/>
    <p:sldId id="318" r:id="rId24"/>
    <p:sldId id="261" r:id="rId25"/>
    <p:sldId id="262" r:id="rId26"/>
    <p:sldId id="268" r:id="rId27"/>
    <p:sldId id="263" r:id="rId28"/>
    <p:sldId id="264" r:id="rId29"/>
    <p:sldId id="265" r:id="rId30"/>
    <p:sldId id="319" r:id="rId31"/>
    <p:sldId id="320" r:id="rId32"/>
    <p:sldId id="326" r:id="rId33"/>
    <p:sldId id="321" r:id="rId34"/>
    <p:sldId id="322" r:id="rId35"/>
  </p:sldIdLst>
  <p:sldSz cx="12192000" cy="6858000"/>
  <p:notesSz cx="7010400" cy="92964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42092"/>
    <a:srgbClr val="FFFFFF"/>
    <a:srgbClr val="B3ADA3"/>
    <a:srgbClr val="63656A"/>
    <a:srgbClr val="162A46"/>
    <a:srgbClr val="0169A0"/>
    <a:srgbClr val="EF8F00"/>
    <a:srgbClr val="23B7D2"/>
    <a:srgbClr val="73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87596"/>
  </p:normalViewPr>
  <p:slideViewPr>
    <p:cSldViewPr snapToGrid="0" snapToObjects="1">
      <p:cViewPr varScale="1">
        <p:scale>
          <a:sx n="115" d="100"/>
          <a:sy n="115" d="100"/>
        </p:scale>
        <p:origin x="1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160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7A72C1-0D2A-41F5-8ED0-3D3DC9E977B9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1883E6-6D95-453C-9681-87383D52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64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86100" y="5257800"/>
            <a:ext cx="6019800" cy="1295400"/>
          </a:xfrm>
        </p:spPr>
        <p:txBody>
          <a:bodyPr/>
          <a:lstStyle>
            <a:lvl1pPr marL="0" indent="0" algn="ctr">
              <a:buFontTx/>
              <a:buNone/>
              <a:defRPr kumimoji="0" lang="en-US" sz="2000" b="0" i="1" u="none" strike="noStrike" kern="1200" cap="none" spc="0" normalizeH="0" baseline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Grap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76200" y="1600200"/>
            <a:ext cx="12039600" cy="5181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+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DD3B-4082-1B42-B143-D42EC70E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1ADA-FD44-7948-8E23-BADA1768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8AA1-9F8C-8843-96E2-15E0CB4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337-F1E7-7646-A864-7D9BD4F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D93D-C073-404E-B503-8037A393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15C2-0F5A-4A4B-A7D7-0BAAFA14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BD0-22F3-4D4F-B241-4FF4E90B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F00-6A7C-CF43-8CBB-6208BC52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14CA-AD96-7340-9838-7B22E3E2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65EE-8CB3-124E-89EB-F05CC41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699-2D06-4049-81A8-D6E1BE2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847-6CEB-0D48-8199-ABEABAFE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80007-CB85-A24E-90C9-23B33690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32FA-EC72-264F-8509-5F41BEFF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A0BC-44CB-0248-A89B-C226E29B5A5F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3186-3824-9943-9B98-BD13FD55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A9D-7C47-6C4D-BB1B-2DFE65DC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BC13-7D77-144A-8A42-8BE965DE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</p:spPr>
        <p:txBody>
          <a:bodyPr anchor="ctr">
            <a:normAutofit/>
          </a:bodyPr>
          <a:lstStyle>
            <a:lvl1pPr algn="l">
              <a:defRPr lang="en-US" sz="5400" b="1" i="0" kern="1200" dirty="0" smtClean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6365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60216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solidFill>
                  <a:schemeClr val="tx2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j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2578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4602164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bed Fig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+mn-lt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1447799"/>
            <a:ext cx="5334000" cy="4678365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 sz="2400"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 sz="2000">
                <a:latin typeface="+mn-lt"/>
                <a:ea typeface="Myriad Pro" charset="0"/>
                <a:cs typeface="Myriad Pro" charset="0"/>
              </a:defRPr>
            </a:lvl3pPr>
            <a:lvl4pPr>
              <a:defRPr sz="1800">
                <a:latin typeface="+mn-lt"/>
                <a:ea typeface="Myriad Pro" charset="0"/>
                <a:cs typeface="Myriad Pro" charset="0"/>
              </a:defRPr>
            </a:lvl4pPr>
            <a:lvl5pPr>
              <a:defRPr sz="1800"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52578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48400" y="1524000"/>
            <a:ext cx="5334000" cy="525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tx2"/>
                </a:solidFill>
                <a:latin typeface="Myriad Pro Semibold" charset="0"/>
                <a:ea typeface="Myriad Pro Semibold" charset="0"/>
                <a:cs typeface="Myriad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733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5334000"/>
            <a:ext cx="10972800" cy="144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99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uble Trouble Lar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"/>
            <a:ext cx="10972800" cy="51816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0" y="5334000"/>
            <a:ext cx="10972800" cy="1447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  <a:lvl2pPr>
              <a:defRPr>
                <a:solidFill>
                  <a:srgbClr val="0169A0"/>
                </a:solidFill>
                <a:latin typeface="+mn-lt"/>
                <a:ea typeface="Myriad Pro" charset="0"/>
                <a:cs typeface="Myriad Pro" charset="0"/>
              </a:defRPr>
            </a:lvl2pPr>
            <a:lvl3pPr>
              <a:defRPr>
                <a:latin typeface="+mn-lt"/>
                <a:ea typeface="Myriad Pro" charset="0"/>
                <a:cs typeface="Myriad Pro" charset="0"/>
              </a:defRPr>
            </a:lvl3pPr>
            <a:lvl4pPr>
              <a:defRPr>
                <a:latin typeface="+mn-lt"/>
                <a:ea typeface="Myriad Pro" charset="0"/>
                <a:cs typeface="Myriad Pro" charset="0"/>
              </a:defRPr>
            </a:lvl4pPr>
            <a:lvl5pPr>
              <a:defRPr>
                <a:latin typeface="+mn-lt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54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F923FAA-E6BC-4A3B-B771-C476DAE0801B}" type="slidenum">
              <a:rPr lang="en-US" sz="1800" b="0" i="0" smtClean="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rPr>
              <a:pPr/>
              <a:t>‹#›</a:t>
            </a:fld>
            <a:endParaRPr lang="en-US" sz="1800" b="0" i="0">
              <a:solidFill>
                <a:schemeClr val="tx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02F0-DFB7-4D40-A260-2EF23F63938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6400800"/>
            <a:ext cx="1815353" cy="3943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3" r:id="rId5"/>
    <p:sldLayoutId id="2147483667" r:id="rId6"/>
    <p:sldLayoutId id="2147483664" r:id="rId7"/>
    <p:sldLayoutId id="2147483668" r:id="rId8"/>
    <p:sldLayoutId id="2147483669" r:id="rId9"/>
    <p:sldLayoutId id="2147483661" r:id="rId10"/>
    <p:sldLayoutId id="2147483658" r:id="rId11"/>
    <p:sldLayoutId id="2147483662" r:id="rId12"/>
    <p:sldLayoutId id="2147483659" r:id="rId13"/>
    <p:sldLayoutId id="2147483660" r:id="rId14"/>
    <p:sldLayoutId id="2147483670" r:id="rId15"/>
    <p:sldLayoutId id="2147483671" r:id="rId16"/>
    <p:sldLayoutId id="2147483672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2"/>
          </a:solidFill>
          <a:latin typeface="+mj-lt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2"/>
          </a:solidFill>
          <a:latin typeface="+mn-lt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accent2"/>
          </a:solidFill>
          <a:latin typeface="+mn-lt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accent4"/>
          </a:solidFill>
          <a:latin typeface="+mn-lt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accent3"/>
          </a:solidFill>
          <a:latin typeface="+mn-lt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Laying Out the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9758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356595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1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2555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3ED-DB7F-E240-A040-9140E58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Layout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FBE1-C1C8-1345-B02F-348233ACF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617D5B-F9B4-F04D-80B5-0305224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High-current Via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280BE-0135-EE47-B68A-C96537CDC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Via diameter matches trace width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307456-78FA-2D47-AB3D-FB2384A82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1300" y="1825625"/>
            <a:ext cx="3943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2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629-16E3-6B4A-BAA7-694439D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to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90DD-F95D-B14A-858C-F5FA93C4A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15715-1B2A-314B-B153-855D88505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009" y="1825625"/>
            <a:ext cx="4059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0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7364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60440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3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Resistance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Motors take a lot of current!</a:t>
            </a:r>
          </a:p>
          <a:p>
            <a:r>
              <a:rPr lang="en-US" dirty="0"/>
              <a:t>We want all the power to go to the motors</a:t>
            </a:r>
          </a:p>
          <a:p>
            <a:r>
              <a:rPr lang="en-US" dirty="0"/>
              <a:t>Copper is an imperfect conductor</a:t>
            </a:r>
          </a:p>
          <a:p>
            <a:pPr lvl="1"/>
            <a:r>
              <a:rPr lang="en-US" dirty="0"/>
              <a:t>Voltage drop on power lines is non-trivial</a:t>
            </a:r>
          </a:p>
          <a:p>
            <a:pPr lvl="1"/>
            <a:r>
              <a:rPr lang="en-US" dirty="0"/>
              <a:t>Resistance is a function of aspect ratio</a:t>
            </a:r>
          </a:p>
          <a:p>
            <a:pPr lvl="1"/>
            <a:r>
              <a:rPr lang="en-US" dirty="0"/>
              <a:t>0.5 </a:t>
            </a:r>
            <a:r>
              <a:rPr lang="en-US" dirty="0" err="1"/>
              <a:t>mΩ</a:t>
            </a:r>
            <a:r>
              <a:rPr lang="en-US" dirty="0"/>
              <a:t>/square</a:t>
            </a:r>
          </a:p>
          <a:p>
            <a:r>
              <a:rPr lang="en-US" dirty="0"/>
              <a:t>So, make the power lines wide!</a:t>
            </a:r>
          </a:p>
          <a:p>
            <a:pPr lvl="1"/>
            <a:r>
              <a:rPr lang="en-US" dirty="0"/>
              <a:t>Use a trace-width calculator</a:t>
            </a:r>
          </a:p>
          <a:p>
            <a:pPr lvl="1"/>
            <a:r>
              <a:rPr lang="en-US" dirty="0"/>
              <a:t>https://www.4pcb.com/trace-width-</a:t>
            </a:r>
            <a:r>
              <a:rPr lang="en-US" dirty="0" err="1"/>
              <a:t>calculator.html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57DEB-E633-AB4D-879F-77A71AAE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955" y="342900"/>
            <a:ext cx="5029200" cy="308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531CA-C648-7141-B7D0-1030703C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27" y="3282156"/>
            <a:ext cx="20828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AC832-7BF2-0C45-92F3-18F1A73C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55" y="3260514"/>
            <a:ext cx="26797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AC983-AF99-2F4F-80B0-440BEC5B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33" y="3887617"/>
            <a:ext cx="2781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4148F-7D90-814D-8CA6-F1958788D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83" y="5625929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8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8186-5A73-C948-AD79-C014BB5B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E1EB-CC65-2A4E-AF97-CFA20B0243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slides need significant improvement.</a:t>
            </a:r>
          </a:p>
          <a:p>
            <a:r>
              <a:rPr lang="en-US" dirty="0"/>
              <a:t>Talk about placement of decoupling caps.</a:t>
            </a:r>
          </a:p>
          <a:p>
            <a:r>
              <a:rPr lang="en-US" dirty="0"/>
              <a:t>Update tips and tricks</a:t>
            </a:r>
          </a:p>
          <a:p>
            <a:r>
              <a:rPr lang="en-US" dirty="0"/>
              <a:t>Put more screen shots in to show how things should be laid out.</a:t>
            </a:r>
          </a:p>
          <a:p>
            <a:r>
              <a:rPr lang="en-US" dirty="0"/>
              <a:t>Discuss differential pairs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EF1C-1FE4-184B-A627-A7B2AF1BA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Had about 20 min of questions about previous labs</a:t>
            </a:r>
          </a:p>
          <a:p>
            <a:r>
              <a:rPr lang="en-US" dirty="0"/>
              <a:t>Then, demoed for about 1.5 hours.  </a:t>
            </a:r>
          </a:p>
          <a:p>
            <a:r>
              <a:rPr lang="en-US" dirty="0"/>
              <a:t>Didn’t get past slide the “layout demo” slide</a:t>
            </a:r>
          </a:p>
        </p:txBody>
      </p:sp>
    </p:spTree>
    <p:extLst>
      <p:ext uri="{BB962C8B-B14F-4D97-AF65-F5344CB8AC3E}">
        <p14:creationId xmlns:p14="http://schemas.microsoft.com/office/powerpoint/2010/main" val="4775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Power: Inductance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r>
              <a:rPr lang="en-US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326475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DCD34-5627-184E-AC47-69F691A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IMU Controller: Noise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D2C22-2004-FB46-B048-D95EDE4A5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127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746E-E481-614A-BC5B-C941B11D3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9210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0.5 or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16062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23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VSL Theme 2017" id="{D6E9A553-D005-9843-8B58-57C3B9C3396B}" vid="{225CCB03-3A51-A043-AC07-DD6D67259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38f6e7a2-40cf-4302-a1d0-9363e537b5a7">N65K4UY2P6DZ-8-1712</_dlc_DocId>
    <_dlc_DocIdUrl xmlns="38f6e7a2-40cf-4302-a1d0-9363e537b5a7">
      <Url>http://bit.ucsd.edu/Docs/_layouts/DocIdRedir.aspx?ID=N65K4UY2P6DZ-8-1712</Url>
      <Description>N65K4UY2P6DZ-8-1712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6" ma:contentTypeDescription="Create a new document." ma:contentTypeScope="" ma:versionID="358351ca2fb9834b45991cd07a49fd66">
  <xsd:schema xmlns:xsd="http://www.w3.org/2001/XMLSchema" xmlns:xs="http://www.w3.org/2001/XMLSchema" xmlns:p="http://schemas.microsoft.com/office/2006/metadata/properties" xmlns:ns1="http://schemas.microsoft.com/sharepoint/v3" xmlns:ns2="38f6e7a2-40cf-4302-a1d0-9363e537b5a7" targetNamespace="http://schemas.microsoft.com/office/2006/metadata/properties" ma:root="true" ma:fieldsID="4bd887af3a8eb19969b1c3516fc1fc7f" ns1:_="" ns2:_="">
    <xsd:import namespace="http://schemas.microsoft.com/sharepoint/v3"/>
    <xsd:import namespace="38f6e7a2-40cf-4302-a1d0-9363e537b5a7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PublishingStartDate" ma:index="13" nillable="true" ma:displayName="Scheduling Start Date" ma:internalName="PublishingStartDate">
      <xsd:simpleType>
        <xsd:restriction base="dms:Unknown"/>
      </xsd:simpleType>
    </xsd:element>
    <xsd:element name="PublishingExpirationDate" ma:index="14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6e7a2-40cf-4302-a1d0-9363e537b5a7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E55384-0535-4827-BEC9-C0AA0AB52BCA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38f6e7a2-40cf-4302-a1d0-9363e537b5a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00612-5548-4C5F-B85B-1C0CBC7D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f6e7a2-40cf-4302-a1d0-9363e537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BF90320-62F0-4599-85DC-D14AF5AC78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6993</TotalTime>
  <Words>893</Words>
  <Application>Microsoft Macintosh PowerPoint</Application>
  <PresentationFormat>Widescreen</PresentationFormat>
  <Paragraphs>144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Myriad Pro</vt:lpstr>
      <vt:lpstr>Myriad Pro Semibold</vt:lpstr>
      <vt:lpstr>Office Theme</vt:lpstr>
      <vt:lpstr>Laying Out the Board</vt:lpstr>
      <vt:lpstr>Board Layout Goals</vt:lpstr>
      <vt:lpstr>Layout Steps</vt:lpstr>
      <vt:lpstr>Some Possible Configurations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Routing and Layout Examples</vt:lpstr>
      <vt:lpstr>High-current Via</vt:lpstr>
      <vt:lpstr>Battery to Jumper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  <vt:lpstr>Motor Power: Resistance</vt:lpstr>
      <vt:lpstr>Next Time</vt:lpstr>
      <vt:lpstr>Motor Power: Inductance</vt:lpstr>
      <vt:lpstr>Microcontroller and IMU Controller: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Powerpoint Template</dc:title>
  <dc:creator>Swanson, Steven</dc:creator>
  <cp:lastModifiedBy>Swanson, Steven</cp:lastModifiedBy>
  <cp:revision>23</cp:revision>
  <cp:lastPrinted>2017-05-11T20:43:55Z</cp:lastPrinted>
  <dcterms:created xsi:type="dcterms:W3CDTF">2019-07-17T06:14:48Z</dcterms:created>
  <dcterms:modified xsi:type="dcterms:W3CDTF">2021-01-09T05:11:57Z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