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61"/>
  </p:notesMasterIdLst>
  <p:handoutMasterIdLst>
    <p:handoutMasterId r:id="rId62"/>
  </p:handoutMasterIdLst>
  <p:sldIdLst>
    <p:sldId id="365" r:id="rId5"/>
    <p:sldId id="427" r:id="rId6"/>
    <p:sldId id="425" r:id="rId7"/>
    <p:sldId id="352" r:id="rId8"/>
    <p:sldId id="362" r:id="rId9"/>
    <p:sldId id="361" r:id="rId10"/>
    <p:sldId id="366" r:id="rId11"/>
    <p:sldId id="368" r:id="rId12"/>
    <p:sldId id="334" r:id="rId13"/>
    <p:sldId id="409" r:id="rId14"/>
    <p:sldId id="422" r:id="rId15"/>
    <p:sldId id="413" r:id="rId16"/>
    <p:sldId id="396" r:id="rId17"/>
    <p:sldId id="383" r:id="rId18"/>
    <p:sldId id="384" r:id="rId19"/>
    <p:sldId id="370" r:id="rId20"/>
    <p:sldId id="380" r:id="rId21"/>
    <p:sldId id="381" r:id="rId22"/>
    <p:sldId id="382" r:id="rId23"/>
    <p:sldId id="397" r:id="rId24"/>
    <p:sldId id="385" r:id="rId25"/>
    <p:sldId id="387" r:id="rId26"/>
    <p:sldId id="389" r:id="rId27"/>
    <p:sldId id="420" r:id="rId28"/>
    <p:sldId id="398" r:id="rId29"/>
    <p:sldId id="386" r:id="rId30"/>
    <p:sldId id="388" r:id="rId31"/>
    <p:sldId id="390" r:id="rId32"/>
    <p:sldId id="399" r:id="rId33"/>
    <p:sldId id="391" r:id="rId34"/>
    <p:sldId id="414" r:id="rId35"/>
    <p:sldId id="415" r:id="rId36"/>
    <p:sldId id="416" r:id="rId37"/>
    <p:sldId id="417" r:id="rId38"/>
    <p:sldId id="372" r:id="rId39"/>
    <p:sldId id="392" r:id="rId40"/>
    <p:sldId id="375" r:id="rId41"/>
    <p:sldId id="377" r:id="rId42"/>
    <p:sldId id="378" r:id="rId43"/>
    <p:sldId id="376" r:id="rId44"/>
    <p:sldId id="393" r:id="rId45"/>
    <p:sldId id="394" r:id="rId46"/>
    <p:sldId id="395" r:id="rId47"/>
    <p:sldId id="423" r:id="rId48"/>
    <p:sldId id="379" r:id="rId49"/>
    <p:sldId id="400" r:id="rId50"/>
    <p:sldId id="402" r:id="rId51"/>
    <p:sldId id="403" r:id="rId52"/>
    <p:sldId id="404" r:id="rId53"/>
    <p:sldId id="405" r:id="rId54"/>
    <p:sldId id="406" r:id="rId55"/>
    <p:sldId id="407" r:id="rId56"/>
    <p:sldId id="408" r:id="rId57"/>
    <p:sldId id="419" r:id="rId58"/>
    <p:sldId id="369" r:id="rId59"/>
    <p:sldId id="34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226" autoAdjust="0"/>
  </p:normalViewPr>
  <p:slideViewPr>
    <p:cSldViewPr snapToGrid="0">
      <p:cViewPr varScale="1">
        <p:scale>
          <a:sx n="72" d="100"/>
          <a:sy n="72" d="100"/>
        </p:scale>
        <p:origin x="276"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27505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297395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177192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45</a:t>
            </a:fld>
            <a:endParaRPr lang="en-US" dirty="0"/>
          </a:p>
        </p:txBody>
      </p:sp>
    </p:spTree>
    <p:extLst>
      <p:ext uri="{BB962C8B-B14F-4D97-AF65-F5344CB8AC3E}">
        <p14:creationId xmlns:p14="http://schemas.microsoft.com/office/powerpoint/2010/main" val="276006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56</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7228166"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4936307" y="3887170"/>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5223017" y="5078557"/>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5223017" y="4693137"/>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7485816"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7485816"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4856808" y="3888557"/>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7146530"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6154353" y="3964876"/>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6462209" y="5160167"/>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6462209" y="4774747"/>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6071757" y="3888557"/>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9733651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dirty="0"/>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7218027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25,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94" r:id="rId9"/>
    <p:sldLayoutId id="2147483677" r:id="rId10"/>
    <p:sldLayoutId id="2147483695" r:id="rId11"/>
    <p:sldLayoutId id="2147483685" r:id="rId12"/>
    <p:sldLayoutId id="2147483688" r:id="rId13"/>
    <p:sldLayoutId id="2147483692"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hyperdbg.com/design/features/vmm-module/design-of-syscall-and-sysret" TargetMode="External"/><Relationship Id="rId2" Type="http://schemas.openxmlformats.org/officeDocument/2006/relationships/hyperlink" Target="https://docs.hyperdbg.com/commands/extension-commands/syscall"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hyperdbg.com/design/features/vmm-module/design-of-syscall-and-sysret" TargetMode="External"/><Relationship Id="rId2" Type="http://schemas.openxmlformats.org/officeDocument/2006/relationships/hyperlink" Target="https://docs.hyperdbg.com/commands/extension-commands/sysret"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hyperdbg.com/design/features/vmm-module/design-of-epthook" TargetMode="External"/><Relationship Id="rId2" Type="http://schemas.openxmlformats.org/officeDocument/2006/relationships/hyperlink" Target="https://docs.hyperdbg.com/commands/extension-commands/epthook"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hyperdbg.com/design/features/vmm-module/design-of-epthook2" TargetMode="External"/><Relationship Id="rId2" Type="http://schemas.openxmlformats.org/officeDocument/2006/relationships/hyperlink" Target="https://docs.hyperdbg.com/commands/extension-commands/epthook2"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hyperdbg.com/design/features/vmm-module/design-of-monitor" TargetMode="External"/><Relationship Id="rId2" Type="http://schemas.openxmlformats.org/officeDocument/2006/relationships/hyperlink" Target="https://docs.hyperdbg.com/commands/extension-commands/monitor"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docs.hyperdbg.com/commands/extension-commands/cpuid"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docs.hyperdbg.com/commands/extension-commands/vmcall"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hyperdbg.com/commands/extension-commands/pmc" TargetMode="External"/><Relationship Id="rId2" Type="http://schemas.openxmlformats.org/officeDocument/2006/relationships/hyperlink" Target="https://docs.hyperdbg.com/commands/extension-commands/tsc"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docs.hyperdbg.com/commands/extension-commands/msrwrite" TargetMode="External"/><Relationship Id="rId2" Type="http://schemas.openxmlformats.org/officeDocument/2006/relationships/hyperlink" Target="https://docs.hyperdbg.com/commands/extension-commands/msrread"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hyperlink" Target="https://docs.hyperdbg.com/commands/extension-commands/dr"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docs.hyperdbg.com/design/features/vmm-module/design-of-exception-and-interrupt" TargetMode="External"/><Relationship Id="rId2" Type="http://schemas.openxmlformats.org/officeDocument/2006/relationships/hyperlink" Target="https://docs.hyperdbg.com/commands/extension-commands/interrupt"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ocs.hyperdbg.com/commands/extension-commands/ioout" TargetMode="External"/><Relationship Id="rId2" Type="http://schemas.openxmlformats.org/officeDocument/2006/relationships/hyperlink" Target="https://docs.hyperdbg.com/commands/extension-commands/ioin"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docs.hyperdbg.com/tips-and-tricks/considerations/the-unsafe-behavior"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6A127-A746-4D24-9372-FEE103F7924C}"/>
              </a:ext>
            </a:extLst>
          </p:cNvPr>
          <p:cNvSpPr>
            <a:spLocks noGrp="1"/>
          </p:cNvSpPr>
          <p:nvPr>
            <p:ph type="dt" sz="half" idx="11"/>
          </p:nvPr>
        </p:nvSpPr>
        <p:spPr/>
        <p:txBody>
          <a:bodyPr/>
          <a:lstStyle/>
          <a:p>
            <a:fld id="{6FCA8E82-58CD-E045-8B98-B7A85B79B752}" type="datetime4">
              <a:rPr lang="en-US" smtClean="0"/>
              <a:pPr/>
              <a:t>May 25, 2022</a:t>
            </a:fld>
            <a:endParaRPr lang="en-US" dirty="0">
              <a:latin typeface="+mn-lt"/>
            </a:endParaRPr>
          </a:p>
        </p:txBody>
      </p:sp>
      <p:sp>
        <p:nvSpPr>
          <p:cNvPr id="5" name="Footer Placeholder 4">
            <a:extLst>
              <a:ext uri="{FF2B5EF4-FFF2-40B4-BE49-F238E27FC236}">
                <a16:creationId xmlns:a16="http://schemas.microsoft.com/office/drawing/2014/main" id="{98BFAC4E-BA2F-4835-94FD-5A0AB2F7D6E7}"/>
              </a:ext>
            </a:extLst>
          </p:cNvPr>
          <p:cNvSpPr>
            <a:spLocks noGrp="1"/>
          </p:cNvSpPr>
          <p:nvPr>
            <p:ph type="ftr" sz="quarter" idx="12"/>
          </p:nvPr>
        </p:nvSpPr>
        <p:spPr/>
        <p:txBody>
          <a:bodyPr/>
          <a:lstStyle/>
          <a:p>
            <a:r>
              <a:rPr lang="en-US" b="0" dirty="0"/>
              <a:t>Overview</a:t>
            </a:r>
          </a:p>
        </p:txBody>
      </p:sp>
      <p:sp>
        <p:nvSpPr>
          <p:cNvPr id="6" name="Slide Number Placeholder 5">
            <a:extLst>
              <a:ext uri="{FF2B5EF4-FFF2-40B4-BE49-F238E27FC236}">
                <a16:creationId xmlns:a16="http://schemas.microsoft.com/office/drawing/2014/main" id="{6BF8FF95-749A-4834-9154-A5E97934F141}"/>
              </a:ext>
            </a:extLst>
          </p:cNvPr>
          <p:cNvSpPr>
            <a:spLocks noGrp="1"/>
          </p:cNvSpPr>
          <p:nvPr>
            <p:ph type="sldNum" sz="quarter" idx="13"/>
          </p:nvPr>
        </p:nvSpPr>
        <p:spPr/>
        <p:txBody>
          <a:bodyPr/>
          <a:lstStyle/>
          <a:p>
            <a:fld id="{294A09A9-5501-47C1-A89A-A340965A2BE2}" type="slidenum">
              <a:rPr lang="en-US" smtClean="0"/>
              <a:pPr/>
              <a:t>1</a:t>
            </a:fld>
            <a:endParaRPr lang="en-US" dirty="0">
              <a:latin typeface="+mn-lt"/>
            </a:endParaRPr>
          </a:p>
        </p:txBody>
      </p:sp>
      <p:sp>
        <p:nvSpPr>
          <p:cNvPr id="9" name="Title 1">
            <a:extLst>
              <a:ext uri="{FF2B5EF4-FFF2-40B4-BE49-F238E27FC236}">
                <a16:creationId xmlns:a16="http://schemas.microsoft.com/office/drawing/2014/main" id="{310AC0C2-93AF-47AE-9F90-FE88380A1219}"/>
              </a:ext>
            </a:extLst>
          </p:cNvPr>
          <p:cNvSpPr txBox="1">
            <a:spLocks/>
          </p:cNvSpPr>
          <p:nvPr/>
        </p:nvSpPr>
        <p:spPr>
          <a:xfrm>
            <a:off x="4993229" y="2382160"/>
            <a:ext cx="5579521" cy="70461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HyperDbg Debugger</a:t>
            </a:r>
          </a:p>
        </p:txBody>
      </p:sp>
      <p:sp>
        <p:nvSpPr>
          <p:cNvPr id="10" name="Text Placeholder 29">
            <a:extLst>
              <a:ext uri="{FF2B5EF4-FFF2-40B4-BE49-F238E27FC236}">
                <a16:creationId xmlns:a16="http://schemas.microsoft.com/office/drawing/2014/main" id="{52143DC1-449B-4A25-BDE8-7C0545728EA2}"/>
              </a:ext>
            </a:extLst>
          </p:cNvPr>
          <p:cNvSpPr txBox="1">
            <a:spLocks/>
          </p:cNvSpPr>
          <p:nvPr/>
        </p:nvSpPr>
        <p:spPr>
          <a:xfrm>
            <a:off x="4993229" y="3457575"/>
            <a:ext cx="5693821" cy="510989"/>
          </a:xfrm>
          <a:prstGeom prst="rect">
            <a:avLst/>
          </a:prstGeom>
        </p:spPr>
        <p:txBody>
          <a:bodyPr vert="horz" lIns="0" tIns="0" rIns="0" bIns="0" rtlCol="0" anchor="t" anchorCtr="0">
            <a:noAutofit/>
          </a:bodyPr>
          <a:lstStyle>
            <a:defPPr>
              <a:defRPr lang="en-US"/>
            </a:defPPr>
            <a:lvl1pPr marL="0" indent="0" algn="l" defTabSz="914400" rtl="0" eaLnBrk="1" latinLnBrk="0" hangingPunct="1">
              <a:buNone/>
              <a:defRPr sz="1800" b="0" i="0" kern="1200">
                <a:solidFill>
                  <a:schemeClr val="tx2"/>
                </a:solidFill>
                <a:latin typeface="+mn-lt"/>
                <a:ea typeface="+mn-ea"/>
                <a:cs typeface="+mn-cs"/>
              </a:defRPr>
            </a:lvl1pPr>
            <a:lvl2pPr marL="457200" algn="l" defTabSz="914400" rtl="0" eaLnBrk="1" latinLnBrk="0" hangingPunct="1">
              <a:defRPr sz="4000" kern="1200">
                <a:solidFill>
                  <a:schemeClr val="tx1"/>
                </a:solidFill>
                <a:latin typeface="+mn-lt"/>
                <a:ea typeface="+mn-ea"/>
                <a:cs typeface="+mn-cs"/>
              </a:defRPr>
            </a:lvl2pPr>
            <a:lvl3pPr marL="914400" algn="l" defTabSz="914400" rtl="0" eaLnBrk="1" latinLnBrk="0" hangingPunct="1">
              <a:defRPr sz="4000" kern="1200">
                <a:solidFill>
                  <a:schemeClr val="tx1"/>
                </a:solidFill>
                <a:latin typeface="+mn-lt"/>
                <a:ea typeface="+mn-ea"/>
                <a:cs typeface="+mn-cs"/>
              </a:defRPr>
            </a:lvl3pPr>
            <a:lvl4pPr marL="1371600" algn="l" defTabSz="914400" rtl="0" eaLnBrk="1" latinLnBrk="0" hangingPunct="1">
              <a:defRPr sz="4000" kern="1200">
                <a:solidFill>
                  <a:schemeClr val="tx1"/>
                </a:solidFill>
                <a:latin typeface="+mn-lt"/>
                <a:ea typeface="+mn-ea"/>
                <a:cs typeface="+mn-cs"/>
              </a:defRPr>
            </a:lvl4pPr>
            <a:lvl5pPr marL="1828800" algn="l" defTabSz="914400" rtl="0" eaLnBrk="1" latinLnBrk="0" hangingPunct="1">
              <a:defRPr sz="40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 debugger designed for analyzing, fuzzing, and reversing</a:t>
            </a:r>
          </a:p>
        </p:txBody>
      </p:sp>
      <p:cxnSp>
        <p:nvCxnSpPr>
          <p:cNvPr id="11" name="Straight Connector 10">
            <a:extLst>
              <a:ext uri="{FF2B5EF4-FFF2-40B4-BE49-F238E27FC236}">
                <a16:creationId xmlns:a16="http://schemas.microsoft.com/office/drawing/2014/main" id="{681C12EE-64D4-452A-A389-3FF00B53B573}"/>
              </a:ext>
            </a:extLst>
          </p:cNvPr>
          <p:cNvCxnSpPr>
            <a:cxnSpLocks/>
          </p:cNvCxnSpPr>
          <p:nvPr/>
        </p:nvCxnSpPr>
        <p:spPr>
          <a:xfrm>
            <a:off x="4993229" y="3268592"/>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155030AC-2643-460F-8227-41455AA380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1550" y="1443854"/>
            <a:ext cx="3468594" cy="3468594"/>
          </a:xfrm>
          <a:prstGeom prst="rect">
            <a:avLst/>
          </a:prstGeom>
        </p:spPr>
      </p:pic>
    </p:spTree>
    <p:extLst>
      <p:ext uri="{BB962C8B-B14F-4D97-AF65-F5344CB8AC3E}">
        <p14:creationId xmlns:p14="http://schemas.microsoft.com/office/powerpoint/2010/main" val="9032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E4A0-05E6-44BC-AA59-F6D57CFD3268}"/>
              </a:ext>
            </a:extLst>
          </p:cNvPr>
          <p:cNvSpPr>
            <a:spLocks noGrp="1"/>
          </p:cNvSpPr>
          <p:nvPr>
            <p:ph type="title"/>
          </p:nvPr>
        </p:nvSpPr>
        <p:spPr/>
        <p:txBody>
          <a:bodyPr/>
          <a:lstStyle/>
          <a:p>
            <a:r>
              <a:rPr lang="en-US" dirty="0"/>
              <a:t>Concepts</a:t>
            </a:r>
          </a:p>
        </p:txBody>
      </p:sp>
      <p:sp>
        <p:nvSpPr>
          <p:cNvPr id="3" name="Text Placeholder 2">
            <a:extLst>
              <a:ext uri="{FF2B5EF4-FFF2-40B4-BE49-F238E27FC236}">
                <a16:creationId xmlns:a16="http://schemas.microsoft.com/office/drawing/2014/main" id="{B83BA374-F679-45A5-8835-1884D6D4D6B5}"/>
              </a:ext>
            </a:extLst>
          </p:cNvPr>
          <p:cNvSpPr>
            <a:spLocks noGrp="1"/>
          </p:cNvSpPr>
          <p:nvPr>
            <p:ph type="body" idx="1"/>
          </p:nvPr>
        </p:nvSpPr>
        <p:spPr/>
        <p:txBody>
          <a:bodyPr/>
          <a:lstStyle/>
          <a:p>
            <a:r>
              <a:rPr lang="en-US" dirty="0"/>
              <a:t>Execution Modes </a:t>
            </a:r>
          </a:p>
        </p:txBody>
      </p:sp>
      <p:sp>
        <p:nvSpPr>
          <p:cNvPr id="4" name="Content Placeholder 3">
            <a:extLst>
              <a:ext uri="{FF2B5EF4-FFF2-40B4-BE49-F238E27FC236}">
                <a16:creationId xmlns:a16="http://schemas.microsoft.com/office/drawing/2014/main" id="{A3E607DD-704E-47D5-B0E1-A5D099E18961}"/>
              </a:ext>
            </a:extLst>
          </p:cNvPr>
          <p:cNvSpPr>
            <a:spLocks noGrp="1"/>
          </p:cNvSpPr>
          <p:nvPr>
            <p:ph sz="half" idx="2"/>
          </p:nvPr>
        </p:nvSpPr>
        <p:spPr>
          <a:xfrm>
            <a:off x="952500" y="2799146"/>
            <a:ext cx="3404347" cy="1942138"/>
          </a:xfrm>
        </p:spPr>
        <p:txBody>
          <a:bodyPr>
            <a:normAutofit/>
          </a:bodyPr>
          <a:lstStyle/>
          <a:p>
            <a:r>
              <a:rPr lang="en-US" dirty="0"/>
              <a:t>VMI Mode</a:t>
            </a:r>
          </a:p>
          <a:p>
            <a:pPr lvl="1"/>
            <a:r>
              <a:rPr lang="en-US" dirty="0"/>
              <a:t> </a:t>
            </a:r>
            <a:r>
              <a:rPr lang="en-US" b="1" dirty="0">
                <a:effectLst/>
              </a:rPr>
              <a:t>V</a:t>
            </a:r>
            <a:r>
              <a:rPr lang="en-US" dirty="0">
                <a:effectLst/>
              </a:rPr>
              <a:t>irtual </a:t>
            </a:r>
            <a:r>
              <a:rPr lang="en-US" b="1" dirty="0">
                <a:effectLst/>
              </a:rPr>
              <a:t>M</a:t>
            </a:r>
            <a:r>
              <a:rPr lang="en-US" dirty="0">
                <a:effectLst/>
              </a:rPr>
              <a:t>achine </a:t>
            </a:r>
            <a:r>
              <a:rPr lang="en-US" b="1" dirty="0">
                <a:effectLst/>
              </a:rPr>
              <a:t>I</a:t>
            </a:r>
            <a:r>
              <a:rPr lang="en-US" dirty="0">
                <a:effectLst/>
              </a:rPr>
              <a:t>ntrospection </a:t>
            </a:r>
            <a:r>
              <a:rPr lang="en-US" b="1" dirty="0">
                <a:effectLst/>
              </a:rPr>
              <a:t>M</a:t>
            </a:r>
            <a:r>
              <a:rPr lang="en-US" dirty="0">
                <a:effectLst/>
              </a:rPr>
              <a:t>ode</a:t>
            </a:r>
            <a:endParaRPr lang="en-US" dirty="0"/>
          </a:p>
          <a:p>
            <a:pPr lvl="1"/>
            <a:r>
              <a:rPr lang="en-US" dirty="0"/>
              <a:t>Also known as Local Debugging</a:t>
            </a:r>
          </a:p>
          <a:p>
            <a:r>
              <a:rPr lang="en-US" dirty="0"/>
              <a:t>Debugger Mode</a:t>
            </a:r>
          </a:p>
          <a:p>
            <a:r>
              <a:rPr lang="en-US" dirty="0"/>
              <a:t>Transparent Mode</a:t>
            </a:r>
          </a:p>
          <a:p>
            <a:pPr marL="342900"/>
            <a:endParaRPr lang="en-US" dirty="0"/>
          </a:p>
          <a:p>
            <a:endParaRPr lang="en-US" dirty="0"/>
          </a:p>
        </p:txBody>
      </p:sp>
      <p:sp>
        <p:nvSpPr>
          <p:cNvPr id="5" name="Text Placeholder 4">
            <a:extLst>
              <a:ext uri="{FF2B5EF4-FFF2-40B4-BE49-F238E27FC236}">
                <a16:creationId xmlns:a16="http://schemas.microsoft.com/office/drawing/2014/main" id="{4985FE4C-908F-4E41-BFB6-F039E1F42169}"/>
              </a:ext>
            </a:extLst>
          </p:cNvPr>
          <p:cNvSpPr>
            <a:spLocks noGrp="1"/>
          </p:cNvSpPr>
          <p:nvPr>
            <p:ph type="body" idx="10"/>
          </p:nvPr>
        </p:nvSpPr>
        <p:spPr/>
        <p:txBody>
          <a:bodyPr/>
          <a:lstStyle/>
          <a:p>
            <a:r>
              <a:rPr lang="en-US" dirty="0"/>
              <a:t>Events</a:t>
            </a:r>
          </a:p>
        </p:txBody>
      </p:sp>
      <p:sp>
        <p:nvSpPr>
          <p:cNvPr id="6" name="Content Placeholder 5">
            <a:extLst>
              <a:ext uri="{FF2B5EF4-FFF2-40B4-BE49-F238E27FC236}">
                <a16:creationId xmlns:a16="http://schemas.microsoft.com/office/drawing/2014/main" id="{C6543E09-307F-4DBC-A02A-A69133DBBCED}"/>
              </a:ext>
            </a:extLst>
          </p:cNvPr>
          <p:cNvSpPr>
            <a:spLocks noGrp="1"/>
          </p:cNvSpPr>
          <p:nvPr>
            <p:ph sz="half" idx="11"/>
          </p:nvPr>
        </p:nvSpPr>
        <p:spPr>
          <a:xfrm>
            <a:off x="4569371" y="2799146"/>
            <a:ext cx="3574167" cy="2767936"/>
          </a:xfrm>
        </p:spPr>
        <p:txBody>
          <a:bodyPr>
            <a:normAutofit/>
          </a:bodyPr>
          <a:lstStyle/>
          <a:p>
            <a:r>
              <a:rPr lang="en-US" dirty="0"/>
              <a:t>Everything in HyperDbg is an event</a:t>
            </a:r>
          </a:p>
          <a:p>
            <a:pPr lvl="1"/>
            <a:r>
              <a:rPr lang="en-US" dirty="0"/>
              <a:t>Breakpoints are events</a:t>
            </a:r>
          </a:p>
          <a:p>
            <a:pPr lvl="1"/>
            <a:r>
              <a:rPr lang="en-US" dirty="0"/>
              <a:t>EPT hooks are events</a:t>
            </a:r>
          </a:p>
          <a:p>
            <a:pPr lvl="1"/>
            <a:r>
              <a:rPr lang="en-US" dirty="0"/>
              <a:t>Syscall executions are events</a:t>
            </a:r>
          </a:p>
          <a:p>
            <a:pPr lvl="1"/>
            <a:r>
              <a:rPr lang="en-US" dirty="0"/>
              <a:t>etc.</a:t>
            </a:r>
          </a:p>
          <a:p>
            <a:r>
              <a:rPr lang="en-US" dirty="0"/>
              <a:t>Consist of zero to n actions</a:t>
            </a:r>
          </a:p>
          <a:p>
            <a:r>
              <a:rPr lang="en-US" dirty="0"/>
              <a:t>Either</a:t>
            </a:r>
          </a:p>
          <a:p>
            <a:pPr lvl="1"/>
            <a:r>
              <a:rPr lang="en-US" dirty="0"/>
              <a:t>Conditional</a:t>
            </a:r>
          </a:p>
          <a:p>
            <a:pPr lvl="1"/>
            <a:r>
              <a:rPr lang="en-US" dirty="0"/>
              <a:t>Unconditional</a:t>
            </a:r>
          </a:p>
          <a:p>
            <a:endParaRPr lang="en-US" dirty="0"/>
          </a:p>
        </p:txBody>
      </p:sp>
      <p:sp>
        <p:nvSpPr>
          <p:cNvPr id="7" name="Text Placeholder 6">
            <a:extLst>
              <a:ext uri="{FF2B5EF4-FFF2-40B4-BE49-F238E27FC236}">
                <a16:creationId xmlns:a16="http://schemas.microsoft.com/office/drawing/2014/main" id="{E2ED5800-0B2F-444B-B4AF-E3AA695FE7C5}"/>
              </a:ext>
            </a:extLst>
          </p:cNvPr>
          <p:cNvSpPr>
            <a:spLocks noGrp="1"/>
          </p:cNvSpPr>
          <p:nvPr>
            <p:ph type="body" idx="12"/>
          </p:nvPr>
        </p:nvSpPr>
        <p:spPr/>
        <p:txBody>
          <a:bodyPr/>
          <a:lstStyle/>
          <a:p>
            <a:r>
              <a:rPr lang="en-US" dirty="0"/>
              <a:t>Actions</a:t>
            </a:r>
          </a:p>
        </p:txBody>
      </p:sp>
      <p:sp>
        <p:nvSpPr>
          <p:cNvPr id="8" name="Content Placeholder 7">
            <a:extLst>
              <a:ext uri="{FF2B5EF4-FFF2-40B4-BE49-F238E27FC236}">
                <a16:creationId xmlns:a16="http://schemas.microsoft.com/office/drawing/2014/main" id="{72D5F8E4-E379-4230-B138-804FC8536E5F}"/>
              </a:ext>
            </a:extLst>
          </p:cNvPr>
          <p:cNvSpPr>
            <a:spLocks noGrp="1"/>
          </p:cNvSpPr>
          <p:nvPr>
            <p:ph sz="half" idx="13"/>
          </p:nvPr>
        </p:nvSpPr>
        <p:spPr/>
        <p:txBody>
          <a:bodyPr/>
          <a:lstStyle/>
          <a:p>
            <a:r>
              <a:rPr lang="en-US" dirty="0"/>
              <a:t>Each action is either</a:t>
            </a:r>
          </a:p>
          <a:p>
            <a:pPr lvl="1"/>
            <a:r>
              <a:rPr lang="en-US" b="1" dirty="0"/>
              <a:t>Break</a:t>
            </a:r>
          </a:p>
          <a:p>
            <a:pPr lvl="1"/>
            <a:r>
              <a:rPr lang="en-US" b="1" dirty="0"/>
              <a:t>Script</a:t>
            </a:r>
          </a:p>
          <a:p>
            <a:pPr lvl="1"/>
            <a:r>
              <a:rPr lang="en-US" b="1" dirty="0"/>
              <a:t>Custom code</a:t>
            </a:r>
          </a:p>
          <a:p>
            <a:endParaRPr lang="en-US" dirty="0"/>
          </a:p>
        </p:txBody>
      </p:sp>
      <p:sp>
        <p:nvSpPr>
          <p:cNvPr id="9" name="Date Placeholder 8">
            <a:extLst>
              <a:ext uri="{FF2B5EF4-FFF2-40B4-BE49-F238E27FC236}">
                <a16:creationId xmlns:a16="http://schemas.microsoft.com/office/drawing/2014/main" id="{9DD21588-32E2-469B-9C52-60224F58BA08}"/>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10" name="Footer Placeholder 9">
            <a:extLst>
              <a:ext uri="{FF2B5EF4-FFF2-40B4-BE49-F238E27FC236}">
                <a16:creationId xmlns:a16="http://schemas.microsoft.com/office/drawing/2014/main" id="{BB966DDB-0D9D-44CE-9D01-B187368FF975}"/>
              </a:ext>
            </a:extLst>
          </p:cNvPr>
          <p:cNvSpPr>
            <a:spLocks noGrp="1"/>
          </p:cNvSpPr>
          <p:nvPr>
            <p:ph type="ftr" sz="quarter" idx="15"/>
          </p:nvPr>
        </p:nvSpPr>
        <p:spPr/>
        <p:txBody>
          <a:bodyPr/>
          <a:lstStyle/>
          <a:p>
            <a:r>
              <a:rPr lang="en-US" b="0" dirty="0"/>
              <a:t>Internals</a:t>
            </a:r>
          </a:p>
        </p:txBody>
      </p:sp>
      <p:sp>
        <p:nvSpPr>
          <p:cNvPr id="11" name="Slide Number Placeholder 10">
            <a:extLst>
              <a:ext uri="{FF2B5EF4-FFF2-40B4-BE49-F238E27FC236}">
                <a16:creationId xmlns:a16="http://schemas.microsoft.com/office/drawing/2014/main" id="{536DA2EF-7574-491B-983D-71FB7459C899}"/>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83919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97D79-6A8C-4819-AF17-1CE7472D62BC}"/>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pic>
        <p:nvPicPr>
          <p:cNvPr id="8" name="Picture 7">
            <a:extLst>
              <a:ext uri="{FF2B5EF4-FFF2-40B4-BE49-F238E27FC236}">
                <a16:creationId xmlns:a16="http://schemas.microsoft.com/office/drawing/2014/main" id="{A6B31371-2EB0-48F2-8D02-B1D12541CB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07636" y="571471"/>
            <a:ext cx="5715058" cy="5715058"/>
          </a:xfrm>
          <a:prstGeom prst="rect">
            <a:avLst/>
          </a:prstGeom>
        </p:spPr>
      </p:pic>
    </p:spTree>
    <p:extLst>
      <p:ext uri="{BB962C8B-B14F-4D97-AF65-F5344CB8AC3E}">
        <p14:creationId xmlns:p14="http://schemas.microsoft.com/office/powerpoint/2010/main" val="64690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64384" y="3027371"/>
            <a:ext cx="5027616" cy="610863"/>
          </a:xfrm>
        </p:spPr>
        <p:txBody>
          <a:bodyPr>
            <a:noAutofit/>
          </a:bodyPr>
          <a:lstStyle/>
          <a:p>
            <a:r>
              <a:rPr lang="en-US" sz="4000" dirty="0">
                <a:solidFill>
                  <a:schemeClr val="bg1"/>
                </a:solidFill>
              </a:rPr>
              <a:t>Events and Features</a:t>
            </a:r>
          </a:p>
        </p:txBody>
      </p:sp>
      <p:pic>
        <p:nvPicPr>
          <p:cNvPr id="15" name="Picture 14">
            <a:extLst>
              <a:ext uri="{FF2B5EF4-FFF2-40B4-BE49-F238E27FC236}">
                <a16:creationId xmlns:a16="http://schemas.microsoft.com/office/drawing/2014/main" id="{52346D8C-6899-46E9-AA6B-264ACA165F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498" y="443411"/>
            <a:ext cx="5971175" cy="5971175"/>
          </a:xfrm>
          <a:prstGeom prst="rect">
            <a:avLst/>
          </a:prstGeom>
        </p:spPr>
      </p:pic>
    </p:spTree>
    <p:extLst>
      <p:ext uri="{BB962C8B-B14F-4D97-AF65-F5344CB8AC3E}">
        <p14:creationId xmlns:p14="http://schemas.microsoft.com/office/powerpoint/2010/main" val="115115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89AD-A63C-4F3D-A33D-3B40933D1CB9}"/>
              </a:ext>
            </a:extLst>
          </p:cNvPr>
          <p:cNvSpPr>
            <a:spLocks noGrp="1"/>
          </p:cNvSpPr>
          <p:nvPr>
            <p:ph type="title"/>
          </p:nvPr>
        </p:nvSpPr>
        <p:spPr>
          <a:xfrm>
            <a:off x="1720182" y="1023965"/>
            <a:ext cx="8751636" cy="664659"/>
          </a:xfrm>
        </p:spPr>
        <p:txBody>
          <a:bodyPr>
            <a:normAutofit fontScale="90000"/>
          </a:bodyPr>
          <a:lstStyle/>
          <a:p>
            <a:pPr algn="ctr"/>
            <a:r>
              <a:rPr lang="en-US" dirty="0"/>
              <a:t>Features based on emulating systems’ behavior</a:t>
            </a:r>
          </a:p>
        </p:txBody>
      </p:sp>
      <p:sp>
        <p:nvSpPr>
          <p:cNvPr id="3" name="Text Placeholder 2">
            <a:extLst>
              <a:ext uri="{FF2B5EF4-FFF2-40B4-BE49-F238E27FC236}">
                <a16:creationId xmlns:a16="http://schemas.microsoft.com/office/drawing/2014/main" id="{800CA626-8291-48E1-A909-A419FD9C3E9B}"/>
              </a:ext>
            </a:extLst>
          </p:cNvPr>
          <p:cNvSpPr>
            <a:spLocks noGrp="1"/>
          </p:cNvSpPr>
          <p:nvPr>
            <p:ph type="body" sz="quarter" idx="12"/>
          </p:nvPr>
        </p:nvSpPr>
        <p:spPr/>
        <p:txBody>
          <a:bodyPr/>
          <a:lstStyle/>
          <a:p>
            <a:r>
              <a:rPr lang="en-US" dirty="0"/>
              <a:t>Hooking system calls is possible by using !syscall command</a:t>
            </a:r>
          </a:p>
        </p:txBody>
      </p:sp>
      <p:sp>
        <p:nvSpPr>
          <p:cNvPr id="4" name="Text Placeholder 3">
            <a:extLst>
              <a:ext uri="{FF2B5EF4-FFF2-40B4-BE49-F238E27FC236}">
                <a16:creationId xmlns:a16="http://schemas.microsoft.com/office/drawing/2014/main" id="{6688BAB5-5200-4E63-83AB-7F5677F71D4D}"/>
              </a:ext>
            </a:extLst>
          </p:cNvPr>
          <p:cNvSpPr>
            <a:spLocks noGrp="1"/>
          </p:cNvSpPr>
          <p:nvPr>
            <p:ph type="body" sz="quarter" idx="11"/>
          </p:nvPr>
        </p:nvSpPr>
        <p:spPr>
          <a:xfrm>
            <a:off x="1296954" y="2568686"/>
            <a:ext cx="2581177" cy="247651"/>
          </a:xfrm>
        </p:spPr>
        <p:txBody>
          <a:bodyPr/>
          <a:lstStyle/>
          <a:p>
            <a:r>
              <a:rPr lang="en-US" dirty="0"/>
              <a:t>Hooking system-Calls</a:t>
            </a:r>
          </a:p>
        </p:txBody>
      </p:sp>
      <p:sp>
        <p:nvSpPr>
          <p:cNvPr id="5" name="Text Placeholder 4">
            <a:extLst>
              <a:ext uri="{FF2B5EF4-FFF2-40B4-BE49-F238E27FC236}">
                <a16:creationId xmlns:a16="http://schemas.microsoft.com/office/drawing/2014/main" id="{D076B84F-6F19-431F-8DDB-27CED47C4041}"/>
              </a:ext>
            </a:extLst>
          </p:cNvPr>
          <p:cNvSpPr>
            <a:spLocks noGrp="1"/>
          </p:cNvSpPr>
          <p:nvPr>
            <p:ph type="body" sz="quarter" idx="30"/>
          </p:nvPr>
        </p:nvSpPr>
        <p:spPr>
          <a:xfrm>
            <a:off x="6462208" y="5160166"/>
            <a:ext cx="2692549" cy="562901"/>
          </a:xfrm>
        </p:spPr>
        <p:txBody>
          <a:bodyPr/>
          <a:lstStyle/>
          <a:p>
            <a:r>
              <a:rPr lang="en-US" dirty="0"/>
              <a:t>Hooking the result of system-calls is possible by using !</a:t>
            </a:r>
            <a:r>
              <a:rPr lang="en-US" dirty="0" err="1"/>
              <a:t>sysret</a:t>
            </a:r>
            <a:r>
              <a:rPr lang="en-US" dirty="0"/>
              <a:t> command.</a:t>
            </a:r>
          </a:p>
        </p:txBody>
      </p:sp>
      <p:sp>
        <p:nvSpPr>
          <p:cNvPr id="6" name="Text Placeholder 5">
            <a:extLst>
              <a:ext uri="{FF2B5EF4-FFF2-40B4-BE49-F238E27FC236}">
                <a16:creationId xmlns:a16="http://schemas.microsoft.com/office/drawing/2014/main" id="{174FA53C-A4D2-43CE-A772-91908EC9DFF8}"/>
              </a:ext>
            </a:extLst>
          </p:cNvPr>
          <p:cNvSpPr>
            <a:spLocks noGrp="1"/>
          </p:cNvSpPr>
          <p:nvPr>
            <p:ph type="body" sz="quarter" idx="31"/>
          </p:nvPr>
        </p:nvSpPr>
        <p:spPr>
          <a:xfrm>
            <a:off x="6462209" y="4774747"/>
            <a:ext cx="3590812" cy="227559"/>
          </a:xfrm>
        </p:spPr>
        <p:txBody>
          <a:bodyPr/>
          <a:lstStyle/>
          <a:p>
            <a:r>
              <a:rPr lang="en-US" dirty="0"/>
              <a:t>Hooking return of system-calls</a:t>
            </a:r>
          </a:p>
        </p:txBody>
      </p:sp>
      <p:sp>
        <p:nvSpPr>
          <p:cNvPr id="7" name="Date Placeholder 6">
            <a:extLst>
              <a:ext uri="{FF2B5EF4-FFF2-40B4-BE49-F238E27FC236}">
                <a16:creationId xmlns:a16="http://schemas.microsoft.com/office/drawing/2014/main" id="{BF2C5CF4-EA30-413E-B21A-A7C9AE6EEE95}"/>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8" name="Footer Placeholder 7">
            <a:extLst>
              <a:ext uri="{FF2B5EF4-FFF2-40B4-BE49-F238E27FC236}">
                <a16:creationId xmlns:a16="http://schemas.microsoft.com/office/drawing/2014/main" id="{9D346333-6D18-47E4-86F3-11A779CD2F5C}"/>
              </a:ext>
            </a:extLst>
          </p:cNvPr>
          <p:cNvSpPr>
            <a:spLocks noGrp="1"/>
          </p:cNvSpPr>
          <p:nvPr>
            <p:ph type="ftr" sz="quarter" idx="37"/>
          </p:nvPr>
        </p:nvSpPr>
        <p:spPr/>
        <p:txBody>
          <a:bodyPr/>
          <a:lstStyle/>
          <a:p>
            <a:r>
              <a:rPr lang="en-US" dirty="0"/>
              <a:t>HyperDbg</a:t>
            </a:r>
            <a:endParaRPr lang="en-US" sz="1100" dirty="0"/>
          </a:p>
        </p:txBody>
      </p:sp>
      <p:sp>
        <p:nvSpPr>
          <p:cNvPr id="9" name="Slide Number Placeholder 8">
            <a:extLst>
              <a:ext uri="{FF2B5EF4-FFF2-40B4-BE49-F238E27FC236}">
                <a16:creationId xmlns:a16="http://schemas.microsoft.com/office/drawing/2014/main" id="{0D37525F-6907-418C-A6EC-373A57516E11}"/>
              </a:ext>
            </a:extLst>
          </p:cNvPr>
          <p:cNvSpPr>
            <a:spLocks noGrp="1"/>
          </p:cNvSpPr>
          <p:nvPr>
            <p:ph type="sldNum" sz="quarter" idx="38"/>
          </p:nvPr>
        </p:nvSpPr>
        <p:spPr/>
        <p:txBody>
          <a:bodyPr/>
          <a:lstStyle/>
          <a:p>
            <a:fld id="{294A09A9-5501-47C1-A89A-A340965A2BE2}" type="slidenum">
              <a:rPr lang="en-US" smtClean="0"/>
              <a:pPr/>
              <a:t>13</a:t>
            </a:fld>
            <a:endParaRPr lang="en-US" dirty="0">
              <a:latin typeface="+mn-lt"/>
            </a:endParaRPr>
          </a:p>
        </p:txBody>
      </p:sp>
    </p:spTree>
    <p:extLst>
      <p:ext uri="{BB962C8B-B14F-4D97-AF65-F5344CB8AC3E}">
        <p14:creationId xmlns:p14="http://schemas.microsoft.com/office/powerpoint/2010/main" val="270721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!syscall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 </a:t>
            </a:r>
            <a:r>
              <a:rPr lang="en-US" b="1" dirty="0"/>
              <a:t>syscall </a:t>
            </a:r>
            <a:r>
              <a:rPr lang="en-US" dirty="0"/>
              <a:t>instruction or, in other words, when Windows tries to run a system call, this event will be triggered.</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9692193" cy="908340"/>
          </a:xfrm>
        </p:spPr>
        <p:txBody>
          <a:bodyPr/>
          <a:lstStyle/>
          <a:p>
            <a:pPr marL="285750" indent="-285750">
              <a:buFont typeface="Arial" panose="020B0604020202020204" pitchFamily="34" charset="0"/>
              <a:buChar char="•"/>
            </a:pPr>
            <a:r>
              <a:rPr lang="en-US" dirty="0">
                <a:hlinkClick r:id="rId2"/>
              </a:rPr>
              <a:t>https://docs.hyperdbg.com/commands/extension-commands/syscall</a:t>
            </a:r>
            <a:endParaRPr lang="en-US" dirty="0"/>
          </a:p>
          <a:p>
            <a:pPr marL="285750" indent="-285750">
              <a:buFont typeface="Arial" panose="020B0604020202020204" pitchFamily="34" charset="0"/>
              <a:buChar char="•"/>
            </a:pPr>
            <a:r>
              <a:rPr lang="en-US" dirty="0">
                <a:hlinkClick r:id="rId3"/>
              </a:rPr>
              <a:t>https://docs.hyperdbg.com/design/features/vmm-module/design-of-syscall-and-sysret</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Fast &amp; Transparent</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58993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a:t>
            </a:r>
            <a:r>
              <a:rPr lang="en-US" dirty="0" err="1"/>
              <a:t>sysret</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 </a:t>
            </a:r>
            <a:r>
              <a:rPr lang="en-US" b="1" dirty="0" err="1"/>
              <a:t>sysret</a:t>
            </a:r>
            <a:r>
              <a:rPr lang="en-US" b="1" dirty="0"/>
              <a:t> </a:t>
            </a:r>
            <a:r>
              <a:rPr lang="en-US" dirty="0"/>
              <a:t>instruction or, in other words, when Windows tries to return to user-mode from a previous </a:t>
            </a:r>
            <a:r>
              <a:rPr lang="en-US" b="1" dirty="0"/>
              <a:t>syscall</a:t>
            </a:r>
            <a:r>
              <a:rPr lang="en-US" dirty="0"/>
              <a:t>.</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9670677" cy="908340"/>
          </a:xfrm>
        </p:spPr>
        <p:txBody>
          <a:bodyPr/>
          <a:lstStyle/>
          <a:p>
            <a:pPr marL="285750" indent="-285750">
              <a:buFont typeface="Arial" panose="020B0604020202020204" pitchFamily="34" charset="0"/>
              <a:buChar char="•"/>
            </a:pPr>
            <a:r>
              <a:rPr lang="en-US" dirty="0">
                <a:hlinkClick r:id="rId2"/>
              </a:rPr>
              <a:t>https://docs.hyperdbg.com/commands/extension-commands/sysret</a:t>
            </a:r>
            <a:endParaRPr lang="en-US" dirty="0"/>
          </a:p>
          <a:p>
            <a:pPr marL="285750" indent="-285750">
              <a:buFont typeface="Arial" panose="020B0604020202020204" pitchFamily="34" charset="0"/>
              <a:buChar char="•"/>
            </a:pPr>
            <a:r>
              <a:rPr lang="en-US" dirty="0">
                <a:hlinkClick r:id="rId3"/>
              </a:rPr>
              <a:t>https://docs.hyperdbg.com/design/features/vmm-module/design-of-syscall-and-sysret</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Fast &amp; Transparent</a:t>
            </a:r>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spTree>
    <p:extLst>
      <p:ext uri="{BB962C8B-B14F-4D97-AF65-F5344CB8AC3E}">
        <p14:creationId xmlns:p14="http://schemas.microsoft.com/office/powerpoint/2010/main" val="425598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776872" y="850576"/>
            <a:ext cx="10638255" cy="610863"/>
          </a:xfrm>
        </p:spPr>
        <p:txBody>
          <a:bodyPr>
            <a:normAutofit fontScale="90000"/>
          </a:bodyPr>
          <a:lstStyle/>
          <a:p>
            <a:pPr algn="ctr"/>
            <a:r>
              <a:rPr lang="en-US" dirty="0"/>
              <a:t>Features based on Virtual Machine Extensions - VMX </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Classic EPT Hook</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1497330" cy="369332"/>
          </a:xfrm>
        </p:spPr>
        <p:txBody>
          <a:bodyPr/>
          <a:lstStyle/>
          <a:p>
            <a:r>
              <a:rPr lang="en-US" dirty="0"/>
              <a:t>Classic EPT hook is implemented in !epthook command</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5167202" y="4217814"/>
            <a:ext cx="2133600" cy="205837"/>
          </a:xfrm>
        </p:spPr>
        <p:txBody>
          <a:bodyPr/>
          <a:lstStyle/>
          <a:p>
            <a:r>
              <a:rPr lang="en-US" dirty="0"/>
              <a:t>Inline EPT Hook</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5167202" y="4603234"/>
            <a:ext cx="2133600" cy="369332"/>
          </a:xfrm>
        </p:spPr>
        <p:txBody>
          <a:bodyPr/>
          <a:lstStyle/>
          <a:p>
            <a:r>
              <a:rPr lang="en-US" dirty="0"/>
              <a:t>Fast inline EPT hook is implemented in !epthook2 command</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7504943" y="2536310"/>
            <a:ext cx="2133600" cy="205837"/>
          </a:xfrm>
        </p:spPr>
        <p:txBody>
          <a:bodyPr/>
          <a:lstStyle/>
          <a:p>
            <a:r>
              <a:rPr lang="en-US" dirty="0"/>
              <a:t>Monitor</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7504943" y="2897007"/>
            <a:ext cx="2133600" cy="369332"/>
          </a:xfrm>
        </p:spPr>
        <p:txBody>
          <a:bodyPr/>
          <a:lstStyle/>
          <a:p>
            <a:r>
              <a:rPr lang="en-US" dirty="0"/>
              <a:t>You can overcome the limitation of hardware debug registers with !monitor command</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16</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HyperDbg</a:t>
            </a:r>
            <a:endParaRPr lang="en-US" sz="1100" dirty="0"/>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May 25, 2022</a:t>
            </a:fld>
            <a:endParaRPr lang="en-US" dirty="0"/>
          </a:p>
        </p:txBody>
      </p:sp>
    </p:spTree>
    <p:extLst>
      <p:ext uri="{BB962C8B-B14F-4D97-AF65-F5344CB8AC3E}">
        <p14:creationId xmlns:p14="http://schemas.microsoft.com/office/powerpoint/2010/main" val="266208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!epthook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Puts a hidden breakpoint (0xcc) on the target function in user-mode and kernel-mode without modifying the content of memory in the case of reading/writing.</a:t>
            </a:r>
          </a:p>
          <a:p>
            <a:endParaRPr lang="en-US" dirty="0"/>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https://docs.hyperdbg.com/commands/extension-commands/epthook</a:t>
            </a:r>
            <a:endParaRPr lang="en-US" dirty="0"/>
          </a:p>
          <a:p>
            <a:pPr marL="285750" indent="-285750">
              <a:buFont typeface="Arial" panose="020B0604020202020204" pitchFamily="34" charset="0"/>
              <a:buChar char="•"/>
            </a:pPr>
            <a:r>
              <a:rPr lang="en-US" dirty="0">
                <a:hlinkClick r:id="rId3"/>
              </a:rPr>
              <a:t>https://docs.hyperdbg.com/design/features/vmm-module/design-of-epthook</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Resist on anti-debugging methods related to memory hashing</a:t>
            </a:r>
          </a:p>
          <a:p>
            <a:pPr marL="285750" indent="-285750">
              <a:buFont typeface="Arial" panose="020B0604020202020204" pitchFamily="34" charset="0"/>
              <a:buChar char="•"/>
            </a:pPr>
            <a:r>
              <a:rPr lang="en-US" dirty="0"/>
              <a:t>Hook without limitation (inline-hooking problems)</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Tree>
    <p:extLst>
      <p:ext uri="{BB962C8B-B14F-4D97-AF65-F5344CB8AC3E}">
        <p14:creationId xmlns:p14="http://schemas.microsoft.com/office/powerpoint/2010/main" val="150940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fontScale="90000"/>
          </a:bodyPr>
          <a:lstStyle/>
          <a:p>
            <a:r>
              <a:rPr lang="en-US" dirty="0"/>
              <a:t>!epthook</a:t>
            </a:r>
            <a:r>
              <a:rPr lang="en-US" sz="3600" dirty="0"/>
              <a:t>2</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Puts an in-line, detours-style kernel EPT hidden hook.</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https://docs.hyperdbg.com/commands/extension-commands/epthook2</a:t>
            </a:r>
            <a:endParaRPr lang="en-US" dirty="0"/>
          </a:p>
          <a:p>
            <a:pPr marL="285750" indent="-285750">
              <a:buFont typeface="Arial" panose="020B0604020202020204" pitchFamily="34" charset="0"/>
              <a:buChar char="•"/>
            </a:pPr>
            <a:r>
              <a:rPr lang="en-US" dirty="0">
                <a:hlinkClick r:id="rId3"/>
              </a:rPr>
              <a:t>https://docs.hyperdbg.com/design/features/vmm-module/design-of-epthook2</a:t>
            </a: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Resist on anti-debugging methods related to memory hashing</a:t>
            </a:r>
          </a:p>
          <a:p>
            <a:pPr marL="285750" indent="-285750">
              <a:buFont typeface="Arial" panose="020B0604020202020204" pitchFamily="34" charset="0"/>
              <a:buChar char="•"/>
            </a:pPr>
            <a:r>
              <a:rPr lang="en-US" dirty="0"/>
              <a:t>Super fast</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Tree>
    <p:extLst>
      <p:ext uri="{BB962C8B-B14F-4D97-AF65-F5344CB8AC3E}">
        <p14:creationId xmlns:p14="http://schemas.microsoft.com/office/powerpoint/2010/main" val="92043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!monitor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Monitors read or write or read/write to a range of addresses. If any read or write on your range address (memory), it will be triggered.</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https://docs.hyperdbg.com/commands/extension-commands/monitor</a:t>
            </a:r>
            <a:endParaRPr lang="en-US" dirty="0"/>
          </a:p>
          <a:p>
            <a:pPr marL="285750" indent="-285750">
              <a:buFont typeface="Arial" panose="020B0604020202020204" pitchFamily="34" charset="0"/>
              <a:buChar char="•"/>
            </a:pPr>
            <a:r>
              <a:rPr lang="en-US" dirty="0">
                <a:hlinkClick r:id="rId3"/>
              </a:rPr>
              <a:t>https://docs.hyperdbg.com/design/features/vmm-module/design-of-monitor</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Without any limitation in size</a:t>
            </a:r>
          </a:p>
          <a:p>
            <a:pPr marL="285750" indent="-285750">
              <a:buFont typeface="Arial" panose="020B0604020202020204" pitchFamily="34" charset="0"/>
              <a:buChar char="•"/>
            </a:pPr>
            <a:r>
              <a:rPr lang="en-US" dirty="0"/>
              <a:t>Without any limitation in quantity</a:t>
            </a:r>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19</a:t>
            </a:fld>
            <a:endParaRPr lang="en-US" dirty="0">
              <a:latin typeface="+mn-lt"/>
            </a:endParaRPr>
          </a:p>
        </p:txBody>
      </p:sp>
    </p:spTree>
    <p:extLst>
      <p:ext uri="{BB962C8B-B14F-4D97-AF65-F5344CB8AC3E}">
        <p14:creationId xmlns:p14="http://schemas.microsoft.com/office/powerpoint/2010/main" val="419346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EDC5-AFCE-4338-5A10-A8B5BC98CC4A}"/>
              </a:ext>
            </a:extLst>
          </p:cNvPr>
          <p:cNvSpPr>
            <a:spLocks noGrp="1"/>
          </p:cNvSpPr>
          <p:nvPr>
            <p:ph type="title"/>
          </p:nvPr>
        </p:nvSpPr>
        <p:spPr/>
        <p:txBody>
          <a:bodyPr/>
          <a:lstStyle/>
          <a:p>
            <a:r>
              <a:rPr lang="en-US" dirty="0"/>
              <a:t>Who Am I?</a:t>
            </a:r>
          </a:p>
        </p:txBody>
      </p:sp>
      <p:sp>
        <p:nvSpPr>
          <p:cNvPr id="3" name="Text Placeholder 2">
            <a:extLst>
              <a:ext uri="{FF2B5EF4-FFF2-40B4-BE49-F238E27FC236}">
                <a16:creationId xmlns:a16="http://schemas.microsoft.com/office/drawing/2014/main" id="{BA08EF79-B541-1883-715E-9AA90AC1CA4E}"/>
              </a:ext>
            </a:extLst>
          </p:cNvPr>
          <p:cNvSpPr>
            <a:spLocks noGrp="1"/>
          </p:cNvSpPr>
          <p:nvPr>
            <p:ph type="body" sz="quarter" idx="10"/>
          </p:nvPr>
        </p:nvSpPr>
        <p:spPr>
          <a:xfrm>
            <a:off x="952500" y="2780760"/>
            <a:ext cx="6084404" cy="574318"/>
          </a:xfrm>
        </p:spPr>
        <p:txBody>
          <a:bodyPr/>
          <a:lstStyle/>
          <a:p>
            <a:pPr algn="ctr"/>
            <a:r>
              <a:rPr lang="en-US" dirty="0"/>
              <a:t>Researcher, Institute For Research In Fundamental Sciences (</a:t>
            </a:r>
            <a:r>
              <a:rPr lang="en-US" b="1" dirty="0"/>
              <a:t>IPM</a:t>
            </a:r>
            <a:r>
              <a:rPr lang="en-US" dirty="0"/>
              <a:t>)</a:t>
            </a:r>
          </a:p>
          <a:p>
            <a:pPr algn="ctr"/>
            <a:endParaRPr lang="en-US" dirty="0"/>
          </a:p>
          <a:p>
            <a:r>
              <a:rPr lang="en-US" dirty="0"/>
              <a:t>				               Spring 2022</a:t>
            </a:r>
          </a:p>
        </p:txBody>
      </p:sp>
      <p:sp>
        <p:nvSpPr>
          <p:cNvPr id="4" name="Text Placeholder 3">
            <a:extLst>
              <a:ext uri="{FF2B5EF4-FFF2-40B4-BE49-F238E27FC236}">
                <a16:creationId xmlns:a16="http://schemas.microsoft.com/office/drawing/2014/main" id="{8F8C6ECD-E389-9C6C-7D7C-F73D6FD0A5CA}"/>
              </a:ext>
            </a:extLst>
          </p:cNvPr>
          <p:cNvSpPr>
            <a:spLocks noGrp="1"/>
          </p:cNvSpPr>
          <p:nvPr>
            <p:ph type="body" sz="quarter" idx="12"/>
          </p:nvPr>
        </p:nvSpPr>
        <p:spPr/>
        <p:txBody>
          <a:bodyPr/>
          <a:lstStyle/>
          <a:p>
            <a:r>
              <a:rPr lang="en-US" dirty="0"/>
              <a:t>Sina Karvandi</a:t>
            </a:r>
          </a:p>
        </p:txBody>
      </p:sp>
      <p:sp>
        <p:nvSpPr>
          <p:cNvPr id="13" name="Date Placeholder 12">
            <a:extLst>
              <a:ext uri="{FF2B5EF4-FFF2-40B4-BE49-F238E27FC236}">
                <a16:creationId xmlns:a16="http://schemas.microsoft.com/office/drawing/2014/main" id="{13EEF83C-F4D3-A8D2-CBE4-E05582C34EDA}"/>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D07C94E2-2424-24AB-373C-27066433B045}"/>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0A63D75C-4AD1-60A1-639C-D54B0751F668}"/>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pic>
        <p:nvPicPr>
          <p:cNvPr id="1026" name="Picture 2" descr="IPM - Institute for Research in Fundamental Sciences">
            <a:extLst>
              <a:ext uri="{FF2B5EF4-FFF2-40B4-BE49-F238E27FC236}">
                <a16:creationId xmlns:a16="http://schemas.microsoft.com/office/drawing/2014/main" id="{9C35A6AD-25D9-A2DE-0AB0-84D7B1AE3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876" y="4928169"/>
            <a:ext cx="4011574" cy="140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A9D3-C710-4842-AE48-E12FFF0B33E1}"/>
              </a:ext>
            </a:extLst>
          </p:cNvPr>
          <p:cNvSpPr>
            <a:spLocks noGrp="1"/>
          </p:cNvSpPr>
          <p:nvPr>
            <p:ph type="title"/>
          </p:nvPr>
        </p:nvSpPr>
        <p:spPr>
          <a:xfrm>
            <a:off x="1944155" y="504546"/>
            <a:ext cx="8303690" cy="610863"/>
          </a:xfrm>
        </p:spPr>
        <p:txBody>
          <a:bodyPr>
            <a:normAutofit fontScale="90000"/>
          </a:bodyPr>
          <a:lstStyle/>
          <a:p>
            <a:pPr algn="ctr"/>
            <a:r>
              <a:rPr lang="en-US" dirty="0"/>
              <a:t>Intercepting Special Instructions</a:t>
            </a:r>
          </a:p>
        </p:txBody>
      </p:sp>
      <p:sp>
        <p:nvSpPr>
          <p:cNvPr id="3" name="Text Placeholder 2">
            <a:extLst>
              <a:ext uri="{FF2B5EF4-FFF2-40B4-BE49-F238E27FC236}">
                <a16:creationId xmlns:a16="http://schemas.microsoft.com/office/drawing/2014/main" id="{438FAEE0-BFA5-4CF0-9E7C-FD7EE706B70A}"/>
              </a:ext>
            </a:extLst>
          </p:cNvPr>
          <p:cNvSpPr>
            <a:spLocks noGrp="1"/>
          </p:cNvSpPr>
          <p:nvPr>
            <p:ph type="body" sz="quarter" idx="12"/>
          </p:nvPr>
        </p:nvSpPr>
        <p:spPr>
          <a:xfrm>
            <a:off x="1296954" y="2934855"/>
            <a:ext cx="3008345" cy="695977"/>
          </a:xfrm>
        </p:spPr>
        <p:txBody>
          <a:bodyPr/>
          <a:lstStyle/>
          <a:p>
            <a:r>
              <a:rPr lang="en-US" dirty="0"/>
              <a:t>Intercepting and modifying CPUID is possible using !cupid command</a:t>
            </a:r>
          </a:p>
        </p:txBody>
      </p:sp>
      <p:sp>
        <p:nvSpPr>
          <p:cNvPr id="4" name="Text Placeholder 3">
            <a:extLst>
              <a:ext uri="{FF2B5EF4-FFF2-40B4-BE49-F238E27FC236}">
                <a16:creationId xmlns:a16="http://schemas.microsoft.com/office/drawing/2014/main" id="{46865A68-8723-41D4-8423-9CFB0ED2EC28}"/>
              </a:ext>
            </a:extLst>
          </p:cNvPr>
          <p:cNvSpPr>
            <a:spLocks noGrp="1"/>
          </p:cNvSpPr>
          <p:nvPr>
            <p:ph type="body" sz="quarter" idx="11"/>
          </p:nvPr>
        </p:nvSpPr>
        <p:spPr>
          <a:xfrm>
            <a:off x="1296955" y="2568686"/>
            <a:ext cx="3479440" cy="186587"/>
          </a:xfrm>
        </p:spPr>
        <p:txBody>
          <a:bodyPr/>
          <a:lstStyle/>
          <a:p>
            <a:r>
              <a:rPr lang="en-US" dirty="0"/>
              <a:t>Intercept and modify CPUID</a:t>
            </a:r>
          </a:p>
        </p:txBody>
      </p:sp>
      <p:sp>
        <p:nvSpPr>
          <p:cNvPr id="5" name="Text Placeholder 4">
            <a:extLst>
              <a:ext uri="{FF2B5EF4-FFF2-40B4-BE49-F238E27FC236}">
                <a16:creationId xmlns:a16="http://schemas.microsoft.com/office/drawing/2014/main" id="{E6C8D82F-21F8-4450-99EB-0C6F24277E45}"/>
              </a:ext>
            </a:extLst>
          </p:cNvPr>
          <p:cNvSpPr>
            <a:spLocks noGrp="1"/>
          </p:cNvSpPr>
          <p:nvPr>
            <p:ph type="body" sz="quarter" idx="30"/>
          </p:nvPr>
        </p:nvSpPr>
        <p:spPr/>
        <p:txBody>
          <a:bodyPr/>
          <a:lstStyle/>
          <a:p>
            <a:r>
              <a:rPr lang="en-US" dirty="0"/>
              <a:t>Any access to performance counter registers is monitored using !</a:t>
            </a:r>
            <a:r>
              <a:rPr lang="en-US" dirty="0" err="1"/>
              <a:t>pmc</a:t>
            </a:r>
            <a:r>
              <a:rPr lang="en-US" dirty="0"/>
              <a:t> command.</a:t>
            </a:r>
          </a:p>
        </p:txBody>
      </p:sp>
      <p:sp>
        <p:nvSpPr>
          <p:cNvPr id="6" name="Text Placeholder 5">
            <a:extLst>
              <a:ext uri="{FF2B5EF4-FFF2-40B4-BE49-F238E27FC236}">
                <a16:creationId xmlns:a16="http://schemas.microsoft.com/office/drawing/2014/main" id="{C16F3D79-9436-4EFE-8CC9-72C20520F840}"/>
              </a:ext>
            </a:extLst>
          </p:cNvPr>
          <p:cNvSpPr>
            <a:spLocks noGrp="1"/>
          </p:cNvSpPr>
          <p:nvPr>
            <p:ph type="body" sz="quarter" idx="31"/>
          </p:nvPr>
        </p:nvSpPr>
        <p:spPr>
          <a:xfrm>
            <a:off x="9001711" y="4384558"/>
            <a:ext cx="2568138" cy="413353"/>
          </a:xfrm>
        </p:spPr>
        <p:txBody>
          <a:bodyPr/>
          <a:lstStyle/>
          <a:p>
            <a:r>
              <a:rPr lang="en-US" dirty="0"/>
              <a:t>Intercept timing instructions</a:t>
            </a:r>
          </a:p>
        </p:txBody>
      </p:sp>
      <p:sp>
        <p:nvSpPr>
          <p:cNvPr id="7" name="Text Placeholder 6">
            <a:extLst>
              <a:ext uri="{FF2B5EF4-FFF2-40B4-BE49-F238E27FC236}">
                <a16:creationId xmlns:a16="http://schemas.microsoft.com/office/drawing/2014/main" id="{B2809638-9C75-4992-BCD1-4DA658FAF0A5}"/>
              </a:ext>
            </a:extLst>
          </p:cNvPr>
          <p:cNvSpPr>
            <a:spLocks noGrp="1"/>
          </p:cNvSpPr>
          <p:nvPr>
            <p:ph type="body" sz="quarter" idx="32"/>
          </p:nvPr>
        </p:nvSpPr>
        <p:spPr>
          <a:xfrm>
            <a:off x="9001711" y="5087328"/>
            <a:ext cx="2331470" cy="369332"/>
          </a:xfrm>
        </p:spPr>
        <p:txBody>
          <a:bodyPr/>
          <a:lstStyle/>
          <a:p>
            <a:r>
              <a:rPr lang="en-US" dirty="0"/>
              <a:t>If any user-mode/kernel-mode application use RDTSC or RDTSCP then it’s monitored using !</a:t>
            </a:r>
            <a:r>
              <a:rPr lang="en-US" dirty="0" err="1"/>
              <a:t>tsc</a:t>
            </a:r>
            <a:r>
              <a:rPr lang="en-US" dirty="0"/>
              <a:t> command.</a:t>
            </a:r>
          </a:p>
        </p:txBody>
      </p:sp>
      <p:sp>
        <p:nvSpPr>
          <p:cNvPr id="8" name="Text Placeholder 7">
            <a:extLst>
              <a:ext uri="{FF2B5EF4-FFF2-40B4-BE49-F238E27FC236}">
                <a16:creationId xmlns:a16="http://schemas.microsoft.com/office/drawing/2014/main" id="{C89C875A-ED55-4A92-BA84-16A4A1DABDD1}"/>
              </a:ext>
            </a:extLst>
          </p:cNvPr>
          <p:cNvSpPr>
            <a:spLocks noGrp="1"/>
          </p:cNvSpPr>
          <p:nvPr>
            <p:ph type="body" sz="quarter" idx="33"/>
          </p:nvPr>
        </p:nvSpPr>
        <p:spPr>
          <a:xfrm>
            <a:off x="3897799" y="4234991"/>
            <a:ext cx="3254496" cy="331630"/>
          </a:xfrm>
        </p:spPr>
        <p:txBody>
          <a:bodyPr/>
          <a:lstStyle/>
          <a:p>
            <a:r>
              <a:rPr lang="en-US" dirty="0"/>
              <a:t>Intercept access to performance counter register</a:t>
            </a:r>
          </a:p>
        </p:txBody>
      </p:sp>
      <p:sp>
        <p:nvSpPr>
          <p:cNvPr id="9" name="Text Placeholder 8">
            <a:extLst>
              <a:ext uri="{FF2B5EF4-FFF2-40B4-BE49-F238E27FC236}">
                <a16:creationId xmlns:a16="http://schemas.microsoft.com/office/drawing/2014/main" id="{672325CF-95C2-4F53-98AF-95B107C0A3BB}"/>
              </a:ext>
            </a:extLst>
          </p:cNvPr>
          <p:cNvSpPr>
            <a:spLocks noGrp="1"/>
          </p:cNvSpPr>
          <p:nvPr>
            <p:ph type="body" sz="quarter" idx="34"/>
          </p:nvPr>
        </p:nvSpPr>
        <p:spPr/>
        <p:txBody>
          <a:bodyPr/>
          <a:lstStyle/>
          <a:p>
            <a:r>
              <a:rPr lang="en-US" dirty="0"/>
              <a:t>It’s possible to use !</a:t>
            </a:r>
            <a:r>
              <a:rPr lang="en-US" dirty="0" err="1"/>
              <a:t>vmcall</a:t>
            </a:r>
            <a:r>
              <a:rPr lang="en-US" dirty="0"/>
              <a:t> command to monitor </a:t>
            </a:r>
            <a:r>
              <a:rPr lang="en-US" dirty="0" err="1"/>
              <a:t>hypercalls</a:t>
            </a:r>
            <a:r>
              <a:rPr lang="en-US" dirty="0"/>
              <a:t>.</a:t>
            </a:r>
          </a:p>
        </p:txBody>
      </p:sp>
      <p:sp>
        <p:nvSpPr>
          <p:cNvPr id="10" name="Text Placeholder 9">
            <a:extLst>
              <a:ext uri="{FF2B5EF4-FFF2-40B4-BE49-F238E27FC236}">
                <a16:creationId xmlns:a16="http://schemas.microsoft.com/office/drawing/2014/main" id="{D0207F24-CDD1-4157-8E22-BED0A70DEC9F}"/>
              </a:ext>
            </a:extLst>
          </p:cNvPr>
          <p:cNvSpPr>
            <a:spLocks noGrp="1"/>
          </p:cNvSpPr>
          <p:nvPr>
            <p:ph type="body" sz="quarter" idx="35"/>
          </p:nvPr>
        </p:nvSpPr>
        <p:spPr>
          <a:xfrm>
            <a:off x="6438142" y="2568686"/>
            <a:ext cx="3254497" cy="142241"/>
          </a:xfrm>
        </p:spPr>
        <p:txBody>
          <a:bodyPr/>
          <a:lstStyle/>
          <a:p>
            <a:r>
              <a:rPr lang="en-US" dirty="0"/>
              <a:t>Intercept and modify </a:t>
            </a:r>
            <a:r>
              <a:rPr lang="en-US" dirty="0" err="1"/>
              <a:t>hypercalls</a:t>
            </a:r>
            <a:endParaRPr lang="en-US" dirty="0"/>
          </a:p>
        </p:txBody>
      </p:sp>
      <p:sp>
        <p:nvSpPr>
          <p:cNvPr id="11" name="Date Placeholder 10">
            <a:extLst>
              <a:ext uri="{FF2B5EF4-FFF2-40B4-BE49-F238E27FC236}">
                <a16:creationId xmlns:a16="http://schemas.microsoft.com/office/drawing/2014/main" id="{CC5F13B5-0CEE-4F00-928B-880D16FDB410}"/>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12" name="Footer Placeholder 11">
            <a:extLst>
              <a:ext uri="{FF2B5EF4-FFF2-40B4-BE49-F238E27FC236}">
                <a16:creationId xmlns:a16="http://schemas.microsoft.com/office/drawing/2014/main" id="{1627843C-4EEA-441D-A9F0-34D3E71B99FF}"/>
              </a:ext>
            </a:extLst>
          </p:cNvPr>
          <p:cNvSpPr>
            <a:spLocks noGrp="1"/>
          </p:cNvSpPr>
          <p:nvPr>
            <p:ph type="ftr" sz="quarter" idx="37"/>
          </p:nvPr>
        </p:nvSpPr>
        <p:spPr/>
        <p:txBody>
          <a:bodyPr/>
          <a:lstStyle/>
          <a:p>
            <a:r>
              <a:rPr lang="en-US" dirty="0"/>
              <a:t>HyperDbg</a:t>
            </a:r>
            <a:endParaRPr lang="en-US" sz="1100" dirty="0"/>
          </a:p>
        </p:txBody>
      </p:sp>
      <p:sp>
        <p:nvSpPr>
          <p:cNvPr id="13" name="Slide Number Placeholder 12">
            <a:extLst>
              <a:ext uri="{FF2B5EF4-FFF2-40B4-BE49-F238E27FC236}">
                <a16:creationId xmlns:a16="http://schemas.microsoft.com/office/drawing/2014/main" id="{83D23B70-C549-4AF1-8074-1DF47BABFE53}"/>
              </a:ext>
            </a:extLst>
          </p:cNvPr>
          <p:cNvSpPr>
            <a:spLocks noGrp="1"/>
          </p:cNvSpPr>
          <p:nvPr>
            <p:ph type="sldNum" sz="quarter" idx="38"/>
          </p:nvPr>
        </p:nvSpPr>
        <p:spPr/>
        <p:txBody>
          <a:bodyPr/>
          <a:lstStyle/>
          <a:p>
            <a:fld id="{294A09A9-5501-47C1-A89A-A340965A2BE2}" type="slidenum">
              <a:rPr lang="en-US" smtClean="0"/>
              <a:pPr/>
              <a:t>20</a:t>
            </a:fld>
            <a:endParaRPr lang="en-US" dirty="0">
              <a:latin typeface="+mn-lt"/>
            </a:endParaRPr>
          </a:p>
        </p:txBody>
      </p:sp>
    </p:spTree>
    <p:extLst>
      <p:ext uri="{BB962C8B-B14F-4D97-AF65-F5344CB8AC3E}">
        <p14:creationId xmlns:p14="http://schemas.microsoft.com/office/powerpoint/2010/main" val="414405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a:t>
            </a:r>
            <a:r>
              <a:rPr lang="en-US" dirty="0" err="1"/>
              <a:t>cpuid</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 </a:t>
            </a:r>
            <a:r>
              <a:rPr lang="en-US" b="1" dirty="0"/>
              <a:t>CPUID </a:t>
            </a:r>
            <a:r>
              <a:rPr lang="en-US" dirty="0"/>
              <a:t>instruction in any level of execution (kernel-mode or user-mode).</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https://docs.hyperdbg.com/commands/extension-commands/cpuid</a:t>
            </a: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Transparent monitoring CPUID execution</a:t>
            </a:r>
          </a:p>
          <a:p>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21</a:t>
            </a:fld>
            <a:endParaRPr lang="en-US" dirty="0">
              <a:latin typeface="+mn-lt"/>
            </a:endParaRPr>
          </a:p>
        </p:txBody>
      </p:sp>
    </p:spTree>
    <p:extLst>
      <p:ext uri="{BB962C8B-B14F-4D97-AF65-F5344CB8AC3E}">
        <p14:creationId xmlns:p14="http://schemas.microsoft.com/office/powerpoint/2010/main" val="423979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a:t>
            </a:r>
            <a:r>
              <a:rPr lang="en-US" dirty="0" err="1"/>
              <a:t>vmcall</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t>
            </a:r>
            <a:r>
              <a:rPr lang="en-US" b="1" dirty="0"/>
              <a:t>VMCALL </a:t>
            </a:r>
            <a:r>
              <a:rPr lang="en-US" dirty="0"/>
              <a:t>instruction.</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https://docs.hyperdbg.com/commands/extension-commands/vmcall</a:t>
            </a: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Generate a log from </a:t>
            </a:r>
            <a:r>
              <a:rPr lang="en-US" dirty="0" err="1"/>
              <a:t>vmcalls</a:t>
            </a:r>
            <a:endParaRPr lang="en-US" dirty="0"/>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22</a:t>
            </a:fld>
            <a:endParaRPr lang="en-US" dirty="0">
              <a:latin typeface="+mn-lt"/>
            </a:endParaRPr>
          </a:p>
        </p:txBody>
      </p:sp>
    </p:spTree>
    <p:extLst>
      <p:ext uri="{BB962C8B-B14F-4D97-AF65-F5344CB8AC3E}">
        <p14:creationId xmlns:p14="http://schemas.microsoft.com/office/powerpoint/2010/main" val="67355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a:xfrm>
            <a:off x="964023" y="879063"/>
            <a:ext cx="7828794" cy="610863"/>
          </a:xfrm>
        </p:spPr>
        <p:txBody>
          <a:bodyPr>
            <a:normAutofit/>
          </a:bodyPr>
          <a:lstStyle/>
          <a:p>
            <a:r>
              <a:rPr lang="en-US" dirty="0"/>
              <a:t>!</a:t>
            </a:r>
            <a:r>
              <a:rPr lang="en-US" dirty="0" err="1"/>
              <a:t>tsc</a:t>
            </a:r>
            <a:r>
              <a:rPr lang="en-US" dirty="0"/>
              <a:t> &amp; !</a:t>
            </a:r>
            <a:r>
              <a:rPr lang="en-US" dirty="0" err="1"/>
              <a:t>pmc</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t>
            </a:r>
            <a:r>
              <a:rPr lang="en-US" b="1" dirty="0"/>
              <a:t>RDTSC </a:t>
            </a:r>
            <a:r>
              <a:rPr lang="en-US" dirty="0"/>
              <a:t>or </a:t>
            </a:r>
            <a:r>
              <a:rPr lang="en-US" b="1" dirty="0"/>
              <a:t>RDTSCP </a:t>
            </a:r>
            <a:r>
              <a:rPr lang="en-US" dirty="0"/>
              <a:t>instructions in any execution level (kernel-mode or user-mode).</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https://docs.hyperdbg.com/commands/extension-commands/tsc</a:t>
            </a:r>
            <a:endParaRPr lang="en-US" dirty="0"/>
          </a:p>
          <a:p>
            <a:pPr marL="285750" indent="-285750">
              <a:buFont typeface="Arial" panose="020B0604020202020204" pitchFamily="34" charset="0"/>
              <a:buChar char="•"/>
            </a:pPr>
            <a:r>
              <a:rPr lang="en-US" dirty="0">
                <a:hlinkClick r:id="rId3"/>
              </a:rPr>
              <a:t>https://docs.hyperdbg.com/commands/extension-commands/pmc</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Monitor performance counter usage</a:t>
            </a:r>
          </a:p>
          <a:p>
            <a:pPr marL="285750" indent="-285750">
              <a:buFont typeface="Arial" panose="020B0604020202020204" pitchFamily="34" charset="0"/>
              <a:buChar char="•"/>
            </a:pPr>
            <a:r>
              <a:rPr lang="en-US" dirty="0"/>
              <a:t>Monitor </a:t>
            </a:r>
            <a:r>
              <a:rPr lang="en-US" dirty="0" err="1"/>
              <a:t>rdtsc</a:t>
            </a:r>
            <a:r>
              <a:rPr lang="en-US" dirty="0"/>
              <a:t>/</a:t>
            </a:r>
            <a:r>
              <a:rPr lang="en-US" dirty="0" err="1"/>
              <a:t>rdtscp</a:t>
            </a:r>
            <a:r>
              <a:rPr lang="en-US" dirty="0"/>
              <a:t> </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23</a:t>
            </a:fld>
            <a:endParaRPr lang="en-US" dirty="0">
              <a:latin typeface="+mn-lt"/>
            </a:endParaRPr>
          </a:p>
        </p:txBody>
      </p:sp>
    </p:spTree>
    <p:extLst>
      <p:ext uri="{BB962C8B-B14F-4D97-AF65-F5344CB8AC3E}">
        <p14:creationId xmlns:p14="http://schemas.microsoft.com/office/powerpoint/2010/main" val="2234476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97D79-6A8C-4819-AF17-1CE7472D62BC}"/>
              </a:ext>
            </a:extLst>
          </p:cNvPr>
          <p:cNvSpPr>
            <a:spLocks noGrp="1"/>
          </p:cNvSpPr>
          <p:nvPr>
            <p:ph type="sldNum" sz="quarter" idx="13"/>
          </p:nvPr>
        </p:nvSpPr>
        <p:spPr/>
        <p:txBody>
          <a:bodyPr/>
          <a:lstStyle/>
          <a:p>
            <a:fld id="{294A09A9-5501-47C1-A89A-A340965A2BE2}" type="slidenum">
              <a:rPr lang="en-US" smtClean="0"/>
              <a:pPr/>
              <a:t>24</a:t>
            </a:fld>
            <a:endParaRPr lang="en-US" dirty="0">
              <a:latin typeface="+mn-lt"/>
            </a:endParaRPr>
          </a:p>
        </p:txBody>
      </p:sp>
      <p:pic>
        <p:nvPicPr>
          <p:cNvPr id="8" name="Picture 7">
            <a:extLst>
              <a:ext uri="{FF2B5EF4-FFF2-40B4-BE49-F238E27FC236}">
                <a16:creationId xmlns:a16="http://schemas.microsoft.com/office/drawing/2014/main" id="{A6B31371-2EB0-48F2-8D02-B1D12541CB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1320" y="652759"/>
            <a:ext cx="8589359" cy="5679461"/>
          </a:xfrm>
          <a:prstGeom prst="rect">
            <a:avLst/>
          </a:prstGeom>
        </p:spPr>
      </p:pic>
    </p:spTree>
    <p:extLst>
      <p:ext uri="{BB962C8B-B14F-4D97-AF65-F5344CB8AC3E}">
        <p14:creationId xmlns:p14="http://schemas.microsoft.com/office/powerpoint/2010/main" val="348890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EE8C-CBED-4FDF-9489-0FE8743685D7}"/>
              </a:ext>
            </a:extLst>
          </p:cNvPr>
          <p:cNvSpPr>
            <a:spLocks noGrp="1"/>
          </p:cNvSpPr>
          <p:nvPr>
            <p:ph type="title"/>
          </p:nvPr>
        </p:nvSpPr>
        <p:spPr>
          <a:xfrm>
            <a:off x="3737992" y="940154"/>
            <a:ext cx="4716015" cy="610863"/>
          </a:xfrm>
        </p:spPr>
        <p:txBody>
          <a:bodyPr>
            <a:normAutofit fontScale="90000"/>
          </a:bodyPr>
          <a:lstStyle/>
          <a:p>
            <a:pPr algn="ctr"/>
            <a:r>
              <a:rPr lang="en-US" dirty="0"/>
              <a:t>Monitoring systems’ behavior</a:t>
            </a:r>
          </a:p>
        </p:txBody>
      </p:sp>
      <p:sp>
        <p:nvSpPr>
          <p:cNvPr id="3" name="Text Placeholder 2">
            <a:extLst>
              <a:ext uri="{FF2B5EF4-FFF2-40B4-BE49-F238E27FC236}">
                <a16:creationId xmlns:a16="http://schemas.microsoft.com/office/drawing/2014/main" id="{B9801645-1DD4-4145-8E37-8F3DA97A276C}"/>
              </a:ext>
            </a:extLst>
          </p:cNvPr>
          <p:cNvSpPr>
            <a:spLocks noGrp="1"/>
          </p:cNvSpPr>
          <p:nvPr>
            <p:ph type="body" sz="quarter" idx="12"/>
          </p:nvPr>
        </p:nvSpPr>
        <p:spPr>
          <a:xfrm>
            <a:off x="1296955" y="3119522"/>
            <a:ext cx="2133600" cy="369332"/>
          </a:xfrm>
        </p:spPr>
        <p:txBody>
          <a:bodyPr/>
          <a:lstStyle/>
          <a:p>
            <a:r>
              <a:rPr lang="en-US" dirty="0"/>
              <a:t>You can monitor any read to MSRs using !</a:t>
            </a:r>
            <a:r>
              <a:rPr lang="en-US" dirty="0" err="1"/>
              <a:t>msrread</a:t>
            </a:r>
            <a:r>
              <a:rPr lang="en-US" dirty="0"/>
              <a:t> command</a:t>
            </a:r>
          </a:p>
        </p:txBody>
      </p:sp>
      <p:sp>
        <p:nvSpPr>
          <p:cNvPr id="4" name="Text Placeholder 3">
            <a:extLst>
              <a:ext uri="{FF2B5EF4-FFF2-40B4-BE49-F238E27FC236}">
                <a16:creationId xmlns:a16="http://schemas.microsoft.com/office/drawing/2014/main" id="{384D346E-1B05-466D-AD7A-012B59CEA959}"/>
              </a:ext>
            </a:extLst>
          </p:cNvPr>
          <p:cNvSpPr>
            <a:spLocks noGrp="1"/>
          </p:cNvSpPr>
          <p:nvPr>
            <p:ph type="body" sz="quarter" idx="11"/>
          </p:nvPr>
        </p:nvSpPr>
        <p:spPr>
          <a:xfrm>
            <a:off x="1296954" y="2568686"/>
            <a:ext cx="2801709" cy="247651"/>
          </a:xfrm>
        </p:spPr>
        <p:txBody>
          <a:bodyPr/>
          <a:lstStyle/>
          <a:p>
            <a:r>
              <a:rPr lang="en-US" dirty="0"/>
              <a:t>Monitor any read from Model Specific Registers</a:t>
            </a:r>
          </a:p>
        </p:txBody>
      </p:sp>
      <p:sp>
        <p:nvSpPr>
          <p:cNvPr id="5" name="Text Placeholder 4">
            <a:extLst>
              <a:ext uri="{FF2B5EF4-FFF2-40B4-BE49-F238E27FC236}">
                <a16:creationId xmlns:a16="http://schemas.microsoft.com/office/drawing/2014/main" id="{BE66F7B0-DDBC-4714-AAEA-A08F87E14F95}"/>
              </a:ext>
            </a:extLst>
          </p:cNvPr>
          <p:cNvSpPr>
            <a:spLocks noGrp="1"/>
          </p:cNvSpPr>
          <p:nvPr>
            <p:ph type="body" sz="quarter" idx="30"/>
          </p:nvPr>
        </p:nvSpPr>
        <p:spPr>
          <a:xfrm>
            <a:off x="3897799" y="5226361"/>
            <a:ext cx="2133600" cy="369332"/>
          </a:xfrm>
        </p:spPr>
        <p:txBody>
          <a:bodyPr/>
          <a:lstStyle/>
          <a:p>
            <a:r>
              <a:rPr lang="en-US" dirty="0"/>
              <a:t>You can use !</a:t>
            </a:r>
            <a:r>
              <a:rPr lang="en-US" dirty="0" err="1"/>
              <a:t>dr</a:t>
            </a:r>
            <a:r>
              <a:rPr lang="en-US" dirty="0"/>
              <a:t> command to monitor access to debug </a:t>
            </a:r>
            <a:r>
              <a:rPr lang="en-US"/>
              <a:t>registers anywhere</a:t>
            </a:r>
            <a:endParaRPr lang="en-US" dirty="0"/>
          </a:p>
        </p:txBody>
      </p:sp>
      <p:sp>
        <p:nvSpPr>
          <p:cNvPr id="6" name="Text Placeholder 5">
            <a:extLst>
              <a:ext uri="{FF2B5EF4-FFF2-40B4-BE49-F238E27FC236}">
                <a16:creationId xmlns:a16="http://schemas.microsoft.com/office/drawing/2014/main" id="{94153B31-5047-4203-9D6E-4C09877BEC08}"/>
              </a:ext>
            </a:extLst>
          </p:cNvPr>
          <p:cNvSpPr>
            <a:spLocks noGrp="1"/>
          </p:cNvSpPr>
          <p:nvPr>
            <p:ph type="body" sz="quarter" idx="31"/>
          </p:nvPr>
        </p:nvSpPr>
        <p:spPr>
          <a:xfrm>
            <a:off x="3897799" y="4701908"/>
            <a:ext cx="2540344" cy="139033"/>
          </a:xfrm>
        </p:spPr>
        <p:txBody>
          <a:bodyPr/>
          <a:lstStyle/>
          <a:p>
            <a:r>
              <a:rPr lang="en-US" dirty="0"/>
              <a:t>Monitor any access to debug registers</a:t>
            </a:r>
          </a:p>
        </p:txBody>
      </p:sp>
      <p:sp>
        <p:nvSpPr>
          <p:cNvPr id="7" name="Text Placeholder 6">
            <a:extLst>
              <a:ext uri="{FF2B5EF4-FFF2-40B4-BE49-F238E27FC236}">
                <a16:creationId xmlns:a16="http://schemas.microsoft.com/office/drawing/2014/main" id="{21C77A0A-7C7B-4AD8-AD98-E5710CB4F967}"/>
              </a:ext>
            </a:extLst>
          </p:cNvPr>
          <p:cNvSpPr>
            <a:spLocks noGrp="1"/>
          </p:cNvSpPr>
          <p:nvPr>
            <p:ph type="body" sz="quarter" idx="32"/>
          </p:nvPr>
        </p:nvSpPr>
        <p:spPr>
          <a:xfrm>
            <a:off x="9001711" y="5271994"/>
            <a:ext cx="2133600" cy="369332"/>
          </a:xfrm>
        </p:spPr>
        <p:txBody>
          <a:bodyPr/>
          <a:lstStyle/>
          <a:p>
            <a:r>
              <a:rPr lang="en-US" dirty="0"/>
              <a:t>You can monitor external-interrupts using !monitor command</a:t>
            </a:r>
          </a:p>
        </p:txBody>
      </p:sp>
      <p:sp>
        <p:nvSpPr>
          <p:cNvPr id="8" name="Text Placeholder 7">
            <a:extLst>
              <a:ext uri="{FF2B5EF4-FFF2-40B4-BE49-F238E27FC236}">
                <a16:creationId xmlns:a16="http://schemas.microsoft.com/office/drawing/2014/main" id="{9CD63A19-00FA-4F86-9FB6-834696F061FB}"/>
              </a:ext>
            </a:extLst>
          </p:cNvPr>
          <p:cNvSpPr>
            <a:spLocks noGrp="1"/>
          </p:cNvSpPr>
          <p:nvPr>
            <p:ph type="body" sz="quarter" idx="33"/>
          </p:nvPr>
        </p:nvSpPr>
        <p:spPr>
          <a:xfrm>
            <a:off x="9001710" y="4701908"/>
            <a:ext cx="2557381" cy="369332"/>
          </a:xfrm>
        </p:spPr>
        <p:txBody>
          <a:bodyPr/>
          <a:lstStyle/>
          <a:p>
            <a:r>
              <a:rPr lang="en-US" dirty="0"/>
              <a:t>Monitor external-interrupts</a:t>
            </a:r>
          </a:p>
        </p:txBody>
      </p:sp>
      <p:sp>
        <p:nvSpPr>
          <p:cNvPr id="9" name="Text Placeholder 8">
            <a:extLst>
              <a:ext uri="{FF2B5EF4-FFF2-40B4-BE49-F238E27FC236}">
                <a16:creationId xmlns:a16="http://schemas.microsoft.com/office/drawing/2014/main" id="{BFA8DF76-1709-4F28-AEF8-5D319C6CF51D}"/>
              </a:ext>
            </a:extLst>
          </p:cNvPr>
          <p:cNvSpPr>
            <a:spLocks noGrp="1"/>
          </p:cNvSpPr>
          <p:nvPr>
            <p:ph type="body" sz="quarter" idx="34"/>
          </p:nvPr>
        </p:nvSpPr>
        <p:spPr>
          <a:xfrm>
            <a:off x="6438143" y="3119522"/>
            <a:ext cx="2133600" cy="369332"/>
          </a:xfrm>
        </p:spPr>
        <p:txBody>
          <a:bodyPr/>
          <a:lstStyle/>
          <a:p>
            <a:r>
              <a:rPr lang="en-US" dirty="0"/>
              <a:t>It’s possible to monitor any write to any MSRs using !</a:t>
            </a:r>
            <a:r>
              <a:rPr lang="en-US" dirty="0" err="1"/>
              <a:t>msrwrite</a:t>
            </a:r>
            <a:r>
              <a:rPr lang="en-US" dirty="0"/>
              <a:t> command</a:t>
            </a:r>
          </a:p>
        </p:txBody>
      </p:sp>
      <p:sp>
        <p:nvSpPr>
          <p:cNvPr id="10" name="Text Placeholder 9">
            <a:extLst>
              <a:ext uri="{FF2B5EF4-FFF2-40B4-BE49-F238E27FC236}">
                <a16:creationId xmlns:a16="http://schemas.microsoft.com/office/drawing/2014/main" id="{673B4ACB-79E9-4E38-AB87-0DAA628DCB10}"/>
              </a:ext>
            </a:extLst>
          </p:cNvPr>
          <p:cNvSpPr>
            <a:spLocks noGrp="1"/>
          </p:cNvSpPr>
          <p:nvPr>
            <p:ph type="body" sz="quarter" idx="35"/>
          </p:nvPr>
        </p:nvSpPr>
        <p:spPr>
          <a:xfrm>
            <a:off x="6395112" y="2447847"/>
            <a:ext cx="2517598" cy="247651"/>
          </a:xfrm>
        </p:spPr>
        <p:txBody>
          <a:bodyPr/>
          <a:lstStyle/>
          <a:p>
            <a:r>
              <a:rPr lang="en-US" dirty="0"/>
              <a:t>Monitor any write from Model Specific Registers</a:t>
            </a:r>
          </a:p>
          <a:p>
            <a:endParaRPr lang="en-US" dirty="0"/>
          </a:p>
        </p:txBody>
      </p:sp>
      <p:sp>
        <p:nvSpPr>
          <p:cNvPr id="11" name="Date Placeholder 10">
            <a:extLst>
              <a:ext uri="{FF2B5EF4-FFF2-40B4-BE49-F238E27FC236}">
                <a16:creationId xmlns:a16="http://schemas.microsoft.com/office/drawing/2014/main" id="{197DE476-1279-4A38-B394-250025AE0C06}"/>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12" name="Footer Placeholder 11">
            <a:extLst>
              <a:ext uri="{FF2B5EF4-FFF2-40B4-BE49-F238E27FC236}">
                <a16:creationId xmlns:a16="http://schemas.microsoft.com/office/drawing/2014/main" id="{FA06E919-5262-443A-9263-2C5F32E64B9E}"/>
              </a:ext>
            </a:extLst>
          </p:cNvPr>
          <p:cNvSpPr>
            <a:spLocks noGrp="1"/>
          </p:cNvSpPr>
          <p:nvPr>
            <p:ph type="ftr" sz="quarter" idx="37"/>
          </p:nvPr>
        </p:nvSpPr>
        <p:spPr/>
        <p:txBody>
          <a:bodyPr/>
          <a:lstStyle/>
          <a:p>
            <a:r>
              <a:rPr lang="en-US" dirty="0"/>
              <a:t>HyperDbg</a:t>
            </a:r>
            <a:endParaRPr lang="en-US" sz="1100" dirty="0"/>
          </a:p>
        </p:txBody>
      </p:sp>
      <p:sp>
        <p:nvSpPr>
          <p:cNvPr id="13" name="Slide Number Placeholder 12">
            <a:extLst>
              <a:ext uri="{FF2B5EF4-FFF2-40B4-BE49-F238E27FC236}">
                <a16:creationId xmlns:a16="http://schemas.microsoft.com/office/drawing/2014/main" id="{72D80B06-B8E5-48ED-820D-E7045595604A}"/>
              </a:ext>
            </a:extLst>
          </p:cNvPr>
          <p:cNvSpPr>
            <a:spLocks noGrp="1"/>
          </p:cNvSpPr>
          <p:nvPr>
            <p:ph type="sldNum" sz="quarter" idx="38"/>
          </p:nvPr>
        </p:nvSpPr>
        <p:spPr/>
        <p:txBody>
          <a:bodyPr/>
          <a:lstStyle/>
          <a:p>
            <a:fld id="{294A09A9-5501-47C1-A89A-A340965A2BE2}" type="slidenum">
              <a:rPr lang="en-US" smtClean="0"/>
              <a:pPr/>
              <a:t>25</a:t>
            </a:fld>
            <a:endParaRPr lang="en-US" dirty="0">
              <a:latin typeface="+mn-lt"/>
            </a:endParaRPr>
          </a:p>
        </p:txBody>
      </p:sp>
    </p:spTree>
    <p:extLst>
      <p:ext uri="{BB962C8B-B14F-4D97-AF65-F5344CB8AC3E}">
        <p14:creationId xmlns:p14="http://schemas.microsoft.com/office/powerpoint/2010/main" val="2354308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a:xfrm>
            <a:off x="964023" y="879063"/>
            <a:ext cx="7828794" cy="610863"/>
          </a:xfrm>
        </p:spPr>
        <p:txBody>
          <a:bodyPr>
            <a:normAutofit fontScale="90000"/>
          </a:bodyPr>
          <a:lstStyle/>
          <a:p>
            <a:r>
              <a:rPr lang="en-US" dirty="0"/>
              <a:t>!</a:t>
            </a:r>
            <a:r>
              <a:rPr lang="en-US" dirty="0" err="1"/>
              <a:t>msrread</a:t>
            </a:r>
            <a:r>
              <a:rPr lang="en-US" dirty="0"/>
              <a:t> &amp; !</a:t>
            </a:r>
            <a:r>
              <a:rPr lang="en-US" dirty="0" err="1"/>
              <a:t>msrwrite</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an </a:t>
            </a:r>
            <a:r>
              <a:rPr lang="en-US" b="1" dirty="0"/>
              <a:t>RDMSR </a:t>
            </a:r>
            <a:r>
              <a:rPr lang="en-US" dirty="0"/>
              <a:t>instruction or, in other words, when Windows or a driver tries to read a Model-Specific Register (MSR).</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https://docs.hyperdbg.com/commands/extension-commands/msrread</a:t>
            </a:r>
            <a:endParaRPr lang="en-US" dirty="0"/>
          </a:p>
          <a:p>
            <a:pPr marL="285750" indent="-285750">
              <a:buFont typeface="Arial" panose="020B0604020202020204" pitchFamily="34" charset="0"/>
              <a:buChar char="•"/>
            </a:pPr>
            <a:r>
              <a:rPr lang="en-US" dirty="0">
                <a:hlinkClick r:id="rId3"/>
              </a:rPr>
              <a:t>https://docs.hyperdbg.com/commands/extension-commands/msrwrite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a:xfrm>
            <a:off x="6555633" y="2781302"/>
            <a:ext cx="4838700" cy="574318"/>
          </a:xfrm>
        </p:spPr>
        <p:txBody>
          <a:bodyPr/>
          <a:lstStyle/>
          <a:p>
            <a:pPr marL="285750" indent="-285750">
              <a:buFont typeface="Arial" panose="020B0604020202020204" pitchFamily="34" charset="0"/>
              <a:buChar char="•"/>
            </a:pPr>
            <a:r>
              <a:rPr lang="en-US" dirty="0"/>
              <a:t>Detects any change using </a:t>
            </a:r>
            <a:r>
              <a:rPr lang="en-US" dirty="0" err="1"/>
              <a:t>rdmsr</a:t>
            </a:r>
            <a:r>
              <a:rPr lang="en-US" dirty="0"/>
              <a:t> and </a:t>
            </a:r>
            <a:r>
              <a:rPr lang="en-US" dirty="0" err="1"/>
              <a:t>wrmsr</a:t>
            </a:r>
            <a:endParaRPr lang="en-US" dirty="0"/>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26</a:t>
            </a:fld>
            <a:endParaRPr lang="en-US" dirty="0">
              <a:latin typeface="+mn-lt"/>
            </a:endParaRPr>
          </a:p>
        </p:txBody>
      </p:sp>
    </p:spTree>
    <p:extLst>
      <p:ext uri="{BB962C8B-B14F-4D97-AF65-F5344CB8AC3E}">
        <p14:creationId xmlns:p14="http://schemas.microsoft.com/office/powerpoint/2010/main" val="3095079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p:txBody>
          <a:bodyPr>
            <a:normAutofit/>
          </a:bodyPr>
          <a:lstStyle/>
          <a:p>
            <a:r>
              <a:rPr lang="en-US" dirty="0"/>
              <a:t>!</a:t>
            </a:r>
            <a:r>
              <a:rPr lang="en-US" dirty="0" err="1"/>
              <a:t>dr</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accesses one of the hardware debug registers.</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https://docs.hyperdbg.com/commands/extension-commands/dr</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Detect access to debug registers e.g., detect anti-debugging methods</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27</a:t>
            </a:fld>
            <a:endParaRPr lang="en-US" dirty="0">
              <a:latin typeface="+mn-lt"/>
            </a:endParaRPr>
          </a:p>
        </p:txBody>
      </p:sp>
    </p:spTree>
    <p:extLst>
      <p:ext uri="{BB962C8B-B14F-4D97-AF65-F5344CB8AC3E}">
        <p14:creationId xmlns:p14="http://schemas.microsoft.com/office/powerpoint/2010/main" val="392106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a:xfrm>
            <a:off x="964023" y="879063"/>
            <a:ext cx="7828794" cy="610863"/>
          </a:xfrm>
        </p:spPr>
        <p:txBody>
          <a:bodyPr>
            <a:normAutofit fontScale="90000"/>
          </a:bodyPr>
          <a:lstStyle/>
          <a:p>
            <a:r>
              <a:rPr lang="en-US" dirty="0"/>
              <a:t>!exception &amp; !interrupt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encounters an exception (</a:t>
            </a:r>
            <a:r>
              <a:rPr lang="en-US" b="1" dirty="0"/>
              <a:t>faults, traps, aborts</a:t>
            </a:r>
            <a:r>
              <a:rPr lang="en-US" dirty="0"/>
              <a:t>) or NMI or interrupt. This command applies to only the first 32 entries of IDT (Interrupt Descriptor Table). If you need to hook entries between 32 to 255 of IDT, you should use </a:t>
            </a:r>
            <a:r>
              <a:rPr lang="en-US" dirty="0">
                <a:effectLst/>
              </a:rPr>
              <a:t>!interrupt</a:t>
            </a:r>
            <a:r>
              <a:rPr lang="en-US" dirty="0"/>
              <a:t> instead.</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8804687" cy="908340"/>
          </a:xfrm>
        </p:spPr>
        <p:txBody>
          <a:bodyPr/>
          <a:lstStyle/>
          <a:p>
            <a:pPr marL="285750" indent="-285750">
              <a:buFont typeface="Arial" panose="020B0604020202020204" pitchFamily="34" charset="0"/>
              <a:buChar char="•"/>
            </a:pPr>
            <a:r>
              <a:rPr lang="en-US">
                <a:hlinkClick r:id="rId2"/>
              </a:rPr>
              <a:t>https://docs.hyperdbg.com/commands/extension-commands/exception</a:t>
            </a:r>
          </a:p>
          <a:p>
            <a:pPr marL="285750" indent="-285750">
              <a:buFont typeface="Arial" panose="020B0604020202020204" pitchFamily="34" charset="0"/>
              <a:buChar char="•"/>
            </a:pPr>
            <a:r>
              <a:rPr lang="en-US" dirty="0">
                <a:hlinkClick r:id="rId2"/>
              </a:rPr>
              <a:t>https://docs.hyperdbg.com/commands/extension-commands/interrupt</a:t>
            </a:r>
            <a:endParaRPr lang="en-US" dirty="0"/>
          </a:p>
          <a:p>
            <a:pPr marL="285750" indent="-285750">
              <a:buFont typeface="Arial" panose="020B0604020202020204" pitchFamily="34" charset="0"/>
              <a:buChar char="•"/>
            </a:pPr>
            <a:r>
              <a:rPr lang="en-US" dirty="0">
                <a:hlinkClick r:id="rId3"/>
              </a:rPr>
              <a:t>https://docs.hyperdbg.com/design/features/vmm-module/design-of-exception-and-interrupt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Detect all exception before operating system is notified</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28</a:t>
            </a:fld>
            <a:endParaRPr lang="en-US" dirty="0">
              <a:latin typeface="+mn-lt"/>
            </a:endParaRPr>
          </a:p>
        </p:txBody>
      </p:sp>
    </p:spTree>
    <p:extLst>
      <p:ext uri="{BB962C8B-B14F-4D97-AF65-F5344CB8AC3E}">
        <p14:creationId xmlns:p14="http://schemas.microsoft.com/office/powerpoint/2010/main" val="3136474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8EF2-9069-4B01-9AA3-22BC4017363E}"/>
              </a:ext>
            </a:extLst>
          </p:cNvPr>
          <p:cNvSpPr>
            <a:spLocks noGrp="1"/>
          </p:cNvSpPr>
          <p:nvPr>
            <p:ph type="title"/>
          </p:nvPr>
        </p:nvSpPr>
        <p:spPr>
          <a:xfrm>
            <a:off x="3625261" y="948988"/>
            <a:ext cx="4941477" cy="610863"/>
          </a:xfrm>
        </p:spPr>
        <p:txBody>
          <a:bodyPr>
            <a:normAutofit fontScale="90000"/>
          </a:bodyPr>
          <a:lstStyle/>
          <a:p>
            <a:pPr algn="ctr"/>
            <a:r>
              <a:rPr lang="en-US" dirty="0"/>
              <a:t>Monitor and Modify I/O</a:t>
            </a:r>
          </a:p>
        </p:txBody>
      </p:sp>
      <p:sp>
        <p:nvSpPr>
          <p:cNvPr id="3" name="Text Placeholder 2">
            <a:extLst>
              <a:ext uri="{FF2B5EF4-FFF2-40B4-BE49-F238E27FC236}">
                <a16:creationId xmlns:a16="http://schemas.microsoft.com/office/drawing/2014/main" id="{43630A76-83BE-4F5D-A37C-53B135A8200C}"/>
              </a:ext>
            </a:extLst>
          </p:cNvPr>
          <p:cNvSpPr>
            <a:spLocks noGrp="1"/>
          </p:cNvSpPr>
          <p:nvPr>
            <p:ph type="body" sz="quarter" idx="12"/>
          </p:nvPr>
        </p:nvSpPr>
        <p:spPr/>
        <p:txBody>
          <a:bodyPr/>
          <a:lstStyle/>
          <a:p>
            <a:r>
              <a:rPr lang="en-US" dirty="0"/>
              <a:t>Monitor any inputs to I/O ports using !</a:t>
            </a:r>
            <a:r>
              <a:rPr lang="en-US" dirty="0" err="1"/>
              <a:t>ioin</a:t>
            </a:r>
            <a:r>
              <a:rPr lang="en-US" dirty="0"/>
              <a:t> command</a:t>
            </a:r>
          </a:p>
        </p:txBody>
      </p:sp>
      <p:sp>
        <p:nvSpPr>
          <p:cNvPr id="4" name="Text Placeholder 3">
            <a:extLst>
              <a:ext uri="{FF2B5EF4-FFF2-40B4-BE49-F238E27FC236}">
                <a16:creationId xmlns:a16="http://schemas.microsoft.com/office/drawing/2014/main" id="{1F9F1A8D-0B05-4549-A3A8-4F3316BFF5AD}"/>
              </a:ext>
            </a:extLst>
          </p:cNvPr>
          <p:cNvSpPr>
            <a:spLocks noGrp="1"/>
          </p:cNvSpPr>
          <p:nvPr>
            <p:ph type="body" sz="quarter" idx="11"/>
          </p:nvPr>
        </p:nvSpPr>
        <p:spPr/>
        <p:txBody>
          <a:bodyPr/>
          <a:lstStyle/>
          <a:p>
            <a:r>
              <a:rPr lang="en-US" dirty="0"/>
              <a:t>Monitor I/O Inputs</a:t>
            </a:r>
          </a:p>
        </p:txBody>
      </p:sp>
      <p:sp>
        <p:nvSpPr>
          <p:cNvPr id="5" name="Text Placeholder 4">
            <a:extLst>
              <a:ext uri="{FF2B5EF4-FFF2-40B4-BE49-F238E27FC236}">
                <a16:creationId xmlns:a16="http://schemas.microsoft.com/office/drawing/2014/main" id="{B658A14E-CA0E-45D9-8396-08379407F0DB}"/>
              </a:ext>
            </a:extLst>
          </p:cNvPr>
          <p:cNvSpPr>
            <a:spLocks noGrp="1"/>
          </p:cNvSpPr>
          <p:nvPr>
            <p:ph type="body" sz="quarter" idx="30"/>
          </p:nvPr>
        </p:nvSpPr>
        <p:spPr/>
        <p:txBody>
          <a:bodyPr/>
          <a:lstStyle/>
          <a:p>
            <a:r>
              <a:rPr lang="en-US" dirty="0"/>
              <a:t>Monitor any outputs to I/O ports using !</a:t>
            </a:r>
            <a:r>
              <a:rPr lang="en-US" dirty="0" err="1"/>
              <a:t>ioout</a:t>
            </a:r>
            <a:r>
              <a:rPr lang="en-US" dirty="0"/>
              <a:t> command</a:t>
            </a:r>
          </a:p>
          <a:p>
            <a:endParaRPr lang="en-US" dirty="0"/>
          </a:p>
        </p:txBody>
      </p:sp>
      <p:sp>
        <p:nvSpPr>
          <p:cNvPr id="6" name="Text Placeholder 5">
            <a:extLst>
              <a:ext uri="{FF2B5EF4-FFF2-40B4-BE49-F238E27FC236}">
                <a16:creationId xmlns:a16="http://schemas.microsoft.com/office/drawing/2014/main" id="{E9C0B7C2-8246-4B08-927D-788714DD505B}"/>
              </a:ext>
            </a:extLst>
          </p:cNvPr>
          <p:cNvSpPr>
            <a:spLocks noGrp="1"/>
          </p:cNvSpPr>
          <p:nvPr>
            <p:ph type="body" sz="quarter" idx="31"/>
          </p:nvPr>
        </p:nvSpPr>
        <p:spPr/>
        <p:txBody>
          <a:bodyPr/>
          <a:lstStyle/>
          <a:p>
            <a:r>
              <a:rPr lang="en-US" dirty="0"/>
              <a:t>Monitor I/O Outputs</a:t>
            </a:r>
          </a:p>
        </p:txBody>
      </p:sp>
      <p:sp>
        <p:nvSpPr>
          <p:cNvPr id="7" name="Date Placeholder 6">
            <a:extLst>
              <a:ext uri="{FF2B5EF4-FFF2-40B4-BE49-F238E27FC236}">
                <a16:creationId xmlns:a16="http://schemas.microsoft.com/office/drawing/2014/main" id="{F25593A8-FF1D-4ABD-8DF5-07DDAAB60498}"/>
              </a:ext>
            </a:extLst>
          </p:cNvPr>
          <p:cNvSpPr>
            <a:spLocks noGrp="1"/>
          </p:cNvSpPr>
          <p:nvPr>
            <p:ph type="dt" sz="half" idx="36"/>
          </p:nvPr>
        </p:nvSpPr>
        <p:spPr/>
        <p:txBody>
          <a:bodyPr/>
          <a:lstStyle/>
          <a:p>
            <a:fld id="{6FCA8E82-58CD-E045-8B98-B7A85B79B752}" type="datetime4">
              <a:rPr lang="en-US" smtClean="0"/>
              <a:pPr/>
              <a:t>May 25, 2022</a:t>
            </a:fld>
            <a:endParaRPr lang="en-US" dirty="0">
              <a:latin typeface="+mn-lt"/>
            </a:endParaRPr>
          </a:p>
        </p:txBody>
      </p:sp>
      <p:sp>
        <p:nvSpPr>
          <p:cNvPr id="8" name="Footer Placeholder 7">
            <a:extLst>
              <a:ext uri="{FF2B5EF4-FFF2-40B4-BE49-F238E27FC236}">
                <a16:creationId xmlns:a16="http://schemas.microsoft.com/office/drawing/2014/main" id="{1BA6E670-8182-4ADE-9AF8-73D51D42D1B9}"/>
              </a:ext>
            </a:extLst>
          </p:cNvPr>
          <p:cNvSpPr>
            <a:spLocks noGrp="1"/>
          </p:cNvSpPr>
          <p:nvPr>
            <p:ph type="ftr" sz="quarter" idx="37"/>
          </p:nvPr>
        </p:nvSpPr>
        <p:spPr/>
        <p:txBody>
          <a:bodyPr/>
          <a:lstStyle/>
          <a:p>
            <a:r>
              <a:rPr lang="en-US" dirty="0"/>
              <a:t>HyperDbg</a:t>
            </a:r>
            <a:endParaRPr lang="en-US" sz="1100" dirty="0"/>
          </a:p>
        </p:txBody>
      </p:sp>
      <p:sp>
        <p:nvSpPr>
          <p:cNvPr id="9" name="Slide Number Placeholder 8">
            <a:extLst>
              <a:ext uri="{FF2B5EF4-FFF2-40B4-BE49-F238E27FC236}">
                <a16:creationId xmlns:a16="http://schemas.microsoft.com/office/drawing/2014/main" id="{A624753D-5EFD-4C52-A23C-F714D13A2D3C}"/>
              </a:ext>
            </a:extLst>
          </p:cNvPr>
          <p:cNvSpPr>
            <a:spLocks noGrp="1"/>
          </p:cNvSpPr>
          <p:nvPr>
            <p:ph type="sldNum" sz="quarter" idx="38"/>
          </p:nvPr>
        </p:nvSpPr>
        <p:spPr/>
        <p:txBody>
          <a:bodyPr/>
          <a:lstStyle/>
          <a:p>
            <a:fld id="{294A09A9-5501-47C1-A89A-A340965A2BE2}" type="slidenum">
              <a:rPr lang="en-US" smtClean="0"/>
              <a:pPr/>
              <a:t>29</a:t>
            </a:fld>
            <a:endParaRPr lang="en-US" dirty="0">
              <a:latin typeface="+mn-lt"/>
            </a:endParaRPr>
          </a:p>
        </p:txBody>
      </p:sp>
    </p:spTree>
    <p:extLst>
      <p:ext uri="{BB962C8B-B14F-4D97-AF65-F5344CB8AC3E}">
        <p14:creationId xmlns:p14="http://schemas.microsoft.com/office/powerpoint/2010/main" val="33259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1" y="2476500"/>
            <a:ext cx="7451109" cy="3289971"/>
          </a:xfrm>
        </p:spPr>
        <p:txBody>
          <a:bodyPr/>
          <a:lstStyle/>
          <a:p>
            <a:r>
              <a:rPr lang="en-US" dirty="0"/>
              <a:t>If debugging is the process of removing software bugs, then programming must be the process of putting them in.</a:t>
            </a:r>
            <a:br>
              <a:rPr lang="fa-IR" dirty="0"/>
            </a:br>
            <a:br>
              <a:rPr lang="fa-IR" dirty="0"/>
            </a:br>
            <a:r>
              <a:rPr lang="fa-IR" dirty="0"/>
              <a:t>					</a:t>
            </a:r>
            <a:r>
              <a:rPr lang="en-US" b="1" i="0" u="none" strike="noStrike" dirty="0" err="1">
                <a:solidFill>
                  <a:srgbClr val="000000"/>
                </a:solidFill>
                <a:effectLst/>
                <a:latin typeface="varela round"/>
              </a:rPr>
              <a:t>Edsger</a:t>
            </a:r>
            <a:r>
              <a:rPr lang="en-US" b="1" i="0" u="none" strike="noStrike" dirty="0">
                <a:solidFill>
                  <a:srgbClr val="000000"/>
                </a:solidFill>
                <a:effectLst/>
                <a:latin typeface="varela round"/>
              </a:rPr>
              <a:t> Dijkstra</a:t>
            </a:r>
            <a:endParaRPr lang="en-US" dirty="0"/>
          </a:p>
        </p:txBody>
      </p:sp>
    </p:spTree>
    <p:extLst>
      <p:ext uri="{BB962C8B-B14F-4D97-AF65-F5344CB8AC3E}">
        <p14:creationId xmlns:p14="http://schemas.microsoft.com/office/powerpoint/2010/main" val="277699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0593-06E1-489A-95D9-CBE445C58B70}"/>
              </a:ext>
            </a:extLst>
          </p:cNvPr>
          <p:cNvSpPr>
            <a:spLocks noGrp="1"/>
          </p:cNvSpPr>
          <p:nvPr>
            <p:ph type="title"/>
          </p:nvPr>
        </p:nvSpPr>
        <p:spPr>
          <a:xfrm>
            <a:off x="964023" y="879063"/>
            <a:ext cx="7828794" cy="610863"/>
          </a:xfrm>
        </p:spPr>
        <p:txBody>
          <a:bodyPr>
            <a:normAutofit/>
          </a:bodyPr>
          <a:lstStyle/>
          <a:p>
            <a:r>
              <a:rPr lang="en-US" dirty="0"/>
              <a:t>!</a:t>
            </a:r>
            <a:r>
              <a:rPr lang="en-US" dirty="0" err="1"/>
              <a:t>ioin</a:t>
            </a:r>
            <a:r>
              <a:rPr lang="en-US" dirty="0"/>
              <a:t> &amp; !</a:t>
            </a:r>
            <a:r>
              <a:rPr lang="en-US" dirty="0" err="1"/>
              <a:t>ioout</a:t>
            </a:r>
            <a:r>
              <a:rPr lang="en-US" dirty="0"/>
              <a:t> command</a:t>
            </a:r>
          </a:p>
        </p:txBody>
      </p:sp>
      <p:sp>
        <p:nvSpPr>
          <p:cNvPr id="3" name="Text Placeholder 2">
            <a:extLst>
              <a:ext uri="{FF2B5EF4-FFF2-40B4-BE49-F238E27FC236}">
                <a16:creationId xmlns:a16="http://schemas.microsoft.com/office/drawing/2014/main" id="{931BF1CE-58A2-4067-A5F7-713399B139A8}"/>
              </a:ext>
            </a:extLst>
          </p:cNvPr>
          <p:cNvSpPr>
            <a:spLocks noGrp="1"/>
          </p:cNvSpPr>
          <p:nvPr>
            <p:ph type="body" sz="quarter" idx="10"/>
          </p:nvPr>
        </p:nvSpPr>
        <p:spPr>
          <a:xfrm>
            <a:off x="952499" y="2801023"/>
            <a:ext cx="4838700" cy="574318"/>
          </a:xfrm>
        </p:spPr>
        <p:txBody>
          <a:bodyPr/>
          <a:lstStyle/>
          <a:p>
            <a:r>
              <a:rPr lang="en-US" dirty="0"/>
              <a:t>Triggers when the debugging machine executes </a:t>
            </a:r>
            <a:r>
              <a:rPr lang="en-US" b="1" dirty="0"/>
              <a:t>IN or IN*</a:t>
            </a:r>
            <a:r>
              <a:rPr lang="en-US" dirty="0"/>
              <a:t> instructions or, in other words, when Windows or a driver tries to use I/O ports.</a:t>
            </a:r>
          </a:p>
        </p:txBody>
      </p:sp>
      <p:sp>
        <p:nvSpPr>
          <p:cNvPr id="4" name="Text Placeholder 3">
            <a:extLst>
              <a:ext uri="{FF2B5EF4-FFF2-40B4-BE49-F238E27FC236}">
                <a16:creationId xmlns:a16="http://schemas.microsoft.com/office/drawing/2014/main" id="{04A7DDA8-6F53-4C96-BD42-B192C3C3F8A6}"/>
              </a:ext>
            </a:extLst>
          </p:cNvPr>
          <p:cNvSpPr>
            <a:spLocks noGrp="1"/>
          </p:cNvSpPr>
          <p:nvPr>
            <p:ph type="body" sz="quarter" idx="12"/>
          </p:nvPr>
        </p:nvSpPr>
        <p:spPr/>
        <p:txBody>
          <a:bodyPr/>
          <a:lstStyle/>
          <a:p>
            <a:r>
              <a:rPr lang="en-US" dirty="0"/>
              <a:t>Description</a:t>
            </a:r>
          </a:p>
        </p:txBody>
      </p:sp>
      <p:sp>
        <p:nvSpPr>
          <p:cNvPr id="7" name="Text Placeholder 6">
            <a:extLst>
              <a:ext uri="{FF2B5EF4-FFF2-40B4-BE49-F238E27FC236}">
                <a16:creationId xmlns:a16="http://schemas.microsoft.com/office/drawing/2014/main" id="{5362780E-155D-4FEB-8D18-6B168F93E11C}"/>
              </a:ext>
            </a:extLst>
          </p:cNvPr>
          <p:cNvSpPr>
            <a:spLocks noGrp="1"/>
          </p:cNvSpPr>
          <p:nvPr>
            <p:ph type="body" sz="quarter" idx="15"/>
          </p:nvPr>
        </p:nvSpPr>
        <p:spPr>
          <a:xfrm>
            <a:off x="952499" y="5017901"/>
            <a:ext cx="7628283" cy="908340"/>
          </a:xfrm>
        </p:spPr>
        <p:txBody>
          <a:bodyPr/>
          <a:lstStyle/>
          <a:p>
            <a:pPr marL="285750" indent="-285750">
              <a:buFont typeface="Arial" panose="020B0604020202020204" pitchFamily="34" charset="0"/>
              <a:buChar char="•"/>
            </a:pPr>
            <a:r>
              <a:rPr lang="en-US" dirty="0">
                <a:hlinkClick r:id="rId2"/>
              </a:rPr>
              <a:t>https://docs.hyperdbg.com/commands/extension-commands/ioin</a:t>
            </a:r>
            <a:endParaRPr lang="en-US" dirty="0"/>
          </a:p>
          <a:p>
            <a:pPr marL="285750" indent="-285750">
              <a:buFont typeface="Arial" panose="020B0604020202020204" pitchFamily="34" charset="0"/>
              <a:buChar char="•"/>
            </a:pPr>
            <a:r>
              <a:rPr lang="en-US" dirty="0">
                <a:hlinkClick r:id="rId3"/>
              </a:rPr>
              <a:t>https://docs.hyperdbg.com/commands/extension-commands/ioout</a:t>
            </a:r>
            <a:endParaRPr lang="en-US" dirty="0"/>
          </a:p>
          <a:p>
            <a:pPr marL="285750" indent="-285750">
              <a:buFont typeface="Arial" panose="020B0604020202020204" pitchFamily="34" charset="0"/>
              <a:buChar char="•"/>
            </a:pPr>
            <a:endParaRPr lang="en-US" dirty="0"/>
          </a:p>
        </p:txBody>
      </p:sp>
      <p:sp>
        <p:nvSpPr>
          <p:cNvPr id="8" name="Text Placeholder 7">
            <a:extLst>
              <a:ext uri="{FF2B5EF4-FFF2-40B4-BE49-F238E27FC236}">
                <a16:creationId xmlns:a16="http://schemas.microsoft.com/office/drawing/2014/main" id="{F1A07907-44AA-4679-9997-D2DB77F68946}"/>
              </a:ext>
            </a:extLst>
          </p:cNvPr>
          <p:cNvSpPr>
            <a:spLocks noGrp="1"/>
          </p:cNvSpPr>
          <p:nvPr>
            <p:ph type="body" sz="quarter" idx="16"/>
          </p:nvPr>
        </p:nvSpPr>
        <p:spPr/>
        <p:txBody>
          <a:bodyPr/>
          <a:lstStyle/>
          <a:p>
            <a:r>
              <a:rPr lang="en-US" dirty="0"/>
              <a:t>Read more</a:t>
            </a:r>
          </a:p>
        </p:txBody>
      </p:sp>
      <p:sp>
        <p:nvSpPr>
          <p:cNvPr id="9" name="Text Placeholder 8">
            <a:extLst>
              <a:ext uri="{FF2B5EF4-FFF2-40B4-BE49-F238E27FC236}">
                <a16:creationId xmlns:a16="http://schemas.microsoft.com/office/drawing/2014/main" id="{7AE446FC-46EC-4D72-9B46-9A27D9F702D8}"/>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You can monitor all I/O ports</a:t>
            </a:r>
          </a:p>
          <a:p>
            <a:pPr marL="285750" indent="-285750">
              <a:buFont typeface="Arial" panose="020B0604020202020204" pitchFamily="34" charset="0"/>
              <a:buChar char="•"/>
            </a:pPr>
            <a:endParaRPr lang="en-US" dirty="0"/>
          </a:p>
        </p:txBody>
      </p:sp>
      <p:sp>
        <p:nvSpPr>
          <p:cNvPr id="10" name="Text Placeholder 9">
            <a:extLst>
              <a:ext uri="{FF2B5EF4-FFF2-40B4-BE49-F238E27FC236}">
                <a16:creationId xmlns:a16="http://schemas.microsoft.com/office/drawing/2014/main" id="{A20ED061-4EFF-448B-950B-C33A41B91BE2}"/>
              </a:ext>
            </a:extLst>
          </p:cNvPr>
          <p:cNvSpPr>
            <a:spLocks noGrp="1"/>
          </p:cNvSpPr>
          <p:nvPr>
            <p:ph type="body" sz="quarter" idx="18"/>
          </p:nvPr>
        </p:nvSpPr>
        <p:spPr/>
        <p:txBody>
          <a:bodyPr/>
          <a:lstStyle/>
          <a:p>
            <a:r>
              <a:rPr lang="en-US" dirty="0"/>
              <a:t>Features</a:t>
            </a:r>
          </a:p>
        </p:txBody>
      </p:sp>
      <p:sp>
        <p:nvSpPr>
          <p:cNvPr id="13" name="Date Placeholder 12">
            <a:extLst>
              <a:ext uri="{FF2B5EF4-FFF2-40B4-BE49-F238E27FC236}">
                <a16:creationId xmlns:a16="http://schemas.microsoft.com/office/drawing/2014/main" id="{10EDAFEC-DAB0-4527-A8E3-C61EA65B3FA8}"/>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17CC3265-8871-4ECC-B143-2DAE0F155FE6}"/>
              </a:ext>
            </a:extLst>
          </p:cNvPr>
          <p:cNvSpPr>
            <a:spLocks noGrp="1"/>
          </p:cNvSpPr>
          <p:nvPr>
            <p:ph type="ftr" sz="quarter" idx="22"/>
          </p:nvPr>
        </p:nvSpPr>
        <p:spPr/>
        <p:txBody>
          <a:bodyPr/>
          <a:lstStyle/>
          <a:p>
            <a:r>
              <a:rPr lang="en-US" dirty="0"/>
              <a:t>HyperDbg</a:t>
            </a:r>
            <a:endParaRPr lang="en-US" sz="1100" dirty="0"/>
          </a:p>
        </p:txBody>
      </p:sp>
      <p:sp>
        <p:nvSpPr>
          <p:cNvPr id="15" name="Slide Number Placeholder 14">
            <a:extLst>
              <a:ext uri="{FF2B5EF4-FFF2-40B4-BE49-F238E27FC236}">
                <a16:creationId xmlns:a16="http://schemas.microsoft.com/office/drawing/2014/main" id="{E887F9A2-70FA-46F1-A838-54F954C5B973}"/>
              </a:ext>
            </a:extLst>
          </p:cNvPr>
          <p:cNvSpPr>
            <a:spLocks noGrp="1"/>
          </p:cNvSpPr>
          <p:nvPr>
            <p:ph type="sldNum" sz="quarter" idx="23"/>
          </p:nvPr>
        </p:nvSpPr>
        <p:spPr/>
        <p:txBody>
          <a:bodyPr/>
          <a:lstStyle/>
          <a:p>
            <a:fld id="{294A09A9-5501-47C1-A89A-A340965A2BE2}" type="slidenum">
              <a:rPr lang="en-US" smtClean="0"/>
              <a:pPr/>
              <a:t>30</a:t>
            </a:fld>
            <a:endParaRPr lang="en-US" dirty="0">
              <a:latin typeface="+mn-lt"/>
            </a:endParaRPr>
          </a:p>
        </p:txBody>
      </p:sp>
    </p:spTree>
    <p:extLst>
      <p:ext uri="{BB962C8B-B14F-4D97-AF65-F5344CB8AC3E}">
        <p14:creationId xmlns:p14="http://schemas.microsoft.com/office/powerpoint/2010/main" val="185409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3105242" y="364435"/>
            <a:ext cx="5786965" cy="673180"/>
          </a:xfrm>
          <a:solidFill>
            <a:srgbClr val="002060"/>
          </a:solidFill>
        </p:spPr>
        <p:txBody>
          <a:bodyPr>
            <a:noAutofit/>
          </a:bodyPr>
          <a:lstStyle/>
          <a:p>
            <a:pPr algn="ctr"/>
            <a:r>
              <a:rPr lang="en-US" sz="4400" dirty="0"/>
              <a:t>Stepping in HyperDbg</a:t>
            </a:r>
          </a:p>
        </p:txBody>
      </p:sp>
      <p:pic>
        <p:nvPicPr>
          <p:cNvPr id="1026" name="Picture 2" descr="Schrodinger's Kitten - a web comic by Seth Black">
            <a:extLst>
              <a:ext uri="{FF2B5EF4-FFF2-40B4-BE49-F238E27FC236}">
                <a16:creationId xmlns:a16="http://schemas.microsoft.com/office/drawing/2014/main" id="{AAA8C573-9A1E-4792-B492-2D294094D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18" y="1292089"/>
            <a:ext cx="7118764" cy="531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858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2DF0-1AC0-44EA-81BF-90443F7F41B2}"/>
              </a:ext>
            </a:extLst>
          </p:cNvPr>
          <p:cNvSpPr>
            <a:spLocks noGrp="1"/>
          </p:cNvSpPr>
          <p:nvPr>
            <p:ph type="title"/>
          </p:nvPr>
        </p:nvSpPr>
        <p:spPr/>
        <p:txBody>
          <a:bodyPr>
            <a:normAutofit fontScale="90000"/>
          </a:bodyPr>
          <a:lstStyle/>
          <a:p>
            <a:r>
              <a:rPr lang="en-US" dirty="0"/>
              <a:t>Step-in (t command)</a:t>
            </a:r>
          </a:p>
        </p:txBody>
      </p:sp>
      <p:sp>
        <p:nvSpPr>
          <p:cNvPr id="3" name="Text Placeholder 2">
            <a:extLst>
              <a:ext uri="{FF2B5EF4-FFF2-40B4-BE49-F238E27FC236}">
                <a16:creationId xmlns:a16="http://schemas.microsoft.com/office/drawing/2014/main" id="{389C9687-1F4A-4829-9C35-4BA2C7FBE07D}"/>
              </a:ext>
            </a:extLst>
          </p:cNvPr>
          <p:cNvSpPr>
            <a:spLocks noGrp="1"/>
          </p:cNvSpPr>
          <p:nvPr>
            <p:ph type="body" sz="quarter" idx="10"/>
          </p:nvPr>
        </p:nvSpPr>
        <p:spPr>
          <a:xfrm>
            <a:off x="964023" y="2391860"/>
            <a:ext cx="4838700" cy="574318"/>
          </a:xfrm>
        </p:spPr>
        <p:txBody>
          <a:bodyPr/>
          <a:lstStyle/>
          <a:p>
            <a:pPr marL="285750" indent="-285750">
              <a:buFont typeface="Arial" panose="020B0604020202020204" pitchFamily="34" charset="0"/>
              <a:buChar char="•"/>
            </a:pPr>
            <a:r>
              <a:rPr lang="en-US" dirty="0"/>
              <a:t>Like normal debugger but uses hypervisors to intercept events</a:t>
            </a:r>
          </a:p>
          <a:p>
            <a:pPr marL="285750" indent="-285750">
              <a:buFont typeface="Arial" panose="020B0604020202020204" pitchFamily="34" charset="0"/>
              <a:buChar char="•"/>
            </a:pPr>
            <a:r>
              <a:rPr lang="en-US" dirty="0"/>
              <a:t>All cores are continued</a:t>
            </a:r>
          </a:p>
          <a:p>
            <a:pPr marL="285750" indent="-285750">
              <a:buFont typeface="Arial" panose="020B0604020202020204" pitchFamily="34" charset="0"/>
              <a:buChar char="•"/>
            </a:pPr>
            <a:r>
              <a:rPr lang="en-US" dirty="0"/>
              <a:t>Trap flag is used</a:t>
            </a:r>
          </a:p>
        </p:txBody>
      </p:sp>
      <p:sp>
        <p:nvSpPr>
          <p:cNvPr id="13" name="Date Placeholder 12">
            <a:extLst>
              <a:ext uri="{FF2B5EF4-FFF2-40B4-BE49-F238E27FC236}">
                <a16:creationId xmlns:a16="http://schemas.microsoft.com/office/drawing/2014/main" id="{CE091E12-FFA0-4E5F-B69F-10ED35486994}"/>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9D2993C5-ECCE-4678-9E2B-2FC8B6836D37}"/>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9DA3171-2389-4E66-8178-61EFBB500F05}"/>
              </a:ext>
            </a:extLst>
          </p:cNvPr>
          <p:cNvSpPr>
            <a:spLocks noGrp="1"/>
          </p:cNvSpPr>
          <p:nvPr>
            <p:ph type="sldNum" sz="quarter" idx="23"/>
          </p:nvPr>
        </p:nvSpPr>
        <p:spPr/>
        <p:txBody>
          <a:bodyPr/>
          <a:lstStyle/>
          <a:p>
            <a:fld id="{294A09A9-5501-47C1-A89A-A340965A2BE2}" type="slidenum">
              <a:rPr lang="en-US" smtClean="0"/>
              <a:pPr/>
              <a:t>32</a:t>
            </a:fld>
            <a:endParaRPr lang="en-US" dirty="0">
              <a:latin typeface="+mn-lt"/>
            </a:endParaRPr>
          </a:p>
        </p:txBody>
      </p:sp>
      <p:pic>
        <p:nvPicPr>
          <p:cNvPr id="17" name="Picture 16">
            <a:extLst>
              <a:ext uri="{FF2B5EF4-FFF2-40B4-BE49-F238E27FC236}">
                <a16:creationId xmlns:a16="http://schemas.microsoft.com/office/drawing/2014/main" id="{681F5F8A-ED0D-4949-B01A-E42AE1AD8CBF}"/>
              </a:ext>
            </a:extLst>
          </p:cNvPr>
          <p:cNvPicPr>
            <a:picLocks noChangeAspect="1"/>
          </p:cNvPicPr>
          <p:nvPr/>
        </p:nvPicPr>
        <p:blipFill>
          <a:blip r:embed="rId2"/>
          <a:stretch>
            <a:fillRect/>
          </a:stretch>
        </p:blipFill>
        <p:spPr>
          <a:xfrm>
            <a:off x="4305300" y="2833428"/>
            <a:ext cx="7079350" cy="3057163"/>
          </a:xfrm>
          <a:prstGeom prst="rect">
            <a:avLst/>
          </a:prstGeom>
        </p:spPr>
      </p:pic>
    </p:spTree>
    <p:extLst>
      <p:ext uri="{BB962C8B-B14F-4D97-AF65-F5344CB8AC3E}">
        <p14:creationId xmlns:p14="http://schemas.microsoft.com/office/powerpoint/2010/main" val="368902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2DF0-1AC0-44EA-81BF-90443F7F41B2}"/>
              </a:ext>
            </a:extLst>
          </p:cNvPr>
          <p:cNvSpPr>
            <a:spLocks noGrp="1"/>
          </p:cNvSpPr>
          <p:nvPr>
            <p:ph type="title"/>
          </p:nvPr>
        </p:nvSpPr>
        <p:spPr>
          <a:xfrm>
            <a:off x="964023" y="879063"/>
            <a:ext cx="5681942" cy="610863"/>
          </a:xfrm>
        </p:spPr>
        <p:txBody>
          <a:bodyPr>
            <a:normAutofit fontScale="90000"/>
          </a:bodyPr>
          <a:lstStyle/>
          <a:p>
            <a:r>
              <a:rPr lang="en-US" dirty="0"/>
              <a:t>Step-over (p command)</a:t>
            </a:r>
          </a:p>
        </p:txBody>
      </p:sp>
      <p:sp>
        <p:nvSpPr>
          <p:cNvPr id="3" name="Text Placeholder 2">
            <a:extLst>
              <a:ext uri="{FF2B5EF4-FFF2-40B4-BE49-F238E27FC236}">
                <a16:creationId xmlns:a16="http://schemas.microsoft.com/office/drawing/2014/main" id="{389C9687-1F4A-4829-9C35-4BA2C7FBE07D}"/>
              </a:ext>
            </a:extLst>
          </p:cNvPr>
          <p:cNvSpPr>
            <a:spLocks noGrp="1"/>
          </p:cNvSpPr>
          <p:nvPr>
            <p:ph type="body" sz="quarter" idx="10"/>
          </p:nvPr>
        </p:nvSpPr>
        <p:spPr>
          <a:xfrm>
            <a:off x="964023" y="2391860"/>
            <a:ext cx="4838700" cy="574318"/>
          </a:xfrm>
        </p:spPr>
        <p:txBody>
          <a:bodyPr/>
          <a:lstStyle/>
          <a:p>
            <a:pPr marL="285750" indent="-285750">
              <a:buFont typeface="Arial" panose="020B0604020202020204" pitchFamily="34" charset="0"/>
              <a:buChar char="•"/>
            </a:pPr>
            <a:r>
              <a:rPr lang="en-US" dirty="0"/>
              <a:t>Like normal debugger but uses hypervisors to intercept events</a:t>
            </a:r>
          </a:p>
          <a:p>
            <a:pPr marL="285750" indent="-285750">
              <a:buFont typeface="Arial" panose="020B0604020202020204" pitchFamily="34" charset="0"/>
              <a:buChar char="•"/>
            </a:pPr>
            <a:r>
              <a:rPr lang="en-US" dirty="0"/>
              <a:t>All cores are continued</a:t>
            </a:r>
          </a:p>
          <a:p>
            <a:pPr marL="285750" indent="-285750">
              <a:buFont typeface="Arial" panose="020B0604020202020204" pitchFamily="34" charset="0"/>
              <a:buChar char="•"/>
            </a:pPr>
            <a:r>
              <a:rPr lang="en-US" dirty="0"/>
              <a:t>Trap flag is used</a:t>
            </a:r>
          </a:p>
          <a:p>
            <a:pPr marL="285750" indent="-285750">
              <a:buFont typeface="Arial" panose="020B0604020202020204" pitchFamily="34" charset="0"/>
              <a:buChar char="•"/>
            </a:pPr>
            <a:r>
              <a:rPr lang="en-US" dirty="0"/>
              <a:t>Uses Hardware Debug Registers for calls</a:t>
            </a:r>
          </a:p>
        </p:txBody>
      </p:sp>
      <p:sp>
        <p:nvSpPr>
          <p:cNvPr id="13" name="Date Placeholder 12">
            <a:extLst>
              <a:ext uri="{FF2B5EF4-FFF2-40B4-BE49-F238E27FC236}">
                <a16:creationId xmlns:a16="http://schemas.microsoft.com/office/drawing/2014/main" id="{CE091E12-FFA0-4E5F-B69F-10ED35486994}"/>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9D2993C5-ECCE-4678-9E2B-2FC8B6836D37}"/>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9DA3171-2389-4E66-8178-61EFBB500F05}"/>
              </a:ext>
            </a:extLst>
          </p:cNvPr>
          <p:cNvSpPr>
            <a:spLocks noGrp="1"/>
          </p:cNvSpPr>
          <p:nvPr>
            <p:ph type="sldNum" sz="quarter" idx="23"/>
          </p:nvPr>
        </p:nvSpPr>
        <p:spPr/>
        <p:txBody>
          <a:bodyPr/>
          <a:lstStyle/>
          <a:p>
            <a:fld id="{294A09A9-5501-47C1-A89A-A340965A2BE2}" type="slidenum">
              <a:rPr lang="en-US" smtClean="0"/>
              <a:pPr/>
              <a:t>33</a:t>
            </a:fld>
            <a:endParaRPr lang="en-US" dirty="0">
              <a:latin typeface="+mn-lt"/>
            </a:endParaRPr>
          </a:p>
        </p:txBody>
      </p:sp>
      <p:pic>
        <p:nvPicPr>
          <p:cNvPr id="5" name="Picture 4">
            <a:extLst>
              <a:ext uri="{FF2B5EF4-FFF2-40B4-BE49-F238E27FC236}">
                <a16:creationId xmlns:a16="http://schemas.microsoft.com/office/drawing/2014/main" id="{94DAFD35-D23E-4A49-8845-3F5D77AA6F54}"/>
              </a:ext>
            </a:extLst>
          </p:cNvPr>
          <p:cNvPicPr>
            <a:picLocks noChangeAspect="1"/>
          </p:cNvPicPr>
          <p:nvPr/>
        </p:nvPicPr>
        <p:blipFill>
          <a:blip r:embed="rId2"/>
          <a:stretch>
            <a:fillRect/>
          </a:stretch>
        </p:blipFill>
        <p:spPr>
          <a:xfrm>
            <a:off x="5155096" y="2753139"/>
            <a:ext cx="6000749" cy="2881312"/>
          </a:xfrm>
          <a:prstGeom prst="rect">
            <a:avLst/>
          </a:prstGeom>
        </p:spPr>
      </p:pic>
    </p:spTree>
    <p:extLst>
      <p:ext uri="{BB962C8B-B14F-4D97-AF65-F5344CB8AC3E}">
        <p14:creationId xmlns:p14="http://schemas.microsoft.com/office/powerpoint/2010/main" val="2542763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2DF0-1AC0-44EA-81BF-90443F7F41B2}"/>
              </a:ext>
            </a:extLst>
          </p:cNvPr>
          <p:cNvSpPr>
            <a:spLocks noGrp="1"/>
          </p:cNvSpPr>
          <p:nvPr>
            <p:ph type="title"/>
          </p:nvPr>
        </p:nvSpPr>
        <p:spPr>
          <a:xfrm>
            <a:off x="964023" y="879063"/>
            <a:ext cx="8418516" cy="610863"/>
          </a:xfrm>
        </p:spPr>
        <p:txBody>
          <a:bodyPr>
            <a:normAutofit/>
          </a:bodyPr>
          <a:lstStyle/>
          <a:p>
            <a:r>
              <a:rPr lang="en-US" dirty="0"/>
              <a:t>Instrument Step-in (</a:t>
            </a:r>
            <a:r>
              <a:rPr lang="en-US" dirty="0" err="1"/>
              <a:t>i</a:t>
            </a:r>
            <a:r>
              <a:rPr lang="en-US" dirty="0"/>
              <a:t> command)</a:t>
            </a:r>
          </a:p>
        </p:txBody>
      </p:sp>
      <p:sp>
        <p:nvSpPr>
          <p:cNvPr id="3" name="Text Placeholder 2">
            <a:extLst>
              <a:ext uri="{FF2B5EF4-FFF2-40B4-BE49-F238E27FC236}">
                <a16:creationId xmlns:a16="http://schemas.microsoft.com/office/drawing/2014/main" id="{389C9687-1F4A-4829-9C35-4BA2C7FBE07D}"/>
              </a:ext>
            </a:extLst>
          </p:cNvPr>
          <p:cNvSpPr>
            <a:spLocks noGrp="1"/>
          </p:cNvSpPr>
          <p:nvPr>
            <p:ph type="body" sz="quarter" idx="10"/>
          </p:nvPr>
        </p:nvSpPr>
        <p:spPr>
          <a:xfrm>
            <a:off x="964023" y="2391860"/>
            <a:ext cx="4582012" cy="574318"/>
          </a:xfrm>
        </p:spPr>
        <p:txBody>
          <a:bodyPr/>
          <a:lstStyle/>
          <a:p>
            <a:pPr marL="285750" indent="-285750">
              <a:buFont typeface="Arial" panose="020B0604020202020204" pitchFamily="34" charset="0"/>
              <a:buChar char="•"/>
            </a:pPr>
            <a:r>
              <a:rPr lang="en-US" dirty="0"/>
              <a:t>Only in HyperDbg</a:t>
            </a:r>
          </a:p>
          <a:p>
            <a:pPr marL="285750" indent="-285750">
              <a:buFont typeface="Arial" panose="020B0604020202020204" pitchFamily="34" charset="0"/>
              <a:buChar char="•"/>
            </a:pPr>
            <a:r>
              <a:rPr lang="en-US" dirty="0"/>
              <a:t>Only the current executing core is continued</a:t>
            </a:r>
          </a:p>
          <a:p>
            <a:pPr marL="285750" indent="-285750">
              <a:buFont typeface="Arial" panose="020B0604020202020204" pitchFamily="34" charset="0"/>
              <a:buChar char="•"/>
            </a:pPr>
            <a:r>
              <a:rPr lang="en-US" dirty="0"/>
              <a:t>MTF is used</a:t>
            </a:r>
          </a:p>
          <a:p>
            <a:pPr marL="285750" indent="-285750">
              <a:buFont typeface="Arial" panose="020B0604020202020204" pitchFamily="34" charset="0"/>
              <a:buChar char="•"/>
            </a:pPr>
            <a:r>
              <a:rPr lang="en-US" dirty="0"/>
              <a:t>No interrupts is allowed</a:t>
            </a:r>
          </a:p>
          <a:p>
            <a:pPr marL="285750" indent="-285750">
              <a:buFont typeface="Arial" panose="020B0604020202020204" pitchFamily="34" charset="0"/>
              <a:buChar char="•"/>
            </a:pPr>
            <a:r>
              <a:rPr lang="en-US" dirty="0"/>
              <a:t>No other threads/processes executes</a:t>
            </a:r>
          </a:p>
          <a:p>
            <a:pPr marL="285750" indent="-285750">
              <a:buFont typeface="Arial" panose="020B0604020202020204" pitchFamily="34" charset="0"/>
              <a:buChar char="•"/>
            </a:pPr>
            <a:r>
              <a:rPr lang="en-US" dirty="0"/>
              <a:t>Guarantees only the current thread, executes just one instruction</a:t>
            </a:r>
          </a:p>
        </p:txBody>
      </p:sp>
      <p:sp>
        <p:nvSpPr>
          <p:cNvPr id="13" name="Date Placeholder 12">
            <a:extLst>
              <a:ext uri="{FF2B5EF4-FFF2-40B4-BE49-F238E27FC236}">
                <a16:creationId xmlns:a16="http://schemas.microsoft.com/office/drawing/2014/main" id="{CE091E12-FFA0-4E5F-B69F-10ED35486994}"/>
              </a:ext>
            </a:extLst>
          </p:cNvPr>
          <p:cNvSpPr>
            <a:spLocks noGrp="1"/>
          </p:cNvSpPr>
          <p:nvPr>
            <p:ph type="dt" sz="half" idx="21"/>
          </p:nvPr>
        </p:nvSpPr>
        <p:spPr/>
        <p:txBody>
          <a:bodyPr/>
          <a:lstStyle/>
          <a:p>
            <a:fld id="{6FCA8E82-58CD-E045-8B98-B7A85B79B752}" type="datetime4">
              <a:rPr lang="en-US" smtClean="0"/>
              <a:pPr/>
              <a:t>May 25, 2022</a:t>
            </a:fld>
            <a:endParaRPr lang="en-US" dirty="0">
              <a:latin typeface="+mn-lt"/>
            </a:endParaRPr>
          </a:p>
        </p:txBody>
      </p:sp>
      <p:sp>
        <p:nvSpPr>
          <p:cNvPr id="14" name="Footer Placeholder 13">
            <a:extLst>
              <a:ext uri="{FF2B5EF4-FFF2-40B4-BE49-F238E27FC236}">
                <a16:creationId xmlns:a16="http://schemas.microsoft.com/office/drawing/2014/main" id="{9D2993C5-ECCE-4678-9E2B-2FC8B6836D37}"/>
              </a:ext>
            </a:extLst>
          </p:cNvPr>
          <p:cNvSpPr>
            <a:spLocks noGrp="1"/>
          </p:cNvSpPr>
          <p:nvPr>
            <p:ph type="ftr" sz="quarter" idx="2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99DA3171-2389-4E66-8178-61EFBB500F05}"/>
              </a:ext>
            </a:extLst>
          </p:cNvPr>
          <p:cNvSpPr>
            <a:spLocks noGrp="1"/>
          </p:cNvSpPr>
          <p:nvPr>
            <p:ph type="sldNum" sz="quarter" idx="23"/>
          </p:nvPr>
        </p:nvSpPr>
        <p:spPr/>
        <p:txBody>
          <a:bodyPr/>
          <a:lstStyle/>
          <a:p>
            <a:fld id="{294A09A9-5501-47C1-A89A-A340965A2BE2}" type="slidenum">
              <a:rPr lang="en-US" smtClean="0"/>
              <a:pPr/>
              <a:t>34</a:t>
            </a:fld>
            <a:endParaRPr lang="en-US" dirty="0">
              <a:latin typeface="+mn-lt"/>
            </a:endParaRPr>
          </a:p>
        </p:txBody>
      </p:sp>
      <p:pic>
        <p:nvPicPr>
          <p:cNvPr id="6" name="Picture 5">
            <a:extLst>
              <a:ext uri="{FF2B5EF4-FFF2-40B4-BE49-F238E27FC236}">
                <a16:creationId xmlns:a16="http://schemas.microsoft.com/office/drawing/2014/main" id="{9E7325E3-A30C-413F-8B37-52AA6914BFC0}"/>
              </a:ext>
            </a:extLst>
          </p:cNvPr>
          <p:cNvPicPr>
            <a:picLocks noChangeAspect="1"/>
          </p:cNvPicPr>
          <p:nvPr/>
        </p:nvPicPr>
        <p:blipFill>
          <a:blip r:embed="rId2"/>
          <a:stretch>
            <a:fillRect/>
          </a:stretch>
        </p:blipFill>
        <p:spPr>
          <a:xfrm>
            <a:off x="5440953" y="3148355"/>
            <a:ext cx="6240837" cy="3183865"/>
          </a:xfrm>
          <a:prstGeom prst="rect">
            <a:avLst/>
          </a:prstGeom>
        </p:spPr>
      </p:pic>
    </p:spTree>
    <p:extLst>
      <p:ext uri="{BB962C8B-B14F-4D97-AF65-F5344CB8AC3E}">
        <p14:creationId xmlns:p14="http://schemas.microsoft.com/office/powerpoint/2010/main" val="145753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82183" y="3189828"/>
            <a:ext cx="5690848" cy="673180"/>
          </a:xfrm>
        </p:spPr>
        <p:txBody>
          <a:bodyPr>
            <a:noAutofit/>
          </a:bodyPr>
          <a:lstStyle/>
          <a:p>
            <a:pPr algn="ctr"/>
            <a:r>
              <a:rPr lang="en-US" sz="4400" dirty="0">
                <a:solidFill>
                  <a:schemeClr val="bg1"/>
                </a:solidFill>
              </a:rPr>
              <a:t>A</a:t>
            </a:r>
            <a:br>
              <a:rPr lang="en-US" sz="4400" dirty="0">
                <a:solidFill>
                  <a:schemeClr val="bg1"/>
                </a:solidFill>
              </a:rPr>
            </a:br>
            <a:r>
              <a:rPr lang="en-US" sz="4400" dirty="0">
                <a:solidFill>
                  <a:schemeClr val="bg1"/>
                </a:solidFill>
              </a:rPr>
              <a:t> VMX-root Compatible Script Engine</a:t>
            </a:r>
          </a:p>
        </p:txBody>
      </p:sp>
      <p:pic>
        <p:nvPicPr>
          <p:cNvPr id="15" name="Picture 14">
            <a:extLst>
              <a:ext uri="{FF2B5EF4-FFF2-40B4-BE49-F238E27FC236}">
                <a16:creationId xmlns:a16="http://schemas.microsoft.com/office/drawing/2014/main" id="{52346D8C-6899-46E9-AA6B-264ACA165F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5248" y="347214"/>
            <a:ext cx="4431731" cy="5971175"/>
          </a:xfrm>
          <a:prstGeom prst="rect">
            <a:avLst/>
          </a:prstGeom>
        </p:spPr>
      </p:pic>
    </p:spTree>
    <p:extLst>
      <p:ext uri="{BB962C8B-B14F-4D97-AF65-F5344CB8AC3E}">
        <p14:creationId xmlns:p14="http://schemas.microsoft.com/office/powerpoint/2010/main" val="377812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964022" y="530087"/>
            <a:ext cx="7842047" cy="1303083"/>
          </a:xfrm>
        </p:spPr>
        <p:txBody>
          <a:bodyPr>
            <a:normAutofit/>
          </a:bodyPr>
          <a:lstStyle/>
          <a:p>
            <a:r>
              <a:rPr lang="en-US" dirty="0"/>
              <a:t>Our Powerful Script Engine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36</a:t>
            </a:fld>
            <a:endParaRPr lang="en-US" dirty="0">
              <a:latin typeface="+mn-lt"/>
            </a:endParaRPr>
          </a:p>
        </p:txBody>
      </p:sp>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233170" y="2349227"/>
            <a:ext cx="9328813" cy="3057660"/>
          </a:xfrm>
        </p:spPr>
        <p:txBody>
          <a:bodyPr/>
          <a:lstStyle/>
          <a:p>
            <a:pPr marL="285750" indent="-285750">
              <a:buFont typeface="Arial" panose="020B0604020202020204" pitchFamily="34" charset="0"/>
              <a:buChar char="•"/>
            </a:pPr>
            <a:r>
              <a:rPr lang="en-US" sz="1800" dirty="0"/>
              <a:t>HyperDbg’s script engine is designed to work on vmx-root</a:t>
            </a:r>
          </a:p>
          <a:p>
            <a:pPr marL="285750" indent="-285750">
              <a:buFont typeface="Arial" panose="020B0604020202020204" pitchFamily="34" charset="0"/>
              <a:buChar char="•"/>
            </a:pPr>
            <a:r>
              <a:rPr lang="en-US" sz="1800" dirty="0"/>
              <a:t>A MASM-Style language, combined with C keywords and features </a:t>
            </a:r>
            <a:r>
              <a:rPr lang="en-US" sz="1800" b="1" dirty="0"/>
              <a:t>(if, else, for, etc.)</a:t>
            </a:r>
          </a:p>
          <a:p>
            <a:pPr marL="285750" indent="-285750">
              <a:buFont typeface="Arial" panose="020B0604020202020204" pitchFamily="34" charset="0"/>
              <a:buChar char="•"/>
            </a:pPr>
            <a:r>
              <a:rPr lang="en-US" sz="1800" dirty="0"/>
              <a:t>We designed everything from scratch like basic operating system spinlock, memory check, even functions like </a:t>
            </a:r>
            <a:r>
              <a:rPr lang="en-US" sz="1800" b="1" dirty="0"/>
              <a:t>sprintf</a:t>
            </a:r>
            <a:r>
              <a:rPr lang="en-US" sz="1800" dirty="0"/>
              <a:t> and </a:t>
            </a:r>
            <a:r>
              <a:rPr lang="en-US" sz="1800" b="1" dirty="0"/>
              <a:t>strlen</a:t>
            </a:r>
            <a:r>
              <a:rPr lang="en-US" sz="1800" dirty="0"/>
              <a:t>.</a:t>
            </a:r>
          </a:p>
          <a:p>
            <a:pPr marL="285750" indent="-285750">
              <a:buFont typeface="Arial" panose="020B0604020202020204" pitchFamily="34" charset="0"/>
              <a:buChar char="•"/>
            </a:pPr>
            <a:r>
              <a:rPr lang="en-US" sz="1800" dirty="0"/>
              <a:t>There is a term called “unsafe behavior” in HyperDbg. </a:t>
            </a:r>
          </a:p>
          <a:p>
            <a:r>
              <a:rPr lang="en-US" sz="1400" dirty="0"/>
              <a:t>  	Read more : </a:t>
            </a:r>
            <a:r>
              <a:rPr lang="en-US" sz="1400" dirty="0">
                <a:hlinkClick r:id="rId2"/>
              </a:rPr>
              <a:t>https://docs.hyperdbg.com/tips-and-tricks/considerations/the-unsafe-behavior</a:t>
            </a:r>
            <a:endParaRPr lang="en-US" sz="1400" dirty="0"/>
          </a:p>
          <a:p>
            <a:pPr marL="285750" indent="-285750">
              <a:buFont typeface="Arial" panose="020B0604020202020204" pitchFamily="34" charset="0"/>
              <a:buChar char="•"/>
            </a:pPr>
            <a:r>
              <a:rPr lang="en-US" sz="1800" dirty="0"/>
              <a:t>RFLAGS.IF bit is cleared ! No interrupt ! No page-fault (#PF).</a:t>
            </a:r>
          </a:p>
          <a:p>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348372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964022" y="530087"/>
            <a:ext cx="7842047" cy="1303083"/>
          </a:xfrm>
        </p:spPr>
        <p:txBody>
          <a:bodyPr>
            <a:normAutofit/>
          </a:bodyPr>
          <a:lstStyle/>
          <a:p>
            <a:r>
              <a:rPr lang="en-US" dirty="0"/>
              <a:t>Our Powerful Script Engine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37</a:t>
            </a:fld>
            <a:endParaRPr lang="en-US" dirty="0">
              <a:latin typeface="+mn-lt"/>
            </a:endParaRPr>
          </a:p>
        </p:txBody>
      </p:sp>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233170" y="2349227"/>
            <a:ext cx="4705051" cy="3057660"/>
          </a:xfrm>
        </p:spPr>
        <p:txBody>
          <a:bodyPr/>
          <a:lstStyle/>
          <a:p>
            <a:pPr marL="285750" indent="-285750">
              <a:buFont typeface="Arial" panose="020B0604020202020204" pitchFamily="34" charset="0"/>
              <a:buChar char="•"/>
            </a:pPr>
            <a:r>
              <a:rPr lang="en-US" sz="1800" dirty="0"/>
              <a:t>LL(1) and LALR(1) parsers are used to reach the most possible performance </a:t>
            </a:r>
          </a:p>
          <a:p>
            <a:pPr marL="285750" indent="-285750">
              <a:buFont typeface="Arial" panose="020B0604020202020204" pitchFamily="34" charset="0"/>
              <a:buChar char="•"/>
            </a:pPr>
            <a:r>
              <a:rPr lang="en-US" sz="1800" dirty="0"/>
              <a:t>Grammar of Script Engine can be customized</a:t>
            </a:r>
          </a:p>
          <a:p>
            <a:endParaRPr lang="en-US" sz="18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pic>
        <p:nvPicPr>
          <p:cNvPr id="2" name="Picture 1"/>
          <p:cNvPicPr>
            <a:picLocks noChangeAspect="1"/>
          </p:cNvPicPr>
          <p:nvPr/>
        </p:nvPicPr>
        <p:blipFill>
          <a:blip r:embed="rId2"/>
          <a:stretch>
            <a:fillRect/>
          </a:stretch>
        </p:blipFill>
        <p:spPr>
          <a:xfrm>
            <a:off x="6222927" y="2086627"/>
            <a:ext cx="5436497" cy="4241286"/>
          </a:xfrm>
          <a:prstGeom prst="rect">
            <a:avLst/>
          </a:prstGeom>
        </p:spPr>
      </p:pic>
    </p:spTree>
    <p:extLst>
      <p:ext uri="{BB962C8B-B14F-4D97-AF65-F5344CB8AC3E}">
        <p14:creationId xmlns:p14="http://schemas.microsoft.com/office/powerpoint/2010/main" val="2320388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964022" y="530087"/>
            <a:ext cx="7842047" cy="1303083"/>
          </a:xfrm>
        </p:spPr>
        <p:txBody>
          <a:bodyPr>
            <a:normAutofit/>
          </a:bodyPr>
          <a:lstStyle/>
          <a:p>
            <a:r>
              <a:rPr lang="en-US" dirty="0"/>
              <a:t>Keywords</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38</a:t>
            </a:fld>
            <a:endParaRPr lang="en-US" dirty="0">
              <a:latin typeface="+mn-lt"/>
            </a:endParaRPr>
          </a:p>
        </p:txBody>
      </p:sp>
      <p:graphicFrame>
        <p:nvGraphicFramePr>
          <p:cNvPr id="8" name="Table 7">
            <a:extLst>
              <a:ext uri="{FF2B5EF4-FFF2-40B4-BE49-F238E27FC236}">
                <a16:creationId xmlns:a16="http://schemas.microsoft.com/office/drawing/2014/main" id="{363B6E28-6BB9-4ADF-B3AB-862DC33D3195}"/>
              </a:ext>
            </a:extLst>
          </p:cNvPr>
          <p:cNvGraphicFramePr>
            <a:graphicFrameLocks noGrp="1"/>
          </p:cNvGraphicFramePr>
          <p:nvPr>
            <p:extLst>
              <p:ext uri="{D42A27DB-BD31-4B8C-83A1-F6EECF244321}">
                <p14:modId xmlns:p14="http://schemas.microsoft.com/office/powerpoint/2010/main" val="3532627106"/>
              </p:ext>
            </p:extLst>
          </p:nvPr>
        </p:nvGraphicFramePr>
        <p:xfrm>
          <a:off x="4342952" y="1772366"/>
          <a:ext cx="7019815" cy="3602720"/>
        </p:xfrm>
        <a:graphic>
          <a:graphicData uri="http://schemas.openxmlformats.org/drawingml/2006/table">
            <a:tbl>
              <a:tblPr>
                <a:tableStyleId>{B301B821-A1FF-4177-AEE7-76D212191A09}</a:tableStyleId>
              </a:tblPr>
              <a:tblGrid>
                <a:gridCol w="1784067">
                  <a:extLst>
                    <a:ext uri="{9D8B030D-6E8A-4147-A177-3AD203B41FA5}">
                      <a16:colId xmlns:a16="http://schemas.microsoft.com/office/drawing/2014/main" val="3323570601"/>
                    </a:ext>
                  </a:extLst>
                </a:gridCol>
                <a:gridCol w="5235748">
                  <a:extLst>
                    <a:ext uri="{9D8B030D-6E8A-4147-A177-3AD203B41FA5}">
                      <a16:colId xmlns:a16="http://schemas.microsoft.com/office/drawing/2014/main" val="1960383300"/>
                    </a:ext>
                  </a:extLst>
                </a:gridCol>
              </a:tblGrid>
              <a:tr h="319006">
                <a:tc>
                  <a:txBody>
                    <a:bodyPr/>
                    <a:lstStyle/>
                    <a:p>
                      <a:pPr algn="ctr"/>
                      <a:r>
                        <a:rPr lang="en-US" sz="1600" b="1" dirty="0">
                          <a:solidFill>
                            <a:schemeClr val="bg1"/>
                          </a:solidFill>
                          <a:effectLst/>
                        </a:rPr>
                        <a:t>Keyword</a:t>
                      </a:r>
                    </a:p>
                  </a:txBody>
                  <a:tcPr marL="83680" marR="83680" marT="41840" marB="41840" anchor="ctr">
                    <a:lnR w="12700" cap="flat" cmpd="sng" algn="ctr">
                      <a:solidFill>
                        <a:schemeClr val="tx1"/>
                      </a:solidFill>
                      <a:prstDash val="solid"/>
                      <a:round/>
                      <a:headEnd type="none" w="med" len="med"/>
                      <a:tailEnd type="none" w="med" len="med"/>
                    </a:lnR>
                  </a:tcPr>
                </a:tc>
                <a:tc>
                  <a:txBody>
                    <a:bodyPr/>
                    <a:lstStyle/>
                    <a:p>
                      <a:pPr algn="ctr"/>
                      <a:r>
                        <a:rPr lang="en-US" sz="1600" b="1" dirty="0">
                          <a:solidFill>
                            <a:schemeClr val="bg1"/>
                          </a:solidFill>
                          <a:effectLst/>
                        </a:rPr>
                        <a:t>Description</a:t>
                      </a:r>
                    </a:p>
                  </a:txBody>
                  <a:tcPr marL="83680" marR="83680" marT="41840" marB="4184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21282161"/>
                  </a:ext>
                </a:extLst>
              </a:tr>
              <a:tr h="319006">
                <a:tc>
                  <a:txBody>
                    <a:bodyPr/>
                    <a:lstStyle/>
                    <a:p>
                      <a:pPr algn="l"/>
                      <a:r>
                        <a:rPr lang="en-US" sz="1600" b="1" dirty="0">
                          <a:solidFill>
                            <a:schemeClr val="bg1"/>
                          </a:solidFill>
                          <a:effectLst/>
                        </a:rPr>
                        <a:t>poi</a:t>
                      </a:r>
                      <a:endParaRPr lang="en-US" sz="1600" dirty="0">
                        <a:solidFill>
                          <a:schemeClr val="bg1"/>
                        </a:solidFill>
                        <a:effectLst/>
                      </a:endParaRPr>
                    </a:p>
                  </a:txBody>
                  <a:tcPr marL="83680" marR="83680" marT="41840" marB="41840" anchor="ctr"/>
                </a:tc>
                <a:tc>
                  <a:txBody>
                    <a:bodyPr/>
                    <a:lstStyle/>
                    <a:p>
                      <a:pPr algn="l"/>
                      <a:r>
                        <a:rPr lang="en-US" sz="1600" dirty="0">
                          <a:solidFill>
                            <a:schemeClr val="bg1"/>
                          </a:solidFill>
                          <a:effectLst/>
                        </a:rPr>
                        <a:t>Pointer-sized data from the specified address.</a:t>
                      </a:r>
                    </a:p>
                  </a:txBody>
                  <a:tcPr marL="83680" marR="83680" marT="41840" marB="41840" anchor="ctr"/>
                </a:tc>
                <a:extLst>
                  <a:ext uri="{0D108BD9-81ED-4DB2-BD59-A6C34878D82A}">
                    <a16:rowId xmlns:a16="http://schemas.microsoft.com/office/drawing/2014/main" val="2917477807"/>
                  </a:ext>
                </a:extLst>
              </a:tr>
              <a:tr h="319006">
                <a:tc>
                  <a:txBody>
                    <a:bodyPr/>
                    <a:lstStyle/>
                    <a:p>
                      <a:pPr algn="l"/>
                      <a:r>
                        <a:rPr lang="en-US" sz="1600" b="1">
                          <a:solidFill>
                            <a:schemeClr val="bg1"/>
                          </a:solidFill>
                          <a:effectLst/>
                        </a:rPr>
                        <a:t>hi</a:t>
                      </a:r>
                      <a:endParaRPr lang="en-US" sz="1600">
                        <a:solidFill>
                          <a:schemeClr val="bg1"/>
                        </a:solidFill>
                        <a:effectLst/>
                      </a:endParaRPr>
                    </a:p>
                  </a:txBody>
                  <a:tcPr marL="83680" marR="83680" marT="41840" marB="41840" anchor="ctr"/>
                </a:tc>
                <a:tc>
                  <a:txBody>
                    <a:bodyPr/>
                    <a:lstStyle/>
                    <a:p>
                      <a:pPr algn="l"/>
                      <a:r>
                        <a:rPr lang="en-US" sz="1600" dirty="0">
                          <a:solidFill>
                            <a:schemeClr val="bg1"/>
                          </a:solidFill>
                          <a:effectLst/>
                        </a:rPr>
                        <a:t>High 16 bits</a:t>
                      </a:r>
                    </a:p>
                  </a:txBody>
                  <a:tcPr marL="83680" marR="83680" marT="41840" marB="41840" anchor="ctr"/>
                </a:tc>
                <a:extLst>
                  <a:ext uri="{0D108BD9-81ED-4DB2-BD59-A6C34878D82A}">
                    <a16:rowId xmlns:a16="http://schemas.microsoft.com/office/drawing/2014/main" val="1848150183"/>
                  </a:ext>
                </a:extLst>
              </a:tr>
              <a:tr h="319006">
                <a:tc>
                  <a:txBody>
                    <a:bodyPr/>
                    <a:lstStyle/>
                    <a:p>
                      <a:pPr algn="l"/>
                      <a:r>
                        <a:rPr lang="en-US" sz="1600" b="1">
                          <a:solidFill>
                            <a:schemeClr val="bg1"/>
                          </a:solidFill>
                          <a:effectLst/>
                        </a:rPr>
                        <a:t>low</a:t>
                      </a:r>
                      <a:endParaRPr lang="en-US" sz="1600">
                        <a:solidFill>
                          <a:schemeClr val="bg1"/>
                        </a:solidFill>
                        <a:effectLst/>
                      </a:endParaRPr>
                    </a:p>
                  </a:txBody>
                  <a:tcPr marL="83680" marR="83680" marT="41840" marB="41840" anchor="ctr"/>
                </a:tc>
                <a:tc>
                  <a:txBody>
                    <a:bodyPr/>
                    <a:lstStyle/>
                    <a:p>
                      <a:pPr algn="l"/>
                      <a:r>
                        <a:rPr lang="en-US" sz="1600">
                          <a:solidFill>
                            <a:schemeClr val="bg1"/>
                          </a:solidFill>
                          <a:effectLst/>
                        </a:rPr>
                        <a:t>Low 16 bits</a:t>
                      </a:r>
                    </a:p>
                  </a:txBody>
                  <a:tcPr marL="83680" marR="83680" marT="41840" marB="41840" anchor="ctr"/>
                </a:tc>
                <a:extLst>
                  <a:ext uri="{0D108BD9-81ED-4DB2-BD59-A6C34878D82A}">
                    <a16:rowId xmlns:a16="http://schemas.microsoft.com/office/drawing/2014/main" val="3101872591"/>
                  </a:ext>
                </a:extLst>
              </a:tr>
              <a:tr h="319006">
                <a:tc>
                  <a:txBody>
                    <a:bodyPr/>
                    <a:lstStyle/>
                    <a:p>
                      <a:pPr algn="l"/>
                      <a:r>
                        <a:rPr lang="en-US" sz="1600" b="1">
                          <a:solidFill>
                            <a:schemeClr val="bg1"/>
                          </a:solidFill>
                          <a:effectLst/>
                        </a:rPr>
                        <a:t>db</a:t>
                      </a:r>
                      <a:endParaRPr lang="en-US" sz="1600">
                        <a:solidFill>
                          <a:schemeClr val="bg1"/>
                        </a:solidFill>
                        <a:effectLst/>
                      </a:endParaRPr>
                    </a:p>
                  </a:txBody>
                  <a:tcPr marL="83680" marR="83680" marT="41840" marB="41840" anchor="ctr"/>
                </a:tc>
                <a:tc>
                  <a:txBody>
                    <a:bodyPr/>
                    <a:lstStyle/>
                    <a:p>
                      <a:pPr algn="l"/>
                      <a:r>
                        <a:rPr lang="en-US" sz="1600" dirty="0">
                          <a:solidFill>
                            <a:schemeClr val="bg1"/>
                          </a:solidFill>
                          <a:effectLst/>
                        </a:rPr>
                        <a:t>Low 8 bits</a:t>
                      </a:r>
                    </a:p>
                  </a:txBody>
                  <a:tcPr marL="83680" marR="83680" marT="41840" marB="41840" anchor="ctr"/>
                </a:tc>
                <a:extLst>
                  <a:ext uri="{0D108BD9-81ED-4DB2-BD59-A6C34878D82A}">
                    <a16:rowId xmlns:a16="http://schemas.microsoft.com/office/drawing/2014/main" val="306875691"/>
                  </a:ext>
                </a:extLst>
              </a:tr>
              <a:tr h="319006">
                <a:tc>
                  <a:txBody>
                    <a:bodyPr/>
                    <a:lstStyle/>
                    <a:p>
                      <a:pPr algn="l"/>
                      <a:r>
                        <a:rPr lang="en-US" sz="1600" b="1">
                          <a:solidFill>
                            <a:schemeClr val="bg1"/>
                          </a:solidFill>
                          <a:effectLst/>
                        </a:rPr>
                        <a:t>dd</a:t>
                      </a:r>
                      <a:endParaRPr lang="en-US" sz="1600">
                        <a:solidFill>
                          <a:schemeClr val="bg1"/>
                        </a:solidFill>
                        <a:effectLst/>
                      </a:endParaRPr>
                    </a:p>
                  </a:txBody>
                  <a:tcPr marL="83680" marR="83680" marT="41840" marB="41840" anchor="ctr"/>
                </a:tc>
                <a:tc>
                  <a:txBody>
                    <a:bodyPr/>
                    <a:lstStyle/>
                    <a:p>
                      <a:pPr algn="l"/>
                      <a:r>
                        <a:rPr lang="en-US" sz="1600">
                          <a:solidFill>
                            <a:schemeClr val="bg1"/>
                          </a:solidFill>
                          <a:effectLst/>
                        </a:rPr>
                        <a:t>Low 16 bits</a:t>
                      </a:r>
                    </a:p>
                  </a:txBody>
                  <a:tcPr marL="83680" marR="83680" marT="41840" marB="41840" anchor="ctr"/>
                </a:tc>
                <a:extLst>
                  <a:ext uri="{0D108BD9-81ED-4DB2-BD59-A6C34878D82A}">
                    <a16:rowId xmlns:a16="http://schemas.microsoft.com/office/drawing/2014/main" val="791899991"/>
                  </a:ext>
                </a:extLst>
              </a:tr>
              <a:tr h="319006">
                <a:tc>
                  <a:txBody>
                    <a:bodyPr/>
                    <a:lstStyle/>
                    <a:p>
                      <a:pPr algn="l"/>
                      <a:r>
                        <a:rPr lang="en-US" sz="1600" b="1">
                          <a:solidFill>
                            <a:schemeClr val="bg1"/>
                          </a:solidFill>
                          <a:effectLst/>
                        </a:rPr>
                        <a:t>dw</a:t>
                      </a:r>
                      <a:endParaRPr lang="en-US" sz="1600">
                        <a:solidFill>
                          <a:schemeClr val="bg1"/>
                        </a:solidFill>
                        <a:effectLst/>
                      </a:endParaRPr>
                    </a:p>
                  </a:txBody>
                  <a:tcPr marL="83680" marR="83680" marT="41840" marB="41840" anchor="ctr"/>
                </a:tc>
                <a:tc>
                  <a:txBody>
                    <a:bodyPr/>
                    <a:lstStyle/>
                    <a:p>
                      <a:pPr algn="l"/>
                      <a:r>
                        <a:rPr lang="en-US" sz="1600">
                          <a:solidFill>
                            <a:schemeClr val="bg1"/>
                          </a:solidFill>
                          <a:effectLst/>
                        </a:rPr>
                        <a:t>Low 32 bits</a:t>
                      </a:r>
                    </a:p>
                  </a:txBody>
                  <a:tcPr marL="83680" marR="83680" marT="41840" marB="41840" anchor="ctr"/>
                </a:tc>
                <a:extLst>
                  <a:ext uri="{0D108BD9-81ED-4DB2-BD59-A6C34878D82A}">
                    <a16:rowId xmlns:a16="http://schemas.microsoft.com/office/drawing/2014/main" val="215987192"/>
                  </a:ext>
                </a:extLst>
              </a:tr>
              <a:tr h="319006">
                <a:tc>
                  <a:txBody>
                    <a:bodyPr/>
                    <a:lstStyle/>
                    <a:p>
                      <a:pPr algn="l"/>
                      <a:r>
                        <a:rPr lang="en-US" sz="1600" b="1">
                          <a:solidFill>
                            <a:schemeClr val="bg1"/>
                          </a:solidFill>
                          <a:effectLst/>
                        </a:rPr>
                        <a:t>dq</a:t>
                      </a:r>
                      <a:endParaRPr lang="en-US" sz="1600">
                        <a:solidFill>
                          <a:schemeClr val="bg1"/>
                        </a:solidFill>
                        <a:effectLst/>
                      </a:endParaRPr>
                    </a:p>
                  </a:txBody>
                  <a:tcPr marL="83680" marR="83680" marT="41840" marB="41840" anchor="ctr"/>
                </a:tc>
                <a:tc>
                  <a:txBody>
                    <a:bodyPr/>
                    <a:lstStyle/>
                    <a:p>
                      <a:pPr algn="l"/>
                      <a:r>
                        <a:rPr lang="en-US" sz="1600">
                          <a:solidFill>
                            <a:schemeClr val="bg1"/>
                          </a:solidFill>
                          <a:effectLst/>
                        </a:rPr>
                        <a:t>64 bits</a:t>
                      </a:r>
                    </a:p>
                  </a:txBody>
                  <a:tcPr marL="83680" marR="83680" marT="41840" marB="41840" anchor="ctr"/>
                </a:tc>
                <a:extLst>
                  <a:ext uri="{0D108BD9-81ED-4DB2-BD59-A6C34878D82A}">
                    <a16:rowId xmlns:a16="http://schemas.microsoft.com/office/drawing/2014/main" val="2250320275"/>
                  </a:ext>
                </a:extLst>
              </a:tr>
              <a:tr h="319006">
                <a:tc>
                  <a:txBody>
                    <a:bodyPr/>
                    <a:lstStyle/>
                    <a:p>
                      <a:pPr algn="l"/>
                      <a:r>
                        <a:rPr lang="en-US" sz="1600" b="1" dirty="0" err="1">
                          <a:solidFill>
                            <a:schemeClr val="bg1"/>
                          </a:solidFill>
                          <a:effectLst/>
                        </a:rPr>
                        <a:t>sizeof</a:t>
                      </a:r>
                      <a:endParaRPr lang="en-US" sz="1600" dirty="0">
                        <a:solidFill>
                          <a:schemeClr val="bg1"/>
                        </a:solidFill>
                        <a:effectLst/>
                      </a:endParaRPr>
                    </a:p>
                  </a:txBody>
                  <a:tcPr marL="83680" marR="83680" marT="41840" marB="41840" anchor="ctr"/>
                </a:tc>
                <a:tc>
                  <a:txBody>
                    <a:bodyPr/>
                    <a:lstStyle/>
                    <a:p>
                      <a:pPr algn="l"/>
                      <a:r>
                        <a:rPr lang="en-US" sz="1600" dirty="0">
                          <a:solidFill>
                            <a:schemeClr val="bg1"/>
                          </a:solidFill>
                          <a:effectLst/>
                        </a:rPr>
                        <a:t>Size of the target variable</a:t>
                      </a:r>
                    </a:p>
                  </a:txBody>
                  <a:tcPr marL="83680" marR="83680" marT="41840" marB="41840" anchor="ctr"/>
                </a:tc>
                <a:extLst>
                  <a:ext uri="{0D108BD9-81ED-4DB2-BD59-A6C34878D82A}">
                    <a16:rowId xmlns:a16="http://schemas.microsoft.com/office/drawing/2014/main" val="114349602"/>
                  </a:ext>
                </a:extLst>
              </a:tr>
              <a:tr h="319006">
                <a:tc>
                  <a:txBody>
                    <a:bodyPr/>
                    <a:lstStyle/>
                    <a:p>
                      <a:pPr algn="l"/>
                      <a:r>
                        <a:rPr lang="en-US" sz="1600" b="1">
                          <a:solidFill>
                            <a:schemeClr val="bg1"/>
                          </a:solidFill>
                          <a:effectLst/>
                        </a:rPr>
                        <a:t>not</a:t>
                      </a:r>
                      <a:endParaRPr lang="en-US" sz="1600">
                        <a:solidFill>
                          <a:schemeClr val="bg1"/>
                        </a:solidFill>
                        <a:effectLst/>
                      </a:endParaRPr>
                    </a:p>
                  </a:txBody>
                  <a:tcPr marL="83680" marR="83680" marT="41840" marB="41840" anchor="ctr"/>
                </a:tc>
                <a:tc>
                  <a:txBody>
                    <a:bodyPr/>
                    <a:lstStyle/>
                    <a:p>
                      <a:pPr algn="l"/>
                      <a:r>
                        <a:rPr lang="en-US" sz="1600" dirty="0">
                          <a:solidFill>
                            <a:schemeClr val="bg1"/>
                          </a:solidFill>
                          <a:effectLst/>
                        </a:rPr>
                        <a:t>Flip each and every bit</a:t>
                      </a:r>
                    </a:p>
                  </a:txBody>
                  <a:tcPr marL="83680" marR="83680" marT="41840" marB="41840" anchor="ctr"/>
                </a:tc>
                <a:extLst>
                  <a:ext uri="{0D108BD9-81ED-4DB2-BD59-A6C34878D82A}">
                    <a16:rowId xmlns:a16="http://schemas.microsoft.com/office/drawing/2014/main" val="1087871095"/>
                  </a:ext>
                </a:extLst>
              </a:tr>
              <a:tr h="319006">
                <a:tc>
                  <a:txBody>
                    <a:bodyPr/>
                    <a:lstStyle/>
                    <a:p>
                      <a:pPr algn="l"/>
                      <a:r>
                        <a:rPr lang="en-US" sz="1600" b="1" dirty="0">
                          <a:solidFill>
                            <a:schemeClr val="bg1"/>
                          </a:solidFill>
                          <a:effectLst/>
                        </a:rPr>
                        <a:t>neg</a:t>
                      </a:r>
                      <a:endParaRPr lang="en-US" sz="1600" dirty="0">
                        <a:solidFill>
                          <a:schemeClr val="bg1"/>
                        </a:solidFill>
                        <a:effectLst/>
                      </a:endParaRPr>
                    </a:p>
                  </a:txBody>
                  <a:tcPr marL="83680" marR="83680" marT="41840" marB="41840" anchor="ctr"/>
                </a:tc>
                <a:tc>
                  <a:txBody>
                    <a:bodyPr/>
                    <a:lstStyle/>
                    <a:p>
                      <a:pPr algn="l"/>
                      <a:r>
                        <a:rPr lang="en-US" sz="1600" dirty="0">
                          <a:solidFill>
                            <a:schemeClr val="bg1"/>
                          </a:solidFill>
                          <a:effectLst/>
                        </a:rPr>
                        <a:t>True/False logic flipping</a:t>
                      </a:r>
                    </a:p>
                  </a:txBody>
                  <a:tcPr marL="83680" marR="83680" marT="41840" marB="41840" anchor="ctr"/>
                </a:tc>
                <a:extLst>
                  <a:ext uri="{0D108BD9-81ED-4DB2-BD59-A6C34878D82A}">
                    <a16:rowId xmlns:a16="http://schemas.microsoft.com/office/drawing/2014/main" val="646708258"/>
                  </a:ext>
                </a:extLst>
              </a:tr>
            </a:tbl>
          </a:graphicData>
        </a:graphic>
      </p:graphicFrame>
    </p:spTree>
    <p:extLst>
      <p:ext uri="{BB962C8B-B14F-4D97-AF65-F5344CB8AC3E}">
        <p14:creationId xmlns:p14="http://schemas.microsoft.com/office/powerpoint/2010/main" val="300338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964022" y="530087"/>
            <a:ext cx="7842047" cy="1303083"/>
          </a:xfrm>
        </p:spPr>
        <p:txBody>
          <a:bodyPr>
            <a:normAutofit/>
          </a:bodyPr>
          <a:lstStyle/>
          <a:p>
            <a:r>
              <a:rPr lang="en-US" dirty="0"/>
              <a:t>Pre-defined Functions</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39</a:t>
            </a:fld>
            <a:endParaRPr lang="en-US" dirty="0">
              <a:latin typeface="+mn-lt"/>
            </a:endParaRPr>
          </a:p>
        </p:txBody>
      </p:sp>
      <p:graphicFrame>
        <p:nvGraphicFramePr>
          <p:cNvPr id="8" name="Table 7">
            <a:extLst>
              <a:ext uri="{FF2B5EF4-FFF2-40B4-BE49-F238E27FC236}">
                <a16:creationId xmlns:a16="http://schemas.microsoft.com/office/drawing/2014/main" id="{363B6E28-6BB9-4ADF-B3AB-862DC33D3195}"/>
              </a:ext>
            </a:extLst>
          </p:cNvPr>
          <p:cNvGraphicFramePr>
            <a:graphicFrameLocks noGrp="1"/>
          </p:cNvGraphicFramePr>
          <p:nvPr>
            <p:extLst>
              <p:ext uri="{D42A27DB-BD31-4B8C-83A1-F6EECF244321}">
                <p14:modId xmlns:p14="http://schemas.microsoft.com/office/powerpoint/2010/main" val="3081445637"/>
              </p:ext>
            </p:extLst>
          </p:nvPr>
        </p:nvGraphicFramePr>
        <p:xfrm>
          <a:off x="3648710" y="2681309"/>
          <a:ext cx="7581376" cy="2194560"/>
        </p:xfrm>
        <a:graphic>
          <a:graphicData uri="http://schemas.openxmlformats.org/drawingml/2006/table">
            <a:tbl>
              <a:tblPr>
                <a:tableStyleId>{B301B821-A1FF-4177-AEE7-76D212191A09}</a:tableStyleId>
              </a:tblPr>
              <a:tblGrid>
                <a:gridCol w="1926786">
                  <a:extLst>
                    <a:ext uri="{9D8B030D-6E8A-4147-A177-3AD203B41FA5}">
                      <a16:colId xmlns:a16="http://schemas.microsoft.com/office/drawing/2014/main" val="3323570601"/>
                    </a:ext>
                  </a:extLst>
                </a:gridCol>
                <a:gridCol w="5654590">
                  <a:extLst>
                    <a:ext uri="{9D8B030D-6E8A-4147-A177-3AD203B41FA5}">
                      <a16:colId xmlns:a16="http://schemas.microsoft.com/office/drawing/2014/main" val="1960383300"/>
                    </a:ext>
                  </a:extLst>
                </a:gridCol>
              </a:tblGrid>
              <a:tr h="319006">
                <a:tc>
                  <a:txBody>
                    <a:bodyPr/>
                    <a:lstStyle/>
                    <a:p>
                      <a:pPr algn="ctr"/>
                      <a:r>
                        <a:rPr lang="en-US" b="1" dirty="0">
                          <a:effectLst/>
                        </a:rPr>
                        <a:t>Function</a:t>
                      </a:r>
                    </a:p>
                  </a:txBody>
                  <a:tcPr anchor="ctr">
                    <a:lnR w="12700" cap="flat" cmpd="sng" algn="ctr">
                      <a:solidFill>
                        <a:schemeClr val="tx1"/>
                      </a:solidFill>
                      <a:prstDash val="solid"/>
                      <a:round/>
                      <a:headEnd type="none" w="med" len="med"/>
                      <a:tailEnd type="none" w="med" len="med"/>
                    </a:lnR>
                  </a:tcPr>
                </a:tc>
                <a:tc>
                  <a:txBody>
                    <a:bodyPr/>
                    <a:lstStyle/>
                    <a:p>
                      <a:pPr algn="ctr"/>
                      <a:r>
                        <a:rPr lang="en-US" b="1" dirty="0">
                          <a:effectLst/>
                        </a:rPr>
                        <a:t>Description</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21282161"/>
                  </a:ext>
                </a:extLst>
              </a:tr>
              <a:tr h="319006">
                <a:tc>
                  <a:txBody>
                    <a:bodyPr/>
                    <a:lstStyle/>
                    <a:p>
                      <a:pPr algn="l"/>
                      <a:r>
                        <a:rPr lang="en-US" b="0" dirty="0">
                          <a:effectLst/>
                        </a:rPr>
                        <a:t>Print</a:t>
                      </a:r>
                    </a:p>
                  </a:txBody>
                  <a:tcPr anchor="ctr"/>
                </a:tc>
                <a:tc>
                  <a:txBody>
                    <a:bodyPr/>
                    <a:lstStyle/>
                    <a:p>
                      <a:pPr algn="l"/>
                      <a:r>
                        <a:rPr lang="en-US" dirty="0">
                          <a:effectLst/>
                        </a:rPr>
                        <a:t>Print the result of an expression.</a:t>
                      </a:r>
                    </a:p>
                  </a:txBody>
                  <a:tcPr anchor="ctr"/>
                </a:tc>
                <a:extLst>
                  <a:ext uri="{0D108BD9-81ED-4DB2-BD59-A6C34878D82A}">
                    <a16:rowId xmlns:a16="http://schemas.microsoft.com/office/drawing/2014/main" val="2917477807"/>
                  </a:ext>
                </a:extLst>
              </a:tr>
              <a:tr h="319006">
                <a:tc>
                  <a:txBody>
                    <a:bodyPr/>
                    <a:lstStyle/>
                    <a:p>
                      <a:pPr algn="l"/>
                      <a:r>
                        <a:rPr lang="en-US" b="0" dirty="0" err="1">
                          <a:effectLst/>
                        </a:rPr>
                        <a:t>Printf</a:t>
                      </a:r>
                      <a:endParaRPr lang="en-US" b="0" dirty="0">
                        <a:effectLst/>
                      </a:endParaRPr>
                    </a:p>
                  </a:txBody>
                  <a:tcPr anchor="ctr"/>
                </a:tc>
                <a:tc>
                  <a:txBody>
                    <a:bodyPr/>
                    <a:lstStyle/>
                    <a:p>
                      <a:pPr algn="l"/>
                      <a:r>
                        <a:rPr lang="en-US" dirty="0">
                          <a:effectLst/>
                        </a:rPr>
                        <a:t>Print the result like classic </a:t>
                      </a:r>
                      <a:r>
                        <a:rPr lang="en-US" b="1" dirty="0" err="1">
                          <a:effectLst/>
                        </a:rPr>
                        <a:t>printf</a:t>
                      </a:r>
                      <a:r>
                        <a:rPr lang="en-US" dirty="0">
                          <a:effectLst/>
                        </a:rPr>
                        <a:t>.</a:t>
                      </a:r>
                    </a:p>
                  </a:txBody>
                  <a:tcPr anchor="ctr"/>
                </a:tc>
                <a:extLst>
                  <a:ext uri="{0D108BD9-81ED-4DB2-BD59-A6C34878D82A}">
                    <a16:rowId xmlns:a16="http://schemas.microsoft.com/office/drawing/2014/main" val="1848150183"/>
                  </a:ext>
                </a:extLst>
              </a:tr>
              <a:tr h="319006">
                <a:tc>
                  <a:txBody>
                    <a:bodyPr/>
                    <a:lstStyle/>
                    <a:p>
                      <a:pPr algn="l"/>
                      <a:r>
                        <a:rPr lang="en-US" b="0" dirty="0">
                          <a:effectLst/>
                        </a:rPr>
                        <a:t>Pause</a:t>
                      </a:r>
                    </a:p>
                  </a:txBody>
                  <a:tcPr anchor="ctr"/>
                </a:tc>
                <a:tc>
                  <a:txBody>
                    <a:bodyPr/>
                    <a:lstStyle/>
                    <a:p>
                      <a:pPr algn="l"/>
                      <a:r>
                        <a:rPr lang="en-US" dirty="0">
                          <a:effectLst/>
                        </a:rPr>
                        <a:t>Halt the system and give control to the debugger.</a:t>
                      </a:r>
                    </a:p>
                  </a:txBody>
                  <a:tcPr anchor="ctr"/>
                </a:tc>
                <a:extLst>
                  <a:ext uri="{0D108BD9-81ED-4DB2-BD59-A6C34878D82A}">
                    <a16:rowId xmlns:a16="http://schemas.microsoft.com/office/drawing/2014/main" val="3101872591"/>
                  </a:ext>
                </a:extLst>
              </a:tr>
              <a:tr h="319006">
                <a:tc>
                  <a:txBody>
                    <a:bodyPr/>
                    <a:lstStyle/>
                    <a:p>
                      <a:pPr algn="l"/>
                      <a:r>
                        <a:rPr lang="en-US" b="0" dirty="0" err="1">
                          <a:effectLst/>
                        </a:rPr>
                        <a:t>EnableEvent</a:t>
                      </a:r>
                      <a:endParaRPr lang="en-US" b="0" dirty="0">
                        <a:effectLst/>
                      </a:endParaRPr>
                    </a:p>
                  </a:txBody>
                  <a:tcPr anchor="ctr"/>
                </a:tc>
                <a:tc>
                  <a:txBody>
                    <a:bodyPr/>
                    <a:lstStyle/>
                    <a:p>
                      <a:pPr algn="l"/>
                      <a:r>
                        <a:rPr lang="en-US" dirty="0">
                          <a:effectLst/>
                        </a:rPr>
                        <a:t>Enable an event.</a:t>
                      </a:r>
                    </a:p>
                  </a:txBody>
                  <a:tcPr anchor="ctr"/>
                </a:tc>
                <a:extLst>
                  <a:ext uri="{0D108BD9-81ED-4DB2-BD59-A6C34878D82A}">
                    <a16:rowId xmlns:a16="http://schemas.microsoft.com/office/drawing/2014/main" val="306875691"/>
                  </a:ext>
                </a:extLst>
              </a:tr>
              <a:tr h="319006">
                <a:tc>
                  <a:txBody>
                    <a:bodyPr/>
                    <a:lstStyle/>
                    <a:p>
                      <a:pPr algn="l"/>
                      <a:r>
                        <a:rPr lang="en-US" b="0" dirty="0" err="1">
                          <a:effectLst/>
                        </a:rPr>
                        <a:t>DisableEvent</a:t>
                      </a:r>
                      <a:endParaRPr lang="en-US" b="0" dirty="0">
                        <a:effectLst/>
                      </a:endParaRPr>
                    </a:p>
                  </a:txBody>
                  <a:tcPr anchor="ctr"/>
                </a:tc>
                <a:tc>
                  <a:txBody>
                    <a:bodyPr/>
                    <a:lstStyle/>
                    <a:p>
                      <a:pPr algn="l"/>
                      <a:r>
                        <a:rPr lang="en-US" dirty="0">
                          <a:effectLst/>
                        </a:rPr>
                        <a:t>Disable an event.</a:t>
                      </a:r>
                    </a:p>
                  </a:txBody>
                  <a:tcPr anchor="ctr"/>
                </a:tc>
                <a:extLst>
                  <a:ext uri="{0D108BD9-81ED-4DB2-BD59-A6C34878D82A}">
                    <a16:rowId xmlns:a16="http://schemas.microsoft.com/office/drawing/2014/main" val="791899991"/>
                  </a:ext>
                </a:extLst>
              </a:tr>
            </a:tbl>
          </a:graphicData>
        </a:graphic>
      </p:graphicFrame>
    </p:spTree>
    <p:extLst>
      <p:ext uri="{BB962C8B-B14F-4D97-AF65-F5344CB8AC3E}">
        <p14:creationId xmlns:p14="http://schemas.microsoft.com/office/powerpoint/2010/main" val="194649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Before start…</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Website</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1077191" y="2638734"/>
            <a:ext cx="2133600" cy="275210"/>
          </a:xfrm>
        </p:spPr>
        <p:txBody>
          <a:bodyPr/>
          <a:lstStyle/>
          <a:p>
            <a:r>
              <a:rPr lang="en-US" dirty="0"/>
              <a:t>https://hyperdbg.com</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Documentation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834492" y="2638734"/>
            <a:ext cx="2128157" cy="275210"/>
          </a:xfrm>
        </p:spPr>
        <p:txBody>
          <a:bodyPr/>
          <a:lstStyle/>
          <a:p>
            <a:r>
              <a:rPr lang="en-US" dirty="0"/>
              <a:t>https://docs.hyperdbg.com</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Doxygen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1149928" y="4978009"/>
            <a:ext cx="2429741" cy="275210"/>
          </a:xfrm>
        </p:spPr>
        <p:txBody>
          <a:bodyPr/>
          <a:lstStyle/>
          <a:p>
            <a:r>
              <a:rPr lang="en-US" dirty="0"/>
              <a:t>https://doxygen.hyperdbg.com</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Source code (GitHub)</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823558" y="4978009"/>
            <a:ext cx="2299607" cy="247651"/>
          </a:xfrm>
        </p:spPr>
        <p:txBody>
          <a:bodyPr/>
          <a:lstStyle/>
          <a:p>
            <a:r>
              <a:rPr lang="en-US" dirty="0"/>
              <a:t>https://github.com/HyperDbg</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Social Networks </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517721" y="5307517"/>
            <a:ext cx="2610693" cy="284532"/>
          </a:xfrm>
        </p:spPr>
        <p:txBody>
          <a:bodyPr/>
          <a:lstStyle/>
          <a:p>
            <a:r>
              <a:rPr lang="en-US" dirty="0"/>
              <a:t>https://youtube.com/c/HyperDbg</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4</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Links</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May 25, 2022</a:t>
            </a:fld>
            <a:endParaRPr lang="en-US" dirty="0"/>
          </a:p>
        </p:txBody>
      </p:sp>
      <p:sp>
        <p:nvSpPr>
          <p:cNvPr id="16" name="Text Placeholder 10">
            <a:extLst>
              <a:ext uri="{FF2B5EF4-FFF2-40B4-BE49-F238E27FC236}">
                <a16:creationId xmlns:a16="http://schemas.microsoft.com/office/drawing/2014/main" id="{708125E2-1E64-4BC2-8E03-CE83028AC1E7}"/>
              </a:ext>
            </a:extLst>
          </p:cNvPr>
          <p:cNvSpPr txBox="1">
            <a:spLocks/>
          </p:cNvSpPr>
          <p:nvPr/>
        </p:nvSpPr>
        <p:spPr>
          <a:xfrm>
            <a:off x="6517721" y="4973348"/>
            <a:ext cx="2340529" cy="28453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https://twitter.com/HyperDbg</a:t>
            </a:r>
          </a:p>
        </p:txBody>
      </p:sp>
    </p:spTree>
    <p:extLst>
      <p:ext uri="{BB962C8B-B14F-4D97-AF65-F5344CB8AC3E}">
        <p14:creationId xmlns:p14="http://schemas.microsoft.com/office/powerpoint/2010/main" val="289860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505202" y="490330"/>
            <a:ext cx="7842047" cy="1303083"/>
          </a:xfrm>
        </p:spPr>
        <p:txBody>
          <a:bodyPr>
            <a:normAutofit/>
          </a:bodyPr>
          <a:lstStyle/>
          <a:p>
            <a:r>
              <a:rPr lang="en-US" sz="3600" dirty="0"/>
              <a:t>Pseudo-registers</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40</a:t>
            </a:fld>
            <a:endParaRPr lang="en-US" dirty="0">
              <a:latin typeface="+mn-lt"/>
            </a:endParaRPr>
          </a:p>
        </p:txBody>
      </p:sp>
      <p:graphicFrame>
        <p:nvGraphicFramePr>
          <p:cNvPr id="10" name="Table 9">
            <a:extLst>
              <a:ext uri="{FF2B5EF4-FFF2-40B4-BE49-F238E27FC236}">
                <a16:creationId xmlns:a16="http://schemas.microsoft.com/office/drawing/2014/main" id="{81A35DDE-FF25-4717-9E52-878ED408D81C}"/>
              </a:ext>
            </a:extLst>
          </p:cNvPr>
          <p:cNvGraphicFramePr>
            <a:graphicFrameLocks noGrp="1"/>
          </p:cNvGraphicFramePr>
          <p:nvPr>
            <p:extLst>
              <p:ext uri="{D42A27DB-BD31-4B8C-83A1-F6EECF244321}">
                <p14:modId xmlns:p14="http://schemas.microsoft.com/office/powerpoint/2010/main" val="4120681383"/>
              </p:ext>
            </p:extLst>
          </p:nvPr>
        </p:nvGraphicFramePr>
        <p:xfrm>
          <a:off x="4426226" y="1099930"/>
          <a:ext cx="7182649" cy="5142929"/>
        </p:xfrm>
        <a:graphic>
          <a:graphicData uri="http://schemas.openxmlformats.org/drawingml/2006/table">
            <a:tbl>
              <a:tblPr>
                <a:tableStyleId>{1FECB4D8-DB02-4DC6-A0A2-4F2EBAE1DC90}</a:tableStyleId>
              </a:tblPr>
              <a:tblGrid>
                <a:gridCol w="1481417">
                  <a:extLst>
                    <a:ext uri="{9D8B030D-6E8A-4147-A177-3AD203B41FA5}">
                      <a16:colId xmlns:a16="http://schemas.microsoft.com/office/drawing/2014/main" val="3726645135"/>
                    </a:ext>
                  </a:extLst>
                </a:gridCol>
                <a:gridCol w="5701232">
                  <a:extLst>
                    <a:ext uri="{9D8B030D-6E8A-4147-A177-3AD203B41FA5}">
                      <a16:colId xmlns:a16="http://schemas.microsoft.com/office/drawing/2014/main" val="580863631"/>
                    </a:ext>
                  </a:extLst>
                </a:gridCol>
              </a:tblGrid>
              <a:tr h="337240">
                <a:tc>
                  <a:txBody>
                    <a:bodyPr/>
                    <a:lstStyle/>
                    <a:p>
                      <a:pPr algn="ctr"/>
                      <a:r>
                        <a:rPr lang="en-US" sz="1400" b="1" dirty="0">
                          <a:solidFill>
                            <a:schemeClr val="bg1"/>
                          </a:solidFill>
                          <a:effectLst/>
                        </a:rPr>
                        <a:t>Pseudo-register</a:t>
                      </a:r>
                    </a:p>
                  </a:txBody>
                  <a:tcPr marL="71333" marR="71333" marT="35667" marB="35667" anchor="ctr"/>
                </a:tc>
                <a:tc>
                  <a:txBody>
                    <a:bodyPr/>
                    <a:lstStyle/>
                    <a:p>
                      <a:pPr algn="ctr"/>
                      <a:r>
                        <a:rPr lang="en-US" sz="1400" b="1" dirty="0">
                          <a:solidFill>
                            <a:schemeClr val="bg1"/>
                          </a:solidFill>
                          <a:effectLst/>
                        </a:rPr>
                        <a:t>Description</a:t>
                      </a:r>
                    </a:p>
                  </a:txBody>
                  <a:tcPr marL="71333" marR="71333" marT="35667" marB="35667" anchor="ctr"/>
                </a:tc>
                <a:extLst>
                  <a:ext uri="{0D108BD9-81ED-4DB2-BD59-A6C34878D82A}">
                    <a16:rowId xmlns:a16="http://schemas.microsoft.com/office/drawing/2014/main" val="2113184177"/>
                  </a:ext>
                </a:extLst>
              </a:tr>
              <a:tr h="337240">
                <a:tc>
                  <a:txBody>
                    <a:bodyPr/>
                    <a:lstStyle/>
                    <a:p>
                      <a:pPr algn="l"/>
                      <a:r>
                        <a:rPr lang="en-US" sz="1400" b="1" dirty="0">
                          <a:solidFill>
                            <a:schemeClr val="bg1"/>
                          </a:solidFill>
                          <a:effectLst/>
                        </a:rPr>
                        <a:t>$</a:t>
                      </a:r>
                      <a:r>
                        <a:rPr lang="en-US" sz="1400" b="1" dirty="0" err="1">
                          <a:solidFill>
                            <a:schemeClr val="bg1"/>
                          </a:solidFill>
                          <a:effectLst/>
                        </a:rPr>
                        <a:t>pid</a:t>
                      </a:r>
                      <a:endParaRPr lang="en-US" sz="1400" dirty="0">
                        <a:solidFill>
                          <a:schemeClr val="bg1"/>
                        </a:solidFill>
                        <a:effectLst/>
                      </a:endParaRPr>
                    </a:p>
                  </a:txBody>
                  <a:tcPr marL="71333" marR="71333" marT="35667" marB="35667" anchor="ctr"/>
                </a:tc>
                <a:tc>
                  <a:txBody>
                    <a:bodyPr/>
                    <a:lstStyle/>
                    <a:p>
                      <a:pPr algn="l"/>
                      <a:r>
                        <a:rPr lang="en-US" sz="1400" dirty="0">
                          <a:solidFill>
                            <a:schemeClr val="bg1"/>
                          </a:solidFill>
                          <a:effectLst/>
                        </a:rPr>
                        <a:t>The process ID (PID) of the current process.</a:t>
                      </a:r>
                    </a:p>
                  </a:txBody>
                  <a:tcPr marL="71333" marR="71333" marT="35667" marB="35667" anchor="ctr"/>
                </a:tc>
                <a:extLst>
                  <a:ext uri="{0D108BD9-81ED-4DB2-BD59-A6C34878D82A}">
                    <a16:rowId xmlns:a16="http://schemas.microsoft.com/office/drawing/2014/main" val="3723859691"/>
                  </a:ext>
                </a:extLst>
              </a:tr>
              <a:tr h="590173">
                <a:tc>
                  <a:txBody>
                    <a:bodyPr/>
                    <a:lstStyle/>
                    <a:p>
                      <a:pPr algn="l"/>
                      <a:r>
                        <a:rPr lang="en-US" sz="1400" b="1">
                          <a:solidFill>
                            <a:schemeClr val="bg1"/>
                          </a:solidFill>
                          <a:effectLst/>
                        </a:rPr>
                        <a:t>$proc</a:t>
                      </a:r>
                      <a:endParaRPr lang="en-US" sz="1400">
                        <a:solidFill>
                          <a:schemeClr val="bg1"/>
                        </a:solidFill>
                        <a:effectLst/>
                      </a:endParaRPr>
                    </a:p>
                  </a:txBody>
                  <a:tcPr marL="71333" marR="71333" marT="35667" marB="35667" anchor="ctr"/>
                </a:tc>
                <a:tc>
                  <a:txBody>
                    <a:bodyPr/>
                    <a:lstStyle/>
                    <a:p>
                      <a:pPr algn="l"/>
                      <a:r>
                        <a:rPr lang="en-US" sz="1400" dirty="0">
                          <a:solidFill>
                            <a:schemeClr val="bg1"/>
                          </a:solidFill>
                          <a:effectLst/>
                        </a:rPr>
                        <a:t>The address of the current process (that is, the address of </a:t>
                      </a:r>
                      <a:r>
                        <a:rPr lang="en-US" sz="1400" dirty="0" err="1">
                          <a:solidFill>
                            <a:schemeClr val="bg1"/>
                          </a:solidFill>
                          <a:effectLst/>
                        </a:rPr>
                        <a:t>theEPROCESS</a:t>
                      </a:r>
                      <a:r>
                        <a:rPr lang="en-US" sz="1400" dirty="0">
                          <a:solidFill>
                            <a:schemeClr val="bg1"/>
                          </a:solidFill>
                          <a:effectLst/>
                        </a:rPr>
                        <a:t> block).</a:t>
                      </a:r>
                    </a:p>
                  </a:txBody>
                  <a:tcPr marL="71333" marR="71333" marT="35667" marB="35667" anchor="ctr"/>
                </a:tc>
                <a:extLst>
                  <a:ext uri="{0D108BD9-81ED-4DB2-BD59-A6C34878D82A}">
                    <a16:rowId xmlns:a16="http://schemas.microsoft.com/office/drawing/2014/main" val="2815620243"/>
                  </a:ext>
                </a:extLst>
              </a:tr>
              <a:tr h="337240">
                <a:tc>
                  <a:txBody>
                    <a:bodyPr/>
                    <a:lstStyle/>
                    <a:p>
                      <a:pPr algn="l"/>
                      <a:r>
                        <a:rPr lang="en-US" sz="1400" b="1">
                          <a:solidFill>
                            <a:schemeClr val="bg1"/>
                          </a:solidFill>
                          <a:effectLst/>
                        </a:rPr>
                        <a:t>$tid</a:t>
                      </a:r>
                      <a:endParaRPr lang="en-US" sz="1400">
                        <a:solidFill>
                          <a:schemeClr val="bg1"/>
                        </a:solidFill>
                        <a:effectLst/>
                      </a:endParaRPr>
                    </a:p>
                  </a:txBody>
                  <a:tcPr marL="71333" marR="71333" marT="35667" marB="35667" anchor="ctr"/>
                </a:tc>
                <a:tc>
                  <a:txBody>
                    <a:bodyPr/>
                    <a:lstStyle/>
                    <a:p>
                      <a:pPr algn="l"/>
                      <a:r>
                        <a:rPr lang="en-US" sz="1400" dirty="0">
                          <a:solidFill>
                            <a:schemeClr val="bg1"/>
                          </a:solidFill>
                          <a:effectLst/>
                        </a:rPr>
                        <a:t>The thread ID for the current thread.</a:t>
                      </a:r>
                    </a:p>
                  </a:txBody>
                  <a:tcPr marL="71333" marR="71333" marT="35667" marB="35667" anchor="ctr"/>
                </a:tc>
                <a:extLst>
                  <a:ext uri="{0D108BD9-81ED-4DB2-BD59-A6C34878D82A}">
                    <a16:rowId xmlns:a16="http://schemas.microsoft.com/office/drawing/2014/main" val="3041042250"/>
                  </a:ext>
                </a:extLst>
              </a:tr>
              <a:tr h="843104">
                <a:tc>
                  <a:txBody>
                    <a:bodyPr/>
                    <a:lstStyle/>
                    <a:p>
                      <a:pPr algn="l"/>
                      <a:r>
                        <a:rPr lang="en-US" sz="1400" b="1" dirty="0">
                          <a:solidFill>
                            <a:schemeClr val="bg1"/>
                          </a:solidFill>
                          <a:effectLst/>
                        </a:rPr>
                        <a:t>$thread</a:t>
                      </a:r>
                      <a:endParaRPr lang="en-US" sz="1400" dirty="0">
                        <a:solidFill>
                          <a:schemeClr val="bg1"/>
                        </a:solidFill>
                        <a:effectLst/>
                      </a:endParaRPr>
                    </a:p>
                  </a:txBody>
                  <a:tcPr marL="71333" marR="71333" marT="35667" marB="35667" anchor="ctr"/>
                </a:tc>
                <a:tc>
                  <a:txBody>
                    <a:bodyPr/>
                    <a:lstStyle/>
                    <a:p>
                      <a:pPr algn="l"/>
                      <a:r>
                        <a:rPr lang="en-US" sz="1400" dirty="0">
                          <a:solidFill>
                            <a:schemeClr val="bg1"/>
                          </a:solidFill>
                          <a:effectLst/>
                        </a:rPr>
                        <a:t>The address of the current thread. In kernel-mode debugging, this address is the address of the ETHREAD block.</a:t>
                      </a:r>
                    </a:p>
                  </a:txBody>
                  <a:tcPr marL="71333" marR="71333" marT="35667" marB="35667" anchor="ctr"/>
                </a:tc>
                <a:extLst>
                  <a:ext uri="{0D108BD9-81ED-4DB2-BD59-A6C34878D82A}">
                    <a16:rowId xmlns:a16="http://schemas.microsoft.com/office/drawing/2014/main" val="2311562709"/>
                  </a:ext>
                </a:extLst>
              </a:tr>
              <a:tr h="590173">
                <a:tc>
                  <a:txBody>
                    <a:bodyPr/>
                    <a:lstStyle/>
                    <a:p>
                      <a:pPr algn="l"/>
                      <a:r>
                        <a:rPr lang="en-US" sz="1400" b="1">
                          <a:solidFill>
                            <a:schemeClr val="bg1"/>
                          </a:solidFill>
                          <a:effectLst/>
                        </a:rPr>
                        <a:t>$peb</a:t>
                      </a:r>
                      <a:endParaRPr lang="en-US" sz="1400">
                        <a:solidFill>
                          <a:schemeClr val="bg1"/>
                        </a:solidFill>
                        <a:effectLst/>
                      </a:endParaRPr>
                    </a:p>
                  </a:txBody>
                  <a:tcPr marL="71333" marR="71333" marT="35667" marB="35667" anchor="ctr"/>
                </a:tc>
                <a:tc>
                  <a:txBody>
                    <a:bodyPr/>
                    <a:lstStyle/>
                    <a:p>
                      <a:pPr algn="l"/>
                      <a:r>
                        <a:rPr lang="en-US" sz="1400" dirty="0">
                          <a:solidFill>
                            <a:schemeClr val="bg1"/>
                          </a:solidFill>
                          <a:effectLst/>
                        </a:rPr>
                        <a:t>The address of the process environment block (PEB) of the current process.</a:t>
                      </a:r>
                    </a:p>
                  </a:txBody>
                  <a:tcPr marL="71333" marR="71333" marT="35667" marB="35667" anchor="ctr"/>
                </a:tc>
                <a:extLst>
                  <a:ext uri="{0D108BD9-81ED-4DB2-BD59-A6C34878D82A}">
                    <a16:rowId xmlns:a16="http://schemas.microsoft.com/office/drawing/2014/main" val="3189714726"/>
                  </a:ext>
                </a:extLst>
              </a:tr>
              <a:tr h="590173">
                <a:tc>
                  <a:txBody>
                    <a:bodyPr/>
                    <a:lstStyle/>
                    <a:p>
                      <a:pPr algn="l"/>
                      <a:r>
                        <a:rPr lang="en-US" sz="1400" b="1">
                          <a:solidFill>
                            <a:schemeClr val="bg1"/>
                          </a:solidFill>
                          <a:effectLst/>
                        </a:rPr>
                        <a:t>$teb</a:t>
                      </a:r>
                      <a:endParaRPr lang="en-US" sz="1400">
                        <a:solidFill>
                          <a:schemeClr val="bg1"/>
                        </a:solidFill>
                        <a:effectLst/>
                      </a:endParaRPr>
                    </a:p>
                  </a:txBody>
                  <a:tcPr marL="71333" marR="71333" marT="35667" marB="35667" anchor="ctr"/>
                </a:tc>
                <a:tc>
                  <a:txBody>
                    <a:bodyPr/>
                    <a:lstStyle/>
                    <a:p>
                      <a:pPr algn="l"/>
                      <a:r>
                        <a:rPr lang="en-US" sz="1400">
                          <a:solidFill>
                            <a:schemeClr val="bg1"/>
                          </a:solidFill>
                          <a:effectLst/>
                        </a:rPr>
                        <a:t>The address of the thread environment block (TEB) of the current thread.</a:t>
                      </a:r>
                    </a:p>
                  </a:txBody>
                  <a:tcPr marL="71333" marR="71333" marT="35667" marB="35667" anchor="ctr"/>
                </a:tc>
                <a:extLst>
                  <a:ext uri="{0D108BD9-81ED-4DB2-BD59-A6C34878D82A}">
                    <a16:rowId xmlns:a16="http://schemas.microsoft.com/office/drawing/2014/main" val="3085232059"/>
                  </a:ext>
                </a:extLst>
              </a:tr>
              <a:tr h="337240">
                <a:tc>
                  <a:txBody>
                    <a:bodyPr/>
                    <a:lstStyle/>
                    <a:p>
                      <a:pPr algn="l"/>
                      <a:r>
                        <a:rPr lang="en-US" sz="1400" b="1">
                          <a:solidFill>
                            <a:schemeClr val="bg1"/>
                          </a:solidFill>
                          <a:effectLst/>
                        </a:rPr>
                        <a:t>$ip</a:t>
                      </a:r>
                      <a:endParaRPr lang="en-US" sz="1400">
                        <a:solidFill>
                          <a:schemeClr val="bg1"/>
                        </a:solidFill>
                        <a:effectLst/>
                      </a:endParaRPr>
                    </a:p>
                  </a:txBody>
                  <a:tcPr marL="71333" marR="71333" marT="35667" marB="35667" anchor="ctr"/>
                </a:tc>
                <a:tc>
                  <a:txBody>
                    <a:bodyPr/>
                    <a:lstStyle/>
                    <a:p>
                      <a:pPr algn="l"/>
                      <a:r>
                        <a:rPr lang="en-US" sz="1400">
                          <a:solidFill>
                            <a:schemeClr val="bg1"/>
                          </a:solidFill>
                          <a:effectLst/>
                        </a:rPr>
                        <a:t>The instruction pointer register (rip).</a:t>
                      </a:r>
                    </a:p>
                  </a:txBody>
                  <a:tcPr marL="71333" marR="71333" marT="35667" marB="35667" anchor="ctr"/>
                </a:tc>
                <a:extLst>
                  <a:ext uri="{0D108BD9-81ED-4DB2-BD59-A6C34878D82A}">
                    <a16:rowId xmlns:a16="http://schemas.microsoft.com/office/drawing/2014/main" val="220965795"/>
                  </a:ext>
                </a:extLst>
              </a:tr>
              <a:tr h="590173">
                <a:tc>
                  <a:txBody>
                    <a:bodyPr/>
                    <a:lstStyle/>
                    <a:p>
                      <a:pPr algn="l"/>
                      <a:r>
                        <a:rPr lang="en-US" sz="1400" b="1">
                          <a:solidFill>
                            <a:schemeClr val="bg1"/>
                          </a:solidFill>
                          <a:effectLst/>
                        </a:rPr>
                        <a:t>$buffer</a:t>
                      </a:r>
                      <a:endParaRPr lang="en-US" sz="1400">
                        <a:solidFill>
                          <a:schemeClr val="bg1"/>
                        </a:solidFill>
                        <a:effectLst/>
                      </a:endParaRPr>
                    </a:p>
                  </a:txBody>
                  <a:tcPr marL="71333" marR="71333" marT="35667" marB="35667" anchor="ctr"/>
                </a:tc>
                <a:tc>
                  <a:txBody>
                    <a:bodyPr/>
                    <a:lstStyle/>
                    <a:p>
                      <a:pPr algn="l"/>
                      <a:r>
                        <a:rPr lang="en-US" sz="1400">
                          <a:solidFill>
                            <a:schemeClr val="bg1"/>
                          </a:solidFill>
                          <a:effectLst/>
                        </a:rPr>
                        <a:t>The pre-allocated buffer if the user requests a safe buffer.</a:t>
                      </a:r>
                    </a:p>
                  </a:txBody>
                  <a:tcPr marL="71333" marR="71333" marT="35667" marB="35667" anchor="ctr"/>
                </a:tc>
                <a:extLst>
                  <a:ext uri="{0D108BD9-81ED-4DB2-BD59-A6C34878D82A}">
                    <a16:rowId xmlns:a16="http://schemas.microsoft.com/office/drawing/2014/main" val="2324660426"/>
                  </a:ext>
                </a:extLst>
              </a:tr>
              <a:tr h="590173">
                <a:tc>
                  <a:txBody>
                    <a:bodyPr/>
                    <a:lstStyle/>
                    <a:p>
                      <a:pPr algn="l"/>
                      <a:r>
                        <a:rPr lang="en-US" sz="1400" b="1">
                          <a:solidFill>
                            <a:schemeClr val="bg1"/>
                          </a:solidFill>
                          <a:effectLst/>
                        </a:rPr>
                        <a:t>$context</a:t>
                      </a:r>
                      <a:endParaRPr lang="en-US" sz="1400">
                        <a:solidFill>
                          <a:schemeClr val="bg1"/>
                        </a:solidFill>
                        <a:effectLst/>
                      </a:endParaRPr>
                    </a:p>
                  </a:txBody>
                  <a:tcPr marL="71333" marR="71333" marT="35667" marB="35667" anchor="ctr"/>
                </a:tc>
                <a:tc>
                  <a:txBody>
                    <a:bodyPr/>
                    <a:lstStyle/>
                    <a:p>
                      <a:pPr algn="l"/>
                      <a:r>
                        <a:rPr lang="en-US" sz="1400" dirty="0">
                          <a:solidFill>
                            <a:schemeClr val="bg1"/>
                          </a:solidFill>
                          <a:effectLst/>
                        </a:rPr>
                        <a:t>The context of the triggered event (It has a different meaning in each event).</a:t>
                      </a:r>
                    </a:p>
                  </a:txBody>
                  <a:tcPr marL="71333" marR="71333" marT="35667" marB="35667" anchor="ctr"/>
                </a:tc>
                <a:extLst>
                  <a:ext uri="{0D108BD9-81ED-4DB2-BD59-A6C34878D82A}">
                    <a16:rowId xmlns:a16="http://schemas.microsoft.com/office/drawing/2014/main" val="3069019912"/>
                  </a:ext>
                </a:extLst>
              </a:tr>
            </a:tbl>
          </a:graphicData>
        </a:graphic>
      </p:graphicFrame>
    </p:spTree>
    <p:extLst>
      <p:ext uri="{BB962C8B-B14F-4D97-AF65-F5344CB8AC3E}">
        <p14:creationId xmlns:p14="http://schemas.microsoft.com/office/powerpoint/2010/main" val="2183337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894097" y="444026"/>
            <a:ext cx="9212712" cy="1303083"/>
          </a:xfrm>
        </p:spPr>
        <p:txBody>
          <a:bodyPr>
            <a:normAutofit/>
          </a:bodyPr>
          <a:lstStyle/>
          <a:p>
            <a:r>
              <a:rPr lang="en-US" sz="3200" dirty="0"/>
              <a:t>Challenges: User requests an invalid address</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41</a:t>
            </a:fld>
            <a:endParaRPr lang="en-US" dirty="0">
              <a:latin typeface="+mn-lt"/>
            </a:endParaRPr>
          </a:p>
        </p:txBody>
      </p:sp>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233170" y="2349227"/>
            <a:ext cx="9328813" cy="3057660"/>
          </a:xfrm>
        </p:spPr>
        <p:txBody>
          <a:bodyPr/>
          <a:lstStyle/>
          <a:p>
            <a:r>
              <a:rPr lang="en-US" sz="1800" dirty="0"/>
              <a:t>What if the user entered an invalid address?</a:t>
            </a:r>
          </a:p>
          <a:p>
            <a:pPr marL="285750" indent="-285750">
              <a:buFont typeface="Arial" panose="020B0604020202020204" pitchFamily="34" charset="0"/>
              <a:buChar char="•"/>
            </a:pPr>
            <a:r>
              <a:rPr lang="en-US" sz="1800" dirty="0"/>
              <a:t>CPU never knows whether an address is valid or invalid unless it access the address.</a:t>
            </a:r>
          </a:p>
          <a:p>
            <a:pPr marL="285750" indent="-285750">
              <a:buFont typeface="Arial" panose="020B0604020202020204" pitchFamily="34" charset="0"/>
              <a:buChar char="•"/>
            </a:pPr>
            <a:r>
              <a:rPr lang="en-US" sz="1800" dirty="0"/>
              <a:t>#PF are disabled in vmx-root mode (RFLAGS.IF Cleared).</a:t>
            </a:r>
          </a:p>
          <a:p>
            <a:pPr marL="285750" indent="-285750">
              <a:buFont typeface="Arial" panose="020B0604020202020204" pitchFamily="34" charset="0"/>
              <a:buChar char="•"/>
            </a:pPr>
            <a:r>
              <a:rPr lang="en-US" sz="1800" dirty="0"/>
              <a:t>If we access an invalid address in user-mode, then the program crashes, one way to avoid these crashes is to use try { } catch { } which uses Windows SEH mechanism.</a:t>
            </a:r>
          </a:p>
          <a:p>
            <a:pPr marL="285750" indent="-285750">
              <a:buFont typeface="Arial" panose="020B0604020202020204" pitchFamily="34" charset="0"/>
              <a:buChar char="•"/>
            </a:pPr>
            <a:r>
              <a:rPr lang="en-US" sz="1800" dirty="0"/>
              <a:t>Using SEH is a bottleneck as it is SLOW.</a:t>
            </a:r>
          </a:p>
          <a:p>
            <a:pPr marL="285750" indent="-285750">
              <a:buFont typeface="Arial" panose="020B0604020202020204" pitchFamily="34" charset="0"/>
              <a:buChar char="•"/>
            </a:pPr>
            <a:r>
              <a:rPr lang="en-US" sz="1800" dirty="0"/>
              <a:t>If we access an invalid address in kernel-mode then a BSOD happens.</a:t>
            </a:r>
          </a:p>
          <a:p>
            <a:pPr marL="285750" indent="-285750">
              <a:buFont typeface="Arial" panose="020B0604020202020204" pitchFamily="34" charset="0"/>
              <a:buChar char="•"/>
            </a:pPr>
            <a:r>
              <a:rPr lang="en-US" sz="1800" dirty="0"/>
              <a:t>If we access an invalid address in vmx-root mode then system halts !</a:t>
            </a:r>
          </a:p>
          <a:p>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65970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894097" y="444026"/>
            <a:ext cx="9212712" cy="1303083"/>
          </a:xfrm>
        </p:spPr>
        <p:txBody>
          <a:bodyPr>
            <a:normAutofit/>
          </a:bodyPr>
          <a:lstStyle/>
          <a:p>
            <a:r>
              <a:rPr lang="en-US" sz="3200" dirty="0"/>
              <a:t>TSX and page-table traversing to rescue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42</a:t>
            </a:fld>
            <a:endParaRPr lang="en-US" dirty="0">
              <a:latin typeface="+mn-lt"/>
            </a:endParaRPr>
          </a:p>
        </p:txBody>
      </p:sp>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233170" y="2349226"/>
            <a:ext cx="9605159" cy="3153309"/>
          </a:xfrm>
        </p:spPr>
        <p:txBody>
          <a:bodyPr/>
          <a:lstStyle/>
          <a:p>
            <a:pPr marL="285750" indent="-285750">
              <a:buFont typeface="Arial" panose="020B0604020202020204" pitchFamily="34" charset="0"/>
              <a:buChar char="•"/>
            </a:pPr>
            <a:r>
              <a:rPr lang="en-US" sz="1800" dirty="0"/>
              <a:t>Current version of script-engine operates in kernel-mode and vmx-root mode.</a:t>
            </a:r>
          </a:p>
          <a:p>
            <a:pPr marL="285750" indent="-285750">
              <a:buFont typeface="Arial" panose="020B0604020202020204" pitchFamily="34" charset="0"/>
              <a:buChar char="•"/>
            </a:pPr>
            <a:r>
              <a:rPr lang="en-US" sz="1800" dirty="0"/>
              <a:t>First, we check whether the target system supports Intel Transactional Synchronization Extensions.</a:t>
            </a:r>
          </a:p>
          <a:p>
            <a:pPr marL="285750" indent="-285750">
              <a:buFont typeface="Arial" panose="020B0604020202020204" pitchFamily="34" charset="0"/>
              <a:buChar char="•"/>
            </a:pPr>
            <a:r>
              <a:rPr lang="en-US" sz="1800" dirty="0"/>
              <a:t>If it supports TSX (RTM) then we create a transaction by using </a:t>
            </a:r>
            <a:r>
              <a:rPr lang="en-US" sz="1400" b="1" dirty="0" err="1"/>
              <a:t>xbegin</a:t>
            </a:r>
            <a:r>
              <a:rPr lang="en-US" sz="1400" b="1" dirty="0"/>
              <a:t>… </a:t>
            </a:r>
            <a:r>
              <a:rPr lang="en-US" sz="1400" b="1" dirty="0" err="1"/>
              <a:t>xend</a:t>
            </a:r>
            <a:r>
              <a:rPr lang="en-US" sz="1800" dirty="0"/>
              <a:t>.</a:t>
            </a:r>
          </a:p>
          <a:p>
            <a:pPr marL="285750" indent="-285750">
              <a:buFont typeface="Arial" panose="020B0604020202020204" pitchFamily="34" charset="0"/>
              <a:buChar char="•"/>
            </a:pPr>
            <a:r>
              <a:rPr lang="en-US" sz="1800" dirty="0"/>
              <a:t>If the transaction failed then it shows that the address was invalid and if it is successful then it shows that the address is valid.</a:t>
            </a:r>
          </a:p>
        </p:txBody>
      </p:sp>
    </p:spTree>
    <p:extLst>
      <p:ext uri="{BB962C8B-B14F-4D97-AF65-F5344CB8AC3E}">
        <p14:creationId xmlns:p14="http://schemas.microsoft.com/office/powerpoint/2010/main" val="3788656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894097" y="444026"/>
            <a:ext cx="9212712" cy="1303083"/>
          </a:xfrm>
        </p:spPr>
        <p:txBody>
          <a:bodyPr>
            <a:normAutofit/>
          </a:bodyPr>
          <a:lstStyle/>
          <a:p>
            <a:r>
              <a:rPr lang="en-US" sz="3200" dirty="0"/>
              <a:t>TSX and page-table traversing to rescue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43</a:t>
            </a:fld>
            <a:endParaRPr lang="en-US" dirty="0">
              <a:latin typeface="+mn-lt"/>
            </a:endParaRPr>
          </a:p>
        </p:txBody>
      </p:sp>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233170" y="2349226"/>
            <a:ext cx="9131823" cy="3153309"/>
          </a:xfrm>
        </p:spPr>
        <p:txBody>
          <a:bodyPr/>
          <a:lstStyle/>
          <a:p>
            <a:pPr marL="285750" indent="-285750">
              <a:buFont typeface="Arial" panose="020B0604020202020204" pitchFamily="34" charset="0"/>
              <a:buChar char="•"/>
            </a:pPr>
            <a:r>
              <a:rPr lang="en-US" sz="1800" dirty="0"/>
              <a:t>If the target system didn’t support TSX, then, we traverse each page-table (pml4 </a:t>
            </a:r>
            <a:r>
              <a:rPr lang="en-US" sz="1800" dirty="0">
                <a:sym typeface="Wingdings" panose="05000000000000000000" pitchFamily="2" charset="2"/>
              </a:rPr>
              <a:t> </a:t>
            </a:r>
            <a:r>
              <a:rPr lang="en-US" sz="1800" dirty="0" err="1">
                <a:sym typeface="Wingdings" panose="05000000000000000000" pitchFamily="2" charset="2"/>
              </a:rPr>
              <a:t>pdpt</a:t>
            </a:r>
            <a:r>
              <a:rPr lang="en-US" sz="1800" dirty="0">
                <a:sym typeface="Wingdings" panose="05000000000000000000" pitchFamily="2" charset="2"/>
              </a:rPr>
              <a:t>  pd  </a:t>
            </a:r>
            <a:r>
              <a:rPr lang="en-US" sz="1800" dirty="0" err="1">
                <a:sym typeface="Wingdings" panose="05000000000000000000" pitchFamily="2" charset="2"/>
              </a:rPr>
              <a:t>pt</a:t>
            </a:r>
            <a:r>
              <a:rPr lang="en-US" sz="1800" dirty="0"/>
              <a:t>).</a:t>
            </a:r>
          </a:p>
          <a:p>
            <a:pPr marL="285750" indent="-285750">
              <a:buFont typeface="Arial" panose="020B0604020202020204" pitchFamily="34" charset="0"/>
              <a:buChar char="•"/>
            </a:pPr>
            <a:r>
              <a:rPr lang="en-US" sz="1800" dirty="0"/>
              <a:t>If the page address was valid and was </a:t>
            </a:r>
            <a:r>
              <a:rPr lang="en-US" sz="1800" b="1" dirty="0"/>
              <a:t>PRESENT</a:t>
            </a:r>
            <a:r>
              <a:rPr lang="en-US" sz="1800" dirty="0"/>
              <a:t>, then the address is valid; otherwise, it’s invalid.</a:t>
            </a:r>
          </a:p>
          <a:p>
            <a:pPr marL="285750" indent="-285750">
              <a:buFont typeface="Arial" panose="020B0604020202020204" pitchFamily="34" charset="0"/>
              <a:buChar char="•"/>
            </a:pPr>
            <a:r>
              <a:rPr lang="en-US" sz="1800" dirty="0"/>
              <a:t>Using TSX is super fast and using the above methods we solved the problem of accessing invalid addresses in script engine by adding a check before accessing the address.</a:t>
            </a:r>
          </a:p>
        </p:txBody>
      </p:sp>
    </p:spTree>
    <p:extLst>
      <p:ext uri="{BB962C8B-B14F-4D97-AF65-F5344CB8AC3E}">
        <p14:creationId xmlns:p14="http://schemas.microsoft.com/office/powerpoint/2010/main" val="1256794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97D79-6A8C-4819-AF17-1CE7472D62BC}"/>
              </a:ext>
            </a:extLst>
          </p:cNvPr>
          <p:cNvSpPr>
            <a:spLocks noGrp="1"/>
          </p:cNvSpPr>
          <p:nvPr>
            <p:ph type="sldNum" sz="quarter" idx="13"/>
          </p:nvPr>
        </p:nvSpPr>
        <p:spPr/>
        <p:txBody>
          <a:bodyPr/>
          <a:lstStyle/>
          <a:p>
            <a:fld id="{294A09A9-5501-47C1-A89A-A340965A2BE2}" type="slidenum">
              <a:rPr lang="en-US" smtClean="0"/>
              <a:pPr/>
              <a:t>44</a:t>
            </a:fld>
            <a:endParaRPr lang="en-US" dirty="0">
              <a:latin typeface="+mn-lt"/>
            </a:endParaRPr>
          </a:p>
        </p:txBody>
      </p:sp>
      <p:pic>
        <p:nvPicPr>
          <p:cNvPr id="8" name="Picture 7">
            <a:extLst>
              <a:ext uri="{FF2B5EF4-FFF2-40B4-BE49-F238E27FC236}">
                <a16:creationId xmlns:a16="http://schemas.microsoft.com/office/drawing/2014/main" id="{A6B31371-2EB0-48F2-8D02-B1D12541CB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50817" y="692515"/>
            <a:ext cx="8290366" cy="5639705"/>
          </a:xfrm>
          <a:prstGeom prst="rect">
            <a:avLst/>
          </a:prstGeom>
        </p:spPr>
      </p:pic>
    </p:spTree>
    <p:extLst>
      <p:ext uri="{BB962C8B-B14F-4D97-AF65-F5344CB8AC3E}">
        <p14:creationId xmlns:p14="http://schemas.microsoft.com/office/powerpoint/2010/main" val="1260381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962708" y="408138"/>
            <a:ext cx="5535174" cy="673180"/>
          </a:xfrm>
        </p:spPr>
        <p:txBody>
          <a:bodyPr>
            <a:noAutofit/>
          </a:bodyPr>
          <a:lstStyle/>
          <a:p>
            <a:pPr algn="ctr"/>
            <a:r>
              <a:rPr lang="en-US" sz="4800" dirty="0"/>
              <a:t>Transparency</a:t>
            </a:r>
          </a:p>
        </p:txBody>
      </p:sp>
      <p:pic>
        <p:nvPicPr>
          <p:cNvPr id="4" name="Picture 3">
            <a:extLst>
              <a:ext uri="{FF2B5EF4-FFF2-40B4-BE49-F238E27FC236}">
                <a16:creationId xmlns:a16="http://schemas.microsoft.com/office/drawing/2014/main" id="{A77072B5-0357-43E7-9F51-58C99651DA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6346" y="1475645"/>
            <a:ext cx="8905461" cy="5009321"/>
          </a:xfrm>
          <a:prstGeom prst="rect">
            <a:avLst/>
          </a:prstGeom>
        </p:spPr>
      </p:pic>
    </p:spTree>
    <p:extLst>
      <p:ext uri="{BB962C8B-B14F-4D97-AF65-F5344CB8AC3E}">
        <p14:creationId xmlns:p14="http://schemas.microsoft.com/office/powerpoint/2010/main" val="295139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384276" y="1076074"/>
            <a:ext cx="7842047" cy="666793"/>
          </a:xfrm>
        </p:spPr>
        <p:txBody>
          <a:bodyPr>
            <a:normAutofit/>
          </a:bodyPr>
          <a:lstStyle/>
          <a:p>
            <a:r>
              <a:rPr lang="en-US" sz="3200" dirty="0"/>
              <a:t>Anti-Malware and Anti-Debugging</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46</a:t>
            </a:fld>
            <a:endParaRPr lang="en-US"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501" y="837004"/>
            <a:ext cx="4538400" cy="5397427"/>
          </a:xfrm>
          <a:prstGeom prst="rect">
            <a:avLst/>
          </a:prstGeom>
        </p:spPr>
      </p:pic>
      <p:sp>
        <p:nvSpPr>
          <p:cNvPr id="9" name="Rectangle 8"/>
          <p:cNvSpPr/>
          <p:nvPr/>
        </p:nvSpPr>
        <p:spPr>
          <a:xfrm>
            <a:off x="939501" y="4829437"/>
            <a:ext cx="6096000" cy="523220"/>
          </a:xfrm>
          <a:prstGeom prst="rect">
            <a:avLst/>
          </a:prstGeom>
        </p:spPr>
        <p:txBody>
          <a:bodyPr>
            <a:spAutoFit/>
          </a:bodyPr>
          <a:lstStyle/>
          <a:p>
            <a:r>
              <a:rPr lang="en-US" sz="1400" dirty="0" err="1">
                <a:solidFill>
                  <a:schemeClr val="bg1">
                    <a:lumMod val="95000"/>
                    <a:lumOff val="5000"/>
                  </a:schemeClr>
                </a:solidFill>
              </a:rPr>
              <a:t>Afianian</a:t>
            </a:r>
            <a:r>
              <a:rPr lang="en-US" sz="1400" dirty="0">
                <a:solidFill>
                  <a:schemeClr val="bg1">
                    <a:lumMod val="95000"/>
                    <a:lumOff val="5000"/>
                  </a:schemeClr>
                </a:solidFill>
              </a:rPr>
              <a:t>, Amir, et al. "Malware dynamic analysis evasion techniques: A survey." ACM Computing Surveys (CSUR) 52.6 (2019): 1-28.</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524" y="2566045"/>
            <a:ext cx="5156500" cy="937545"/>
          </a:xfrm>
          <a:prstGeom prst="rect">
            <a:avLst/>
          </a:prstGeom>
        </p:spPr>
      </p:pic>
    </p:spTree>
    <p:extLst>
      <p:ext uri="{BB962C8B-B14F-4D97-AF65-F5344CB8AC3E}">
        <p14:creationId xmlns:p14="http://schemas.microsoft.com/office/powerpoint/2010/main" val="288380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512606" y="976186"/>
            <a:ext cx="7842047" cy="666793"/>
          </a:xfrm>
        </p:spPr>
        <p:txBody>
          <a:bodyPr>
            <a:normAutofit/>
          </a:bodyPr>
          <a:lstStyle/>
          <a:p>
            <a:r>
              <a:rPr lang="en-US" sz="3600" dirty="0"/>
              <a:t>Timestamp Check</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47</a:t>
            </a:fld>
            <a:endParaRPr lang="en-US"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44" y="2275324"/>
            <a:ext cx="10819925" cy="3002529"/>
          </a:xfrm>
          <a:prstGeom prst="rect">
            <a:avLst/>
          </a:prstGeom>
        </p:spPr>
      </p:pic>
    </p:spTree>
    <p:extLst>
      <p:ext uri="{BB962C8B-B14F-4D97-AF65-F5344CB8AC3E}">
        <p14:creationId xmlns:p14="http://schemas.microsoft.com/office/powerpoint/2010/main" val="3503726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48</a:t>
            </a:fld>
            <a:endParaRPr lang="en-US" dirty="0">
              <a:latin typeface="+mn-lt"/>
            </a:endParaRPr>
          </a:p>
        </p:txBody>
      </p:sp>
      <p:sp>
        <p:nvSpPr>
          <p:cNvPr id="8" name="Rectangle 7"/>
          <p:cNvSpPr/>
          <p:nvPr/>
        </p:nvSpPr>
        <p:spPr>
          <a:xfrm>
            <a:off x="971550" y="2375541"/>
            <a:ext cx="6096000" cy="707886"/>
          </a:xfrm>
          <a:prstGeom prst="rect">
            <a:avLst/>
          </a:prstGeom>
        </p:spPr>
        <p:txBody>
          <a:bodyPr>
            <a:spAutoFit/>
          </a:bodyPr>
          <a:lstStyle/>
          <a:p>
            <a:r>
              <a:rPr lang="en-US" sz="2000" b="1" dirty="0">
                <a:solidFill>
                  <a:schemeClr val="bg1">
                    <a:lumMod val="95000"/>
                    <a:lumOff val="5000"/>
                  </a:schemeClr>
                </a:solidFill>
              </a:rPr>
              <a:t>10,000 instances</a:t>
            </a:r>
          </a:p>
          <a:p>
            <a:r>
              <a:rPr lang="en-US" sz="2000" b="1" dirty="0">
                <a:solidFill>
                  <a:schemeClr val="bg1">
                    <a:lumMod val="95000"/>
                    <a:lumOff val="5000"/>
                  </a:schemeClr>
                </a:solidFill>
              </a:rPr>
              <a:t>Follow Gaussian Curve by Interpolation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39" y="1594684"/>
            <a:ext cx="5295925" cy="4208578"/>
          </a:xfrm>
          <a:prstGeom prst="rect">
            <a:avLst/>
          </a:prstGeom>
        </p:spPr>
      </p:pic>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593289" y="1116150"/>
            <a:ext cx="7842047" cy="666793"/>
          </a:xfrm>
        </p:spPr>
        <p:txBody>
          <a:bodyPr>
            <a:normAutofit/>
          </a:bodyPr>
          <a:lstStyle/>
          <a:p>
            <a:r>
              <a:rPr lang="en-US" sz="3200" dirty="0"/>
              <a:t>CPUID without HyperDbg</a:t>
            </a:r>
          </a:p>
        </p:txBody>
      </p:sp>
    </p:spTree>
    <p:extLst>
      <p:ext uri="{BB962C8B-B14F-4D97-AF65-F5344CB8AC3E}">
        <p14:creationId xmlns:p14="http://schemas.microsoft.com/office/powerpoint/2010/main" val="339392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754653" y="1035352"/>
            <a:ext cx="7842047" cy="666793"/>
          </a:xfrm>
        </p:spPr>
        <p:txBody>
          <a:bodyPr>
            <a:normAutofit/>
          </a:bodyPr>
          <a:lstStyle/>
          <a:p>
            <a:r>
              <a:rPr lang="en-US" sz="3600" dirty="0"/>
              <a:t>CPUID with HyperDbg</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49</a:t>
            </a:fld>
            <a:endParaRPr lang="en-US" dirty="0">
              <a:latin typeface="+mn-lt"/>
            </a:endParaRPr>
          </a:p>
        </p:txBody>
      </p:sp>
      <p:sp>
        <p:nvSpPr>
          <p:cNvPr id="8" name="Rectangle 7"/>
          <p:cNvSpPr/>
          <p:nvPr/>
        </p:nvSpPr>
        <p:spPr>
          <a:xfrm>
            <a:off x="971550" y="2346572"/>
            <a:ext cx="6096000" cy="707886"/>
          </a:xfrm>
          <a:prstGeom prst="rect">
            <a:avLst/>
          </a:prstGeom>
        </p:spPr>
        <p:txBody>
          <a:bodyPr>
            <a:spAutoFit/>
          </a:bodyPr>
          <a:lstStyle/>
          <a:p>
            <a:r>
              <a:rPr lang="en-US" sz="2000" b="1" dirty="0">
                <a:solidFill>
                  <a:schemeClr val="bg1">
                    <a:lumMod val="95000"/>
                    <a:lumOff val="5000"/>
                  </a:schemeClr>
                </a:solidFill>
              </a:rPr>
              <a:t>10,000 instances</a:t>
            </a:r>
          </a:p>
          <a:p>
            <a:r>
              <a:rPr lang="en-US" sz="2000" b="1" dirty="0">
                <a:solidFill>
                  <a:schemeClr val="bg1">
                    <a:lumMod val="95000"/>
                    <a:lumOff val="5000"/>
                  </a:schemeClr>
                </a:solidFill>
              </a:rPr>
              <a:t>Follow Gaussian Curve by Interpolation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630" y="1880155"/>
            <a:ext cx="5749411" cy="4575890"/>
          </a:xfrm>
          <a:prstGeom prst="rect">
            <a:avLst/>
          </a:prstGeom>
        </p:spPr>
      </p:pic>
    </p:spTree>
    <p:extLst>
      <p:ext uri="{BB962C8B-B14F-4D97-AF65-F5344CB8AC3E}">
        <p14:creationId xmlns:p14="http://schemas.microsoft.com/office/powerpoint/2010/main" val="265698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Why a debugger?</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Programming Research</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591916"/>
          </a:xfrm>
        </p:spPr>
        <p:txBody>
          <a:bodyPr>
            <a:normAutofit fontScale="92500" lnSpcReduction="10000"/>
          </a:bodyPr>
          <a:lstStyle/>
          <a:p>
            <a:r>
              <a:rPr lang="en-US" dirty="0"/>
              <a:t>Finding bugs,</a:t>
            </a:r>
          </a:p>
          <a:p>
            <a:r>
              <a:rPr lang="en-US" dirty="0"/>
              <a:t>OS/Application level functionality test</a:t>
            </a:r>
          </a:p>
          <a:p>
            <a:r>
              <a:rPr lang="en-US" dirty="0"/>
              <a:t>A platform to use modern processor features,</a:t>
            </a:r>
          </a:p>
          <a:p>
            <a:r>
              <a:rPr lang="en-US" dirty="0"/>
              <a:t>Performance monitoring &amp; statistical analysis</a:t>
            </a:r>
          </a:p>
          <a:p>
            <a:r>
              <a:rPr lang="en-US" dirty="0"/>
              <a:t>etc.</a:t>
            </a:r>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Security Research</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solidFill>
                  <a:srgbClr val="FF0000"/>
                </a:solidFill>
              </a:rPr>
              <a:t>The main tools for reverse engineering,</a:t>
            </a:r>
            <a:endParaRPr lang="en-US" dirty="0"/>
          </a:p>
          <a:p>
            <a:r>
              <a:rPr lang="en-US" dirty="0"/>
              <a:t>Analyzing system and application behaviors,</a:t>
            </a:r>
          </a:p>
          <a:p>
            <a:r>
              <a:rPr lang="en-US" dirty="0"/>
              <a:t>Fuzzing assistant,</a:t>
            </a:r>
          </a:p>
          <a:p>
            <a:r>
              <a:rPr lang="en-US" dirty="0"/>
              <a:t>Discover and fix vulnerability,</a:t>
            </a:r>
          </a:p>
          <a:p>
            <a:r>
              <a:rPr lang="en-US" dirty="0"/>
              <a:t>etc.</a:t>
            </a:r>
          </a:p>
          <a:p>
            <a:pPr marL="0" indent="0">
              <a:buNone/>
            </a:pPr>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HyperDbg</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May 25, 2022</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312513" y="1061019"/>
            <a:ext cx="5359213" cy="666793"/>
          </a:xfrm>
        </p:spPr>
        <p:txBody>
          <a:bodyPr>
            <a:normAutofit fontScale="90000"/>
          </a:bodyPr>
          <a:lstStyle/>
          <a:p>
            <a:pPr algn="ctr"/>
            <a:r>
              <a:rPr lang="en-US" sz="2800" dirty="0"/>
              <a:t>Automate the measurement Procedure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50</a:t>
            </a:fld>
            <a:endParaRPr lang="en-US"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464" y="783097"/>
            <a:ext cx="5776527" cy="5485763"/>
          </a:xfrm>
          <a:prstGeom prst="rect">
            <a:avLst/>
          </a:prstGeom>
        </p:spPr>
      </p:pic>
      <p:sp>
        <p:nvSpPr>
          <p:cNvPr id="9" name="Rectangle 8"/>
          <p:cNvSpPr/>
          <p:nvPr/>
        </p:nvSpPr>
        <p:spPr>
          <a:xfrm>
            <a:off x="1494790" y="2501751"/>
            <a:ext cx="4292680" cy="2246769"/>
          </a:xfrm>
          <a:prstGeom prst="rect">
            <a:avLst/>
          </a:prstGeom>
        </p:spPr>
        <p:txBody>
          <a:bodyPr wrap="square">
            <a:spAutoFit/>
          </a:bodyPr>
          <a:lstStyle/>
          <a:p>
            <a:r>
              <a:rPr lang="en-US" sz="2000" b="1" dirty="0">
                <a:solidFill>
                  <a:schemeClr val="bg1">
                    <a:lumMod val="95000"/>
                    <a:lumOff val="5000"/>
                  </a:schemeClr>
                </a:solidFill>
              </a:rPr>
              <a:t>!measure</a:t>
            </a:r>
          </a:p>
          <a:p>
            <a:endParaRPr lang="en-US" sz="2000" b="1" dirty="0">
              <a:solidFill>
                <a:schemeClr val="bg1">
                  <a:lumMod val="95000"/>
                  <a:lumOff val="5000"/>
                </a:schemeClr>
              </a:solidFill>
            </a:endParaRPr>
          </a:p>
          <a:p>
            <a:r>
              <a:rPr lang="en-US" sz="2000" b="1" dirty="0">
                <a:solidFill>
                  <a:schemeClr val="bg1">
                    <a:lumMod val="95000"/>
                    <a:lumOff val="5000"/>
                  </a:schemeClr>
                </a:solidFill>
              </a:rPr>
              <a:t>!measure default</a:t>
            </a:r>
          </a:p>
          <a:p>
            <a:endParaRPr lang="en-US" sz="2000" b="1" dirty="0">
              <a:solidFill>
                <a:schemeClr val="bg1">
                  <a:lumMod val="95000"/>
                  <a:lumOff val="5000"/>
                </a:schemeClr>
              </a:solidFill>
            </a:endParaRPr>
          </a:p>
          <a:p>
            <a:r>
              <a:rPr lang="en-US" sz="2000" b="1" dirty="0">
                <a:solidFill>
                  <a:schemeClr val="bg1">
                    <a:lumMod val="95000"/>
                    <a:lumOff val="5000"/>
                  </a:schemeClr>
                </a:solidFill>
              </a:rPr>
              <a:t>!hide </a:t>
            </a:r>
            <a:r>
              <a:rPr lang="en-US" sz="2000" b="1" dirty="0" err="1">
                <a:solidFill>
                  <a:schemeClr val="bg1">
                    <a:lumMod val="95000"/>
                    <a:lumOff val="5000"/>
                  </a:schemeClr>
                </a:solidFill>
              </a:rPr>
              <a:t>pid</a:t>
            </a:r>
            <a:r>
              <a:rPr lang="en-US" sz="2000" b="1" dirty="0">
                <a:solidFill>
                  <a:schemeClr val="bg1">
                    <a:lumMod val="95000"/>
                    <a:lumOff val="5000"/>
                  </a:schemeClr>
                </a:solidFill>
              </a:rPr>
              <a:t> 2487</a:t>
            </a:r>
          </a:p>
          <a:p>
            <a:endParaRPr lang="en-US" sz="2000" b="1" dirty="0">
              <a:solidFill>
                <a:schemeClr val="bg1">
                  <a:lumMod val="95000"/>
                  <a:lumOff val="5000"/>
                </a:schemeClr>
              </a:solidFill>
            </a:endParaRPr>
          </a:p>
          <a:p>
            <a:r>
              <a:rPr lang="en-US" sz="2000" b="1" dirty="0">
                <a:solidFill>
                  <a:schemeClr val="bg1">
                    <a:lumMod val="95000"/>
                    <a:lumOff val="5000"/>
                  </a:schemeClr>
                </a:solidFill>
              </a:rPr>
              <a:t>!hide name proexp.exe</a:t>
            </a:r>
          </a:p>
        </p:txBody>
      </p:sp>
    </p:spTree>
    <p:extLst>
      <p:ext uri="{BB962C8B-B14F-4D97-AF65-F5344CB8AC3E}">
        <p14:creationId xmlns:p14="http://schemas.microsoft.com/office/powerpoint/2010/main" val="2406802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538071" y="1088652"/>
            <a:ext cx="7842047" cy="666793"/>
          </a:xfrm>
        </p:spPr>
        <p:txBody>
          <a:bodyPr>
            <a:normAutofit/>
          </a:bodyPr>
          <a:lstStyle/>
          <a:p>
            <a:r>
              <a:rPr lang="en-US" sz="3600" dirty="0"/>
              <a:t>Procedure Diagram</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51</a:t>
            </a:fld>
            <a:endParaRPr lang="en-US"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83" y="1280159"/>
            <a:ext cx="5769546" cy="4415325"/>
          </a:xfrm>
          <a:prstGeom prst="rect">
            <a:avLst/>
          </a:prstGeom>
        </p:spPr>
      </p:pic>
    </p:spTree>
    <p:extLst>
      <p:ext uri="{BB962C8B-B14F-4D97-AF65-F5344CB8AC3E}">
        <p14:creationId xmlns:p14="http://schemas.microsoft.com/office/powerpoint/2010/main" val="221927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561777" y="1054250"/>
            <a:ext cx="5344171" cy="666793"/>
          </a:xfrm>
        </p:spPr>
        <p:txBody>
          <a:bodyPr>
            <a:normAutofit/>
          </a:bodyPr>
          <a:lstStyle/>
          <a:p>
            <a:r>
              <a:rPr lang="en-US" sz="3600" dirty="0"/>
              <a:t>Evaluation on </a:t>
            </a:r>
            <a:r>
              <a:rPr lang="en-US" sz="3600" dirty="0" err="1"/>
              <a:t>Pafish</a:t>
            </a:r>
            <a:endParaRPr lang="en-US" sz="3600" dirty="0"/>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52</a:t>
            </a:fld>
            <a:endParaRPr lang="en-US" dirty="0">
              <a:latin typeface="+mn-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423" r="28552"/>
          <a:stretch/>
        </p:blipFill>
        <p:spPr>
          <a:xfrm>
            <a:off x="5992009" y="1140311"/>
            <a:ext cx="5152913" cy="4811496"/>
          </a:xfrm>
          <a:prstGeom prst="rect">
            <a:avLst/>
          </a:prstGeom>
        </p:spPr>
      </p:pic>
    </p:spTree>
    <p:extLst>
      <p:ext uri="{BB962C8B-B14F-4D97-AF65-F5344CB8AC3E}">
        <p14:creationId xmlns:p14="http://schemas.microsoft.com/office/powerpoint/2010/main" val="2206220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486474" y="1054249"/>
            <a:ext cx="7842047" cy="666793"/>
          </a:xfrm>
        </p:spPr>
        <p:txBody>
          <a:bodyPr>
            <a:normAutofit/>
          </a:bodyPr>
          <a:lstStyle/>
          <a:p>
            <a:r>
              <a:rPr lang="en-US" sz="3600" dirty="0"/>
              <a:t>Demo Time</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53</a:t>
            </a:fld>
            <a:endParaRPr lang="en-US" dirty="0">
              <a:latin typeface="+mn-lt"/>
            </a:endParaRPr>
          </a:p>
        </p:txBody>
      </p:sp>
      <p:pic>
        <p:nvPicPr>
          <p:cNvPr id="8" name="Picture 7">
            <a:extLst>
              <a:ext uri="{FF2B5EF4-FFF2-40B4-BE49-F238E27FC236}">
                <a16:creationId xmlns:a16="http://schemas.microsoft.com/office/drawing/2014/main" id="{D5163ED4-ABDF-4ED2-98D9-CE336A5DB934}"/>
              </a:ext>
            </a:extLst>
          </p:cNvPr>
          <p:cNvPicPr>
            <a:picLocks noChangeAspect="1"/>
          </p:cNvPicPr>
          <p:nvPr/>
        </p:nvPicPr>
        <p:blipFill>
          <a:blip r:embed="rId2"/>
          <a:stretch>
            <a:fillRect/>
          </a:stretch>
        </p:blipFill>
        <p:spPr>
          <a:xfrm>
            <a:off x="4641924" y="664426"/>
            <a:ext cx="6292228" cy="5529148"/>
          </a:xfrm>
          <a:prstGeom prst="rect">
            <a:avLst/>
          </a:prstGeom>
        </p:spPr>
      </p:pic>
    </p:spTree>
    <p:extLst>
      <p:ext uri="{BB962C8B-B14F-4D97-AF65-F5344CB8AC3E}">
        <p14:creationId xmlns:p14="http://schemas.microsoft.com/office/powerpoint/2010/main" val="2097956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97D79-6A8C-4819-AF17-1CE7472D62BC}"/>
              </a:ext>
            </a:extLst>
          </p:cNvPr>
          <p:cNvSpPr>
            <a:spLocks noGrp="1"/>
          </p:cNvSpPr>
          <p:nvPr>
            <p:ph type="sldNum" sz="quarter" idx="13"/>
          </p:nvPr>
        </p:nvSpPr>
        <p:spPr/>
        <p:txBody>
          <a:bodyPr/>
          <a:lstStyle/>
          <a:p>
            <a:fld id="{294A09A9-5501-47C1-A89A-A340965A2BE2}" type="slidenum">
              <a:rPr lang="en-US" smtClean="0"/>
              <a:pPr/>
              <a:t>54</a:t>
            </a:fld>
            <a:endParaRPr lang="en-US" dirty="0">
              <a:latin typeface="+mn-lt"/>
            </a:endParaRPr>
          </a:p>
        </p:txBody>
      </p:sp>
      <p:pic>
        <p:nvPicPr>
          <p:cNvPr id="8" name="Picture 7">
            <a:extLst>
              <a:ext uri="{FF2B5EF4-FFF2-40B4-BE49-F238E27FC236}">
                <a16:creationId xmlns:a16="http://schemas.microsoft.com/office/drawing/2014/main" id="{A6B31371-2EB0-48F2-8D02-B1D12541C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028" y="747843"/>
            <a:ext cx="8043470" cy="5362313"/>
          </a:xfrm>
          <a:prstGeom prst="rect">
            <a:avLst/>
          </a:prstGeom>
        </p:spPr>
      </p:pic>
    </p:spTree>
    <p:extLst>
      <p:ext uri="{BB962C8B-B14F-4D97-AF65-F5344CB8AC3E}">
        <p14:creationId xmlns:p14="http://schemas.microsoft.com/office/powerpoint/2010/main" val="2641053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BEBF-7BAF-4A1B-8034-91BB39C51D51}"/>
              </a:ext>
            </a:extLst>
          </p:cNvPr>
          <p:cNvSpPr>
            <a:spLocks noGrp="1"/>
          </p:cNvSpPr>
          <p:nvPr>
            <p:ph type="ctrTitle"/>
          </p:nvPr>
        </p:nvSpPr>
        <p:spPr>
          <a:xfrm>
            <a:off x="6345538" y="2840019"/>
            <a:ext cx="5491571" cy="924652"/>
          </a:xfrm>
        </p:spPr>
        <p:txBody>
          <a:bodyPr/>
          <a:lstStyle/>
          <a:p>
            <a:r>
              <a:rPr lang="en-US" dirty="0"/>
              <a:t>Any Questions?</a:t>
            </a:r>
          </a:p>
        </p:txBody>
      </p:sp>
    </p:spTree>
    <p:extLst>
      <p:ext uri="{BB962C8B-B14F-4D97-AF65-F5344CB8AC3E}">
        <p14:creationId xmlns:p14="http://schemas.microsoft.com/office/powerpoint/2010/main" val="3484444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781727" y="2485084"/>
            <a:ext cx="4903377" cy="610863"/>
          </a:xfrm>
        </p:spPr>
        <p:txBody>
          <a:bodyPr/>
          <a:lstStyle/>
          <a:p>
            <a:r>
              <a:rPr lang="en-US" dirty="0"/>
              <a:t>Thank you</a:t>
            </a:r>
          </a:p>
        </p:txBody>
      </p:sp>
      <p:pic>
        <p:nvPicPr>
          <p:cNvPr id="25" name="Picture Placeholder 24">
            <a:extLst>
              <a:ext uri="{FF2B5EF4-FFF2-40B4-BE49-F238E27FC236}">
                <a16:creationId xmlns:a16="http://schemas.microsoft.com/office/drawing/2014/main" id="{1F28CCA8-EDF5-46D1-9F15-BA0831DBE9E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Protection Rings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665872"/>
          </a:xfrm>
        </p:spPr>
        <p:txBody>
          <a:bodyPr/>
          <a:lstStyle/>
          <a:p>
            <a:r>
              <a:rPr lang="en-US" dirty="0"/>
              <a:t>In modern protected mode + paging enabled systems, there are 7 protection rings.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6</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HyperDbg</a:t>
            </a:r>
            <a:endParaRPr lang="en-US" sz="1100"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May 25, 2022</a:t>
            </a:fld>
            <a:endParaRPr lang="en-US" dirty="0"/>
          </a:p>
        </p:txBody>
      </p:sp>
      <p:pic>
        <p:nvPicPr>
          <p:cNvPr id="10" name="Picture Placeholder 9">
            <a:extLst>
              <a:ext uri="{FF2B5EF4-FFF2-40B4-BE49-F238E27FC236}">
                <a16:creationId xmlns:a16="http://schemas.microsoft.com/office/drawing/2014/main" id="{4875F10F-B000-45F4-8583-035E161AA59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42" r="5842"/>
          <a:stretch>
            <a:fillRect/>
          </a:stretch>
        </p:blipFill>
        <p:spPr>
          <a:xfrm>
            <a:off x="6096000" y="-1"/>
            <a:ext cx="6096000" cy="6880543"/>
          </a:xfrm>
        </p:spPr>
      </p:pic>
      <p:cxnSp>
        <p:nvCxnSpPr>
          <p:cNvPr id="12" name="Straight Arrow Connector 11">
            <a:extLst>
              <a:ext uri="{FF2B5EF4-FFF2-40B4-BE49-F238E27FC236}">
                <a16:creationId xmlns:a16="http://schemas.microsoft.com/office/drawing/2014/main" id="{BFF772B3-D5F4-44E6-B30F-B3522F020689}"/>
              </a:ext>
            </a:extLst>
          </p:cNvPr>
          <p:cNvCxnSpPr>
            <a:cxnSpLocks/>
          </p:cNvCxnSpPr>
          <p:nvPr/>
        </p:nvCxnSpPr>
        <p:spPr>
          <a:xfrm>
            <a:off x="2478157" y="5640671"/>
            <a:ext cx="5814449"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3">
            <a:extLst>
              <a:ext uri="{FF2B5EF4-FFF2-40B4-BE49-F238E27FC236}">
                <a16:creationId xmlns:a16="http://schemas.microsoft.com/office/drawing/2014/main" id="{EDF18B0D-CA83-46AD-BB59-CD3C0C97D466}"/>
              </a:ext>
            </a:extLst>
          </p:cNvPr>
          <p:cNvSpPr txBox="1">
            <a:spLocks/>
          </p:cNvSpPr>
          <p:nvPr/>
        </p:nvSpPr>
        <p:spPr>
          <a:xfrm>
            <a:off x="2756394" y="5310154"/>
            <a:ext cx="4572001" cy="39386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x64dbg, </a:t>
            </a:r>
            <a:r>
              <a:rPr lang="en-US" dirty="0" err="1"/>
              <a:t>edb</a:t>
            </a:r>
            <a:r>
              <a:rPr lang="en-US" dirty="0"/>
              <a:t>, </a:t>
            </a:r>
            <a:r>
              <a:rPr lang="en-US" dirty="0" err="1"/>
              <a:t>gdb</a:t>
            </a:r>
            <a:r>
              <a:rPr lang="en-US" dirty="0"/>
              <a:t>, </a:t>
            </a:r>
            <a:r>
              <a:rPr lang="en-US" dirty="0" err="1"/>
              <a:t>ollydbg</a:t>
            </a:r>
            <a:r>
              <a:rPr lang="en-US" dirty="0"/>
              <a:t>, immunity, </a:t>
            </a:r>
            <a:r>
              <a:rPr lang="en-US" dirty="0" err="1"/>
              <a:t>windbg</a:t>
            </a:r>
            <a:r>
              <a:rPr lang="en-US" dirty="0"/>
              <a:t>, etc.</a:t>
            </a:r>
          </a:p>
        </p:txBody>
      </p:sp>
      <p:cxnSp>
        <p:nvCxnSpPr>
          <p:cNvPr id="18" name="Straight Arrow Connector 17">
            <a:extLst>
              <a:ext uri="{FF2B5EF4-FFF2-40B4-BE49-F238E27FC236}">
                <a16:creationId xmlns:a16="http://schemas.microsoft.com/office/drawing/2014/main" id="{967D4D17-BEEB-42EC-A189-CAB0DB777E94}"/>
              </a:ext>
            </a:extLst>
          </p:cNvPr>
          <p:cNvCxnSpPr>
            <a:cxnSpLocks/>
          </p:cNvCxnSpPr>
          <p:nvPr/>
        </p:nvCxnSpPr>
        <p:spPr>
          <a:xfrm>
            <a:off x="2080591" y="4527489"/>
            <a:ext cx="639092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55293686-A07E-4225-A649-5A1325E2ED99}"/>
              </a:ext>
            </a:extLst>
          </p:cNvPr>
          <p:cNvSpPr txBox="1">
            <a:spLocks/>
          </p:cNvSpPr>
          <p:nvPr/>
        </p:nvSpPr>
        <p:spPr>
          <a:xfrm>
            <a:off x="2140197" y="4120909"/>
            <a:ext cx="4572001" cy="39386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Microsoft WinDbg, GNU Debugger (</a:t>
            </a:r>
            <a:r>
              <a:rPr lang="en-US" dirty="0" err="1"/>
              <a:t>gdb</a:t>
            </a:r>
            <a:r>
              <a:rPr lang="en-US" dirty="0"/>
              <a:t>), LLDB </a:t>
            </a:r>
          </a:p>
        </p:txBody>
      </p:sp>
      <p:cxnSp>
        <p:nvCxnSpPr>
          <p:cNvPr id="20" name="Straight Arrow Connector 19">
            <a:extLst>
              <a:ext uri="{FF2B5EF4-FFF2-40B4-BE49-F238E27FC236}">
                <a16:creationId xmlns:a16="http://schemas.microsoft.com/office/drawing/2014/main" id="{E9776F16-AAD4-48C2-AE18-BC1F75ED7081}"/>
              </a:ext>
            </a:extLst>
          </p:cNvPr>
          <p:cNvCxnSpPr>
            <a:cxnSpLocks/>
          </p:cNvCxnSpPr>
          <p:nvPr/>
        </p:nvCxnSpPr>
        <p:spPr>
          <a:xfrm>
            <a:off x="2597426" y="3772115"/>
            <a:ext cx="561229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 Placeholder 3">
            <a:extLst>
              <a:ext uri="{FF2B5EF4-FFF2-40B4-BE49-F238E27FC236}">
                <a16:creationId xmlns:a16="http://schemas.microsoft.com/office/drawing/2014/main" id="{AE2B684F-4ACE-47B9-8931-36EF33D81DDC}"/>
              </a:ext>
            </a:extLst>
          </p:cNvPr>
          <p:cNvSpPr txBox="1">
            <a:spLocks/>
          </p:cNvSpPr>
          <p:nvPr/>
        </p:nvSpPr>
        <p:spPr>
          <a:xfrm>
            <a:off x="2756394" y="3412826"/>
            <a:ext cx="4572001" cy="39386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HyperDbg Debugger</a:t>
            </a:r>
          </a:p>
        </p:txBody>
      </p:sp>
    </p:spTree>
    <p:extLst>
      <p:ext uri="{BB962C8B-B14F-4D97-AF65-F5344CB8AC3E}">
        <p14:creationId xmlns:p14="http://schemas.microsoft.com/office/powerpoint/2010/main" val="39124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E52573-CD62-48E0-8ED2-48E29C05CA73}"/>
              </a:ext>
            </a:extLst>
          </p:cNvPr>
          <p:cNvSpPr>
            <a:spLocks noGrp="1"/>
          </p:cNvSpPr>
          <p:nvPr>
            <p:ph type="title"/>
          </p:nvPr>
        </p:nvSpPr>
        <p:spPr>
          <a:xfrm>
            <a:off x="517130" y="125908"/>
            <a:ext cx="7407965" cy="1387421"/>
          </a:xfrm>
        </p:spPr>
        <p:txBody>
          <a:bodyPr>
            <a:noAutofit/>
          </a:bodyPr>
          <a:lstStyle/>
          <a:p>
            <a:r>
              <a:rPr lang="en-US" sz="3200" dirty="0"/>
              <a:t>Kernel Debugger Family Members</a:t>
            </a:r>
          </a:p>
        </p:txBody>
      </p:sp>
      <p:sp>
        <p:nvSpPr>
          <p:cNvPr id="4" name="Text Placeholder 3">
            <a:extLst>
              <a:ext uri="{FF2B5EF4-FFF2-40B4-BE49-F238E27FC236}">
                <a16:creationId xmlns:a16="http://schemas.microsoft.com/office/drawing/2014/main" id="{BCB1878A-3258-4E91-A8F5-3DFDCAD98AA2}"/>
              </a:ext>
            </a:extLst>
          </p:cNvPr>
          <p:cNvSpPr>
            <a:spLocks noGrp="1"/>
          </p:cNvSpPr>
          <p:nvPr>
            <p:ph type="body" sz="quarter" idx="11"/>
          </p:nvPr>
        </p:nvSpPr>
        <p:spPr>
          <a:xfrm>
            <a:off x="1138342" y="2176949"/>
            <a:ext cx="5497858" cy="2795232"/>
          </a:xfrm>
        </p:spPr>
        <p:txBody>
          <a:bodyPr/>
          <a:lstStyle/>
          <a:p>
            <a:r>
              <a:rPr lang="en-US" b="1" dirty="0"/>
              <a:t>WinDbg,</a:t>
            </a:r>
          </a:p>
          <a:p>
            <a:pPr marL="285750" indent="-285750">
              <a:buFont typeface="Arial" panose="020B0604020202020204" pitchFamily="34" charset="0"/>
              <a:buChar char="•"/>
            </a:pPr>
            <a:r>
              <a:rPr lang="en-US" dirty="0"/>
              <a:t>Over 30 years of develop</a:t>
            </a:r>
          </a:p>
          <a:p>
            <a:pPr marL="285750" indent="-285750">
              <a:buFont typeface="Arial" panose="020B0604020202020204" pitchFamily="34" charset="0"/>
              <a:buChar char="•"/>
            </a:pPr>
            <a:r>
              <a:rPr lang="en-US" dirty="0"/>
              <a:t>Windows is made by using WinDbg</a:t>
            </a:r>
          </a:p>
          <a:p>
            <a:pPr marL="285750" indent="-285750">
              <a:buFont typeface="Arial" panose="020B0604020202020204" pitchFamily="34" charset="0"/>
              <a:buChar char="•"/>
            </a:pPr>
            <a:r>
              <a:rPr lang="en-US" dirty="0"/>
              <a:t>Not open-source but its source code leaked multiple times</a:t>
            </a:r>
          </a:p>
          <a:p>
            <a:endParaRPr lang="en-US" dirty="0"/>
          </a:p>
          <a:p>
            <a:r>
              <a:rPr lang="en-US" b="1" dirty="0"/>
              <a:t>LLDB,</a:t>
            </a:r>
          </a:p>
          <a:p>
            <a:pPr marL="285750" indent="-285750">
              <a:buFont typeface="Arial" panose="020B0604020202020204" pitchFamily="34" charset="0"/>
              <a:buChar char="•"/>
            </a:pPr>
            <a:r>
              <a:rPr lang="en-US" dirty="0"/>
              <a:t>Mostly used as OS X debugger by researchers</a:t>
            </a:r>
          </a:p>
          <a:p>
            <a:pPr marL="285750" indent="-285750">
              <a:buFont typeface="Arial" panose="020B0604020202020204" pitchFamily="34" charset="0"/>
              <a:buChar char="•"/>
            </a:pPr>
            <a:r>
              <a:rPr lang="en-US" dirty="0"/>
              <a:t>Open-source</a:t>
            </a:r>
          </a:p>
        </p:txBody>
      </p:sp>
      <p:sp>
        <p:nvSpPr>
          <p:cNvPr id="5" name="Date Placeholder 4">
            <a:extLst>
              <a:ext uri="{FF2B5EF4-FFF2-40B4-BE49-F238E27FC236}">
                <a16:creationId xmlns:a16="http://schemas.microsoft.com/office/drawing/2014/main" id="{714048DC-A29D-4E97-BA0C-3AA55A433D5A}"/>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63279B08-C8C4-4086-BFB9-BAE6823C1A1C}"/>
              </a:ext>
            </a:extLst>
          </p:cNvPr>
          <p:cNvSpPr>
            <a:spLocks noGrp="1"/>
          </p:cNvSpPr>
          <p:nvPr>
            <p:ph type="ftr" sz="quarter" idx="15"/>
          </p:nvPr>
        </p:nvSpPr>
        <p:spPr/>
        <p:txBody>
          <a:bodyPr/>
          <a:lstStyle/>
          <a:p>
            <a:r>
              <a:rPr lang="en-US" dirty="0"/>
              <a:t>HyperDbg</a:t>
            </a:r>
            <a:endParaRPr lang="en-US" sz="1100" dirty="0"/>
          </a:p>
        </p:txBody>
      </p:sp>
      <p:sp>
        <p:nvSpPr>
          <p:cNvPr id="7" name="Slide Number Placeholder 6">
            <a:extLst>
              <a:ext uri="{FF2B5EF4-FFF2-40B4-BE49-F238E27FC236}">
                <a16:creationId xmlns:a16="http://schemas.microsoft.com/office/drawing/2014/main" id="{9DCC45D3-3E0A-4544-894A-EA0E7C0FC4D8}"/>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2050" name="Picture 2" descr="image.slidesharecdn.com/more-than-po-1503060645...">
            <a:extLst>
              <a:ext uri="{FF2B5EF4-FFF2-40B4-BE49-F238E27FC236}">
                <a16:creationId xmlns:a16="http://schemas.microsoft.com/office/drawing/2014/main" id="{D48D9F86-AC83-47BE-9041-09766175B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211" y="1871390"/>
            <a:ext cx="5144520" cy="40196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Get Gallery | WinDbg">
            <a:extLst>
              <a:ext uri="{FF2B5EF4-FFF2-40B4-BE49-F238E27FC236}">
                <a16:creationId xmlns:a16="http://schemas.microsoft.com/office/drawing/2014/main" id="{DC223DCE-E85B-45B0-9174-7BAA1DF4B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937" y="1016238"/>
            <a:ext cx="1710305" cy="17103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13 Best WinDbg Alternatives (2021)">
            <a:extLst>
              <a:ext uri="{FF2B5EF4-FFF2-40B4-BE49-F238E27FC236}">
                <a16:creationId xmlns:a16="http://schemas.microsoft.com/office/drawing/2014/main" id="{0A73E57F-CF98-4DD5-9CFC-9E96C2981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4003" y="1329276"/>
            <a:ext cx="1003852" cy="100385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Picture Placeholder 8">
            <a:extLst>
              <a:ext uri="{FF2B5EF4-FFF2-40B4-BE49-F238E27FC236}">
                <a16:creationId xmlns:a16="http://schemas.microsoft.com/office/drawing/2014/main" id="{BFF43FAE-C944-45FA-AA46-3E62D5F945B1}"/>
              </a:ext>
            </a:extLst>
          </p:cNvPr>
          <p:cNvGrpSpPr/>
          <p:nvPr/>
        </p:nvGrpSpPr>
        <p:grpSpPr>
          <a:xfrm>
            <a:off x="7925095" y="4351903"/>
            <a:ext cx="5765519" cy="1539821"/>
            <a:chOff x="6571195" y="492896"/>
            <a:chExt cx="16679723" cy="5719086"/>
          </a:xfrm>
        </p:grpSpPr>
        <p:sp>
          <p:nvSpPr>
            <p:cNvPr id="11" name="Freeform: Shape 10">
              <a:extLst>
                <a:ext uri="{FF2B5EF4-FFF2-40B4-BE49-F238E27FC236}">
                  <a16:creationId xmlns:a16="http://schemas.microsoft.com/office/drawing/2014/main" id="{47F279E1-7ABE-4CDB-B3BF-3AD0EDD2CCED}"/>
                </a:ext>
              </a:extLst>
            </p:cNvPr>
            <p:cNvSpPr/>
            <p:nvPr/>
          </p:nvSpPr>
          <p:spPr>
            <a:xfrm>
              <a:off x="11701681" y="4375455"/>
              <a:ext cx="1618909" cy="1293247"/>
            </a:xfrm>
            <a:custGeom>
              <a:avLst/>
              <a:gdLst>
                <a:gd name="connsiteX0" fmla="*/ 21 w 1618909"/>
                <a:gd name="connsiteY0" fmla="*/ 1087417 h 1293247"/>
                <a:gd name="connsiteX1" fmla="*/ 289971 w 1618909"/>
                <a:gd name="connsiteY1" fmla="*/ 1288791 h 1293247"/>
                <a:gd name="connsiteX2" fmla="*/ 765167 w 1618909"/>
                <a:gd name="connsiteY2" fmla="*/ 1167966 h 1293247"/>
                <a:gd name="connsiteX3" fmla="*/ 1417555 w 1618909"/>
                <a:gd name="connsiteY3" fmla="*/ 515516 h 1293247"/>
                <a:gd name="connsiteX4" fmla="*/ 1618909 w 1618909"/>
                <a:gd name="connsiteY4" fmla="*/ 0 h 1293247"/>
                <a:gd name="connsiteX5" fmla="*/ 1234964 w 1618909"/>
                <a:gd name="connsiteY5" fmla="*/ 28467 h 129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8909" h="1293247">
                  <a:moveTo>
                    <a:pt x="21" y="1087417"/>
                  </a:moveTo>
                  <a:cubicBezTo>
                    <a:pt x="21" y="1087417"/>
                    <a:pt x="-8033" y="1256571"/>
                    <a:pt x="289971" y="1288791"/>
                  </a:cubicBezTo>
                  <a:cubicBezTo>
                    <a:pt x="587976" y="1321011"/>
                    <a:pt x="765167" y="1167966"/>
                    <a:pt x="765167" y="1167966"/>
                  </a:cubicBezTo>
                  <a:cubicBezTo>
                    <a:pt x="765167" y="1167966"/>
                    <a:pt x="1320905" y="692725"/>
                    <a:pt x="1417555" y="515516"/>
                  </a:cubicBezTo>
                  <a:cubicBezTo>
                    <a:pt x="1514205" y="338308"/>
                    <a:pt x="1618909" y="0"/>
                    <a:pt x="1618909" y="0"/>
                  </a:cubicBezTo>
                  <a:lnTo>
                    <a:pt x="1234964" y="28467"/>
                  </a:lnTo>
                </a:path>
              </a:pathLst>
            </a:custGeom>
            <a:solidFill>
              <a:srgbClr val="FFFFFF"/>
            </a:solidFill>
            <a:ln w="30480" cap="flat">
              <a:solidFill>
                <a:srgbClr val="000000"/>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925A6D0-23A7-433C-A702-FDCE6FA41C14}"/>
                </a:ext>
              </a:extLst>
            </p:cNvPr>
            <p:cNvSpPr/>
            <p:nvPr/>
          </p:nvSpPr>
          <p:spPr>
            <a:xfrm>
              <a:off x="11431651" y="1733434"/>
              <a:ext cx="2114456" cy="894098"/>
            </a:xfrm>
            <a:custGeom>
              <a:avLst/>
              <a:gdLst>
                <a:gd name="connsiteX0" fmla="*/ 0 w 2114456"/>
                <a:gd name="connsiteY0" fmla="*/ 442855 h 894098"/>
                <a:gd name="connsiteX1" fmla="*/ 117022 w 2114456"/>
                <a:gd name="connsiteY1" fmla="*/ 306088 h 894098"/>
                <a:gd name="connsiteX2" fmla="*/ 382809 w 2114456"/>
                <a:gd name="connsiteY2" fmla="*/ 144989 h 894098"/>
                <a:gd name="connsiteX3" fmla="*/ 576110 w 2114456"/>
                <a:gd name="connsiteY3" fmla="*/ 0 h 894098"/>
                <a:gd name="connsiteX4" fmla="*/ 1156010 w 2114456"/>
                <a:gd name="connsiteY4" fmla="*/ 48330 h 894098"/>
                <a:gd name="connsiteX5" fmla="*/ 2114456 w 2114456"/>
                <a:gd name="connsiteY5" fmla="*/ 805494 h 894098"/>
                <a:gd name="connsiteX6" fmla="*/ 1671477 w 2114456"/>
                <a:gd name="connsiteY6" fmla="*/ 894099 h 89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4456" h="894098">
                  <a:moveTo>
                    <a:pt x="0" y="442855"/>
                  </a:moveTo>
                  <a:cubicBezTo>
                    <a:pt x="0" y="442855"/>
                    <a:pt x="35602" y="368857"/>
                    <a:pt x="117022" y="306088"/>
                  </a:cubicBezTo>
                  <a:cubicBezTo>
                    <a:pt x="216665" y="229270"/>
                    <a:pt x="265419" y="262796"/>
                    <a:pt x="382809" y="144989"/>
                  </a:cubicBezTo>
                  <a:cubicBezTo>
                    <a:pt x="459298" y="68229"/>
                    <a:pt x="576110" y="0"/>
                    <a:pt x="576110" y="0"/>
                  </a:cubicBezTo>
                  <a:cubicBezTo>
                    <a:pt x="576110" y="0"/>
                    <a:pt x="1058756" y="14724"/>
                    <a:pt x="1156010" y="48330"/>
                  </a:cubicBezTo>
                  <a:cubicBezTo>
                    <a:pt x="1732085" y="247391"/>
                    <a:pt x="2114456" y="805494"/>
                    <a:pt x="2114456" y="805494"/>
                  </a:cubicBezTo>
                  <a:lnTo>
                    <a:pt x="1671477" y="894099"/>
                  </a:lnTo>
                </a:path>
              </a:pathLst>
            </a:custGeom>
            <a:solidFill>
              <a:srgbClr val="FFFFFF"/>
            </a:solidFill>
            <a:ln w="30480" cap="flat">
              <a:solidFill>
                <a:srgbClr val="000000"/>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17E829F-AEF1-4A63-BF94-61DB64658320}"/>
                </a:ext>
              </a:extLst>
            </p:cNvPr>
            <p:cNvSpPr/>
            <p:nvPr/>
          </p:nvSpPr>
          <p:spPr>
            <a:xfrm>
              <a:off x="9628028" y="5632026"/>
              <a:ext cx="503111" cy="441949"/>
            </a:xfrm>
            <a:custGeom>
              <a:avLst/>
              <a:gdLst>
                <a:gd name="connsiteX0" fmla="*/ 0 w 503111"/>
                <a:gd name="connsiteY0" fmla="*/ 328146 h 441949"/>
                <a:gd name="connsiteX1" fmla="*/ 180944 w 503111"/>
                <a:gd name="connsiteY1" fmla="*/ 434967 h 441949"/>
                <a:gd name="connsiteX2" fmla="*/ 382298 w 503111"/>
                <a:gd name="connsiteY2" fmla="*/ 136934 h 441949"/>
                <a:gd name="connsiteX3" fmla="*/ 503111 w 503111"/>
                <a:gd name="connsiteY3" fmla="*/ 0 h 441949"/>
              </a:gdLst>
              <a:ahLst/>
              <a:cxnLst>
                <a:cxn ang="0">
                  <a:pos x="connsiteX0" y="connsiteY0"/>
                </a:cxn>
                <a:cxn ang="0">
                  <a:pos x="connsiteX1" y="connsiteY1"/>
                </a:cxn>
                <a:cxn ang="0">
                  <a:pos x="connsiteX2" y="connsiteY2"/>
                </a:cxn>
                <a:cxn ang="0">
                  <a:pos x="connsiteX3" y="connsiteY3"/>
                </a:cxn>
              </a:cxnLst>
              <a:rect l="l" t="t" r="r" b="b"/>
              <a:pathLst>
                <a:path w="503111" h="441949">
                  <a:moveTo>
                    <a:pt x="0" y="328146"/>
                  </a:moveTo>
                  <a:cubicBezTo>
                    <a:pt x="0" y="328146"/>
                    <a:pt x="19861" y="475242"/>
                    <a:pt x="180944" y="434967"/>
                  </a:cubicBezTo>
                  <a:cubicBezTo>
                    <a:pt x="342028" y="394692"/>
                    <a:pt x="333973" y="193318"/>
                    <a:pt x="382298" y="136934"/>
                  </a:cubicBezTo>
                  <a:cubicBezTo>
                    <a:pt x="430624" y="80549"/>
                    <a:pt x="503111" y="0"/>
                    <a:pt x="503111" y="0"/>
                  </a:cubicBezTo>
                </a:path>
              </a:pathLst>
            </a:custGeom>
            <a:solidFill>
              <a:srgbClr val="FFFFFF"/>
            </a:solidFill>
            <a:ln w="30480" cap="flat">
              <a:solidFill>
                <a:srgbClr val="000000"/>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E5EABC-F720-482D-A6FC-BF2AC9BDBABE}"/>
                </a:ext>
              </a:extLst>
            </p:cNvPr>
            <p:cNvSpPr/>
            <p:nvPr/>
          </p:nvSpPr>
          <p:spPr>
            <a:xfrm>
              <a:off x="9089496" y="5614359"/>
              <a:ext cx="779608" cy="597623"/>
            </a:xfrm>
            <a:custGeom>
              <a:avLst/>
              <a:gdLst>
                <a:gd name="connsiteX0" fmla="*/ 0 w 779608"/>
                <a:gd name="connsiteY0" fmla="*/ 0 h 597623"/>
                <a:gd name="connsiteX1" fmla="*/ 405363 w 779608"/>
                <a:gd name="connsiteY1" fmla="*/ 597623 h 597623"/>
                <a:gd name="connsiteX2" fmla="*/ 485905 w 779608"/>
                <a:gd name="connsiteY2" fmla="*/ 420415 h 597623"/>
                <a:gd name="connsiteX3" fmla="*/ 646989 w 779608"/>
                <a:gd name="connsiteY3" fmla="*/ 146546 h 597623"/>
                <a:gd name="connsiteX4" fmla="*/ 779608 w 779608"/>
                <a:gd name="connsiteY4" fmla="*/ 11259 h 597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08" h="597623">
                  <a:moveTo>
                    <a:pt x="0" y="0"/>
                  </a:moveTo>
                  <a:lnTo>
                    <a:pt x="405363" y="597623"/>
                  </a:lnTo>
                  <a:cubicBezTo>
                    <a:pt x="405363" y="597623"/>
                    <a:pt x="428506" y="501849"/>
                    <a:pt x="485905" y="420415"/>
                  </a:cubicBezTo>
                  <a:cubicBezTo>
                    <a:pt x="554547" y="323029"/>
                    <a:pt x="590610" y="309786"/>
                    <a:pt x="646989" y="146546"/>
                  </a:cubicBezTo>
                  <a:cubicBezTo>
                    <a:pt x="681274" y="47278"/>
                    <a:pt x="779608" y="11259"/>
                    <a:pt x="779608" y="11259"/>
                  </a:cubicBezTo>
                </a:path>
              </a:pathLst>
            </a:custGeom>
            <a:solidFill>
              <a:srgbClr val="FFFFFF"/>
            </a:solidFill>
            <a:ln w="30480" cap="flat">
              <a:solidFill>
                <a:srgbClr val="000000"/>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07B94B1-9A2C-4694-8B17-9C9113DD1FE3}"/>
                </a:ext>
              </a:extLst>
            </p:cNvPr>
            <p:cNvSpPr/>
            <p:nvPr/>
          </p:nvSpPr>
          <p:spPr>
            <a:xfrm>
              <a:off x="7207475" y="2063687"/>
              <a:ext cx="7845679" cy="3568339"/>
            </a:xfrm>
            <a:custGeom>
              <a:avLst/>
              <a:gdLst>
                <a:gd name="connsiteX0" fmla="*/ 0 w 7845679"/>
                <a:gd name="connsiteY0" fmla="*/ 1312956 h 3568339"/>
                <a:gd name="connsiteX1" fmla="*/ 201354 w 7845679"/>
                <a:gd name="connsiteY1" fmla="*/ 1498220 h 3568339"/>
                <a:gd name="connsiteX2" fmla="*/ 395358 w 7845679"/>
                <a:gd name="connsiteY2" fmla="*/ 1600040 h 3568339"/>
                <a:gd name="connsiteX3" fmla="*/ 467142 w 7845679"/>
                <a:gd name="connsiteY3" fmla="*/ 1764033 h 3568339"/>
                <a:gd name="connsiteX4" fmla="*/ 225517 w 7845679"/>
                <a:gd name="connsiteY4" fmla="*/ 1764033 h 3568339"/>
                <a:gd name="connsiteX5" fmla="*/ 8914 w 7845679"/>
                <a:gd name="connsiteY5" fmla="*/ 1893850 h 3568339"/>
                <a:gd name="connsiteX6" fmla="*/ 161083 w 7845679"/>
                <a:gd name="connsiteY6" fmla="*/ 2021791 h 3568339"/>
                <a:gd name="connsiteX7" fmla="*/ 571846 w 7845679"/>
                <a:gd name="connsiteY7" fmla="*/ 2577582 h 3568339"/>
                <a:gd name="connsiteX8" fmla="*/ 918175 w 7845679"/>
                <a:gd name="connsiteY8" fmla="*/ 2907835 h 3568339"/>
                <a:gd name="connsiteX9" fmla="*/ 1264505 w 7845679"/>
                <a:gd name="connsiteY9" fmla="*/ 3302527 h 3568339"/>
                <a:gd name="connsiteX10" fmla="*/ 1965218 w 7845679"/>
                <a:gd name="connsiteY10" fmla="*/ 3568340 h 3568339"/>
                <a:gd name="connsiteX11" fmla="*/ 3938489 w 7845679"/>
                <a:gd name="connsiteY11" fmla="*/ 3503900 h 3568339"/>
                <a:gd name="connsiteX12" fmla="*/ 4832502 w 7845679"/>
                <a:gd name="connsiteY12" fmla="*/ 3270307 h 3568339"/>
                <a:gd name="connsiteX13" fmla="*/ 5492945 w 7845679"/>
                <a:gd name="connsiteY13" fmla="*/ 2770900 h 3568339"/>
                <a:gd name="connsiteX14" fmla="*/ 5895653 w 7845679"/>
                <a:gd name="connsiteY14" fmla="*/ 2062065 h 3568339"/>
                <a:gd name="connsiteX15" fmla="*/ 6169495 w 7845679"/>
                <a:gd name="connsiteY15" fmla="*/ 1554604 h 3568339"/>
                <a:gd name="connsiteX16" fmla="*/ 6556095 w 7845679"/>
                <a:gd name="connsiteY16" fmla="*/ 1409615 h 3568339"/>
                <a:gd name="connsiteX17" fmla="*/ 7683679 w 7845679"/>
                <a:gd name="connsiteY17" fmla="*/ 2392318 h 3568339"/>
                <a:gd name="connsiteX18" fmla="*/ 7836708 w 7845679"/>
                <a:gd name="connsiteY18" fmla="*/ 1852637 h 3568339"/>
                <a:gd name="connsiteX19" fmla="*/ 7659516 w 7845679"/>
                <a:gd name="connsiteY19" fmla="*/ 1248516 h 3568339"/>
                <a:gd name="connsiteX20" fmla="*/ 7844762 w 7845679"/>
                <a:gd name="connsiteY20" fmla="*/ 636341 h 3568339"/>
                <a:gd name="connsiteX21" fmla="*/ 7699787 w 7845679"/>
                <a:gd name="connsiteY21" fmla="*/ 0 h 3568339"/>
                <a:gd name="connsiteX22" fmla="*/ 6588312 w 7845679"/>
                <a:gd name="connsiteY22" fmla="*/ 821604 h 3568339"/>
                <a:gd name="connsiteX23" fmla="*/ 6113115 w 7845679"/>
                <a:gd name="connsiteY23" fmla="*/ 733000 h 3568339"/>
                <a:gd name="connsiteX24" fmla="*/ 5275482 w 7845679"/>
                <a:gd name="connsiteY24" fmla="*/ 169154 h 3568339"/>
                <a:gd name="connsiteX25" fmla="*/ 2432359 w 7845679"/>
                <a:gd name="connsiteY25" fmla="*/ 153044 h 3568339"/>
                <a:gd name="connsiteX26" fmla="*/ 1796080 w 7845679"/>
                <a:gd name="connsiteY26" fmla="*/ 394692 h 3568339"/>
                <a:gd name="connsiteX27" fmla="*/ 950392 w 7845679"/>
                <a:gd name="connsiteY27" fmla="*/ 604121 h 3568339"/>
                <a:gd name="connsiteX28" fmla="*/ 700713 w 7845679"/>
                <a:gd name="connsiteY28" fmla="*/ 886044 h 3568339"/>
                <a:gd name="connsiteX29" fmla="*/ 265788 w 7845679"/>
                <a:gd name="connsiteY29" fmla="*/ 1055197 h 3568339"/>
                <a:gd name="connsiteX30" fmla="*/ 0 w 7845679"/>
                <a:gd name="connsiteY30" fmla="*/ 1312956 h 356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45679" h="3568339">
                  <a:moveTo>
                    <a:pt x="0" y="1312956"/>
                  </a:moveTo>
                  <a:cubicBezTo>
                    <a:pt x="0" y="1312956"/>
                    <a:pt x="73052" y="1400812"/>
                    <a:pt x="201354" y="1498220"/>
                  </a:cubicBezTo>
                  <a:cubicBezTo>
                    <a:pt x="244205" y="1530752"/>
                    <a:pt x="356571" y="1566787"/>
                    <a:pt x="395358" y="1600040"/>
                  </a:cubicBezTo>
                  <a:cubicBezTo>
                    <a:pt x="480956" y="1673425"/>
                    <a:pt x="467142" y="1764033"/>
                    <a:pt x="467142" y="1764033"/>
                  </a:cubicBezTo>
                  <a:cubicBezTo>
                    <a:pt x="467142" y="1764033"/>
                    <a:pt x="330221" y="1723758"/>
                    <a:pt x="225517" y="1764033"/>
                  </a:cubicBezTo>
                  <a:cubicBezTo>
                    <a:pt x="120813" y="1804307"/>
                    <a:pt x="8914" y="1893850"/>
                    <a:pt x="8914" y="1893850"/>
                  </a:cubicBezTo>
                  <a:cubicBezTo>
                    <a:pt x="8914" y="1893850"/>
                    <a:pt x="88596" y="1925131"/>
                    <a:pt x="161083" y="2021791"/>
                  </a:cubicBezTo>
                  <a:cubicBezTo>
                    <a:pt x="233571" y="2118450"/>
                    <a:pt x="434925" y="2432593"/>
                    <a:pt x="571846" y="2577582"/>
                  </a:cubicBezTo>
                  <a:cubicBezTo>
                    <a:pt x="708767" y="2722571"/>
                    <a:pt x="845688" y="2770900"/>
                    <a:pt x="918175" y="2907835"/>
                  </a:cubicBezTo>
                  <a:cubicBezTo>
                    <a:pt x="990663" y="3044768"/>
                    <a:pt x="1055096" y="3165593"/>
                    <a:pt x="1264505" y="3302527"/>
                  </a:cubicBezTo>
                  <a:cubicBezTo>
                    <a:pt x="1473913" y="3439461"/>
                    <a:pt x="1804134" y="3568340"/>
                    <a:pt x="1965218" y="3568340"/>
                  </a:cubicBezTo>
                  <a:cubicBezTo>
                    <a:pt x="2126301" y="3568340"/>
                    <a:pt x="3777406" y="3552230"/>
                    <a:pt x="3938489" y="3503900"/>
                  </a:cubicBezTo>
                  <a:cubicBezTo>
                    <a:pt x="4099573" y="3455570"/>
                    <a:pt x="4679474" y="3375021"/>
                    <a:pt x="4832502" y="3270307"/>
                  </a:cubicBezTo>
                  <a:cubicBezTo>
                    <a:pt x="4985532" y="3165593"/>
                    <a:pt x="5388240" y="2948109"/>
                    <a:pt x="5492945" y="2770900"/>
                  </a:cubicBezTo>
                  <a:cubicBezTo>
                    <a:pt x="5597649" y="2593692"/>
                    <a:pt x="5831219" y="2150670"/>
                    <a:pt x="5895653" y="2062065"/>
                  </a:cubicBezTo>
                  <a:cubicBezTo>
                    <a:pt x="5960086" y="1973461"/>
                    <a:pt x="6056736" y="1651263"/>
                    <a:pt x="6169495" y="1554604"/>
                  </a:cubicBezTo>
                  <a:cubicBezTo>
                    <a:pt x="6282254" y="1457945"/>
                    <a:pt x="6378903" y="1353231"/>
                    <a:pt x="6556095" y="1409615"/>
                  </a:cubicBezTo>
                  <a:cubicBezTo>
                    <a:pt x="6733286" y="1466000"/>
                    <a:pt x="7683679" y="2392318"/>
                    <a:pt x="7683679" y="2392318"/>
                  </a:cubicBezTo>
                  <a:cubicBezTo>
                    <a:pt x="7683679" y="2392318"/>
                    <a:pt x="7860870" y="2062065"/>
                    <a:pt x="7836708" y="1852637"/>
                  </a:cubicBezTo>
                  <a:cubicBezTo>
                    <a:pt x="7812545" y="1643208"/>
                    <a:pt x="7659516" y="1248516"/>
                    <a:pt x="7659516" y="1248516"/>
                  </a:cubicBezTo>
                  <a:cubicBezTo>
                    <a:pt x="7659516" y="1248516"/>
                    <a:pt x="7860870" y="845769"/>
                    <a:pt x="7844762" y="636341"/>
                  </a:cubicBezTo>
                  <a:cubicBezTo>
                    <a:pt x="7828653" y="426912"/>
                    <a:pt x="7699787" y="0"/>
                    <a:pt x="7699787" y="0"/>
                  </a:cubicBezTo>
                  <a:cubicBezTo>
                    <a:pt x="7699787" y="0"/>
                    <a:pt x="6765503" y="813549"/>
                    <a:pt x="6588312" y="821604"/>
                  </a:cubicBezTo>
                  <a:cubicBezTo>
                    <a:pt x="6411120" y="829659"/>
                    <a:pt x="6274199" y="869934"/>
                    <a:pt x="6113115" y="733000"/>
                  </a:cubicBezTo>
                  <a:cubicBezTo>
                    <a:pt x="5952032" y="596066"/>
                    <a:pt x="5492945" y="225538"/>
                    <a:pt x="5275482" y="169154"/>
                  </a:cubicBezTo>
                  <a:cubicBezTo>
                    <a:pt x="5058019" y="112769"/>
                    <a:pt x="2617606" y="104714"/>
                    <a:pt x="2432359" y="153044"/>
                  </a:cubicBezTo>
                  <a:cubicBezTo>
                    <a:pt x="2247114" y="201374"/>
                    <a:pt x="2005488" y="338307"/>
                    <a:pt x="1796080" y="394692"/>
                  </a:cubicBezTo>
                  <a:cubicBezTo>
                    <a:pt x="1586672" y="451077"/>
                    <a:pt x="1038988" y="531626"/>
                    <a:pt x="950392" y="604121"/>
                  </a:cubicBezTo>
                  <a:cubicBezTo>
                    <a:pt x="861796" y="676615"/>
                    <a:pt x="837634" y="853824"/>
                    <a:pt x="700713" y="886044"/>
                  </a:cubicBezTo>
                  <a:cubicBezTo>
                    <a:pt x="563792" y="918263"/>
                    <a:pt x="420710" y="953306"/>
                    <a:pt x="265788" y="1055197"/>
                  </a:cubicBezTo>
                  <a:cubicBezTo>
                    <a:pt x="90358" y="1170576"/>
                    <a:pt x="0" y="1312956"/>
                    <a:pt x="0" y="1312956"/>
                  </a:cubicBezTo>
                  <a:close/>
                </a:path>
              </a:pathLst>
            </a:custGeom>
            <a:solidFill>
              <a:srgbClr val="FFFFFF"/>
            </a:solidFill>
            <a:ln w="30480" cap="flat">
              <a:solidFill>
                <a:srgbClr val="000000"/>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EF96D9E-97F6-42AF-9825-BDDC87A7D2F4}"/>
                </a:ext>
              </a:extLst>
            </p:cNvPr>
            <p:cNvSpPr/>
            <p:nvPr/>
          </p:nvSpPr>
          <p:spPr>
            <a:xfrm>
              <a:off x="7384667" y="492896"/>
              <a:ext cx="354383" cy="354570"/>
            </a:xfrm>
            <a:custGeom>
              <a:avLst/>
              <a:gdLst>
                <a:gd name="connsiteX0" fmla="*/ 354384 w 354383"/>
                <a:gd name="connsiteY0" fmla="*/ 177285 h 354570"/>
                <a:gd name="connsiteX1" fmla="*/ 177268 w 354383"/>
                <a:gd name="connsiteY1" fmla="*/ 354571 h 354570"/>
                <a:gd name="connsiteX2" fmla="*/ 0 w 354383"/>
                <a:gd name="connsiteY2" fmla="*/ 177439 h 354570"/>
                <a:gd name="connsiteX3" fmla="*/ 0 w 354383"/>
                <a:gd name="connsiteY3" fmla="*/ 177285 h 354570"/>
                <a:gd name="connsiteX4" fmla="*/ 177115 w 354383"/>
                <a:gd name="connsiteY4" fmla="*/ 0 h 354570"/>
                <a:gd name="connsiteX5" fmla="*/ 354384 w 354383"/>
                <a:gd name="connsiteY5" fmla="*/ 177132 h 354570"/>
                <a:gd name="connsiteX6" fmla="*/ 354384 w 354383"/>
                <a:gd name="connsiteY6" fmla="*/ 177285 h 354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83" h="354570">
                  <a:moveTo>
                    <a:pt x="354384" y="177285"/>
                  </a:moveTo>
                  <a:cubicBezTo>
                    <a:pt x="354426" y="275155"/>
                    <a:pt x="275129" y="354528"/>
                    <a:pt x="177268" y="354571"/>
                  </a:cubicBezTo>
                  <a:cubicBezTo>
                    <a:pt x="79408" y="354613"/>
                    <a:pt x="42" y="275308"/>
                    <a:pt x="0" y="177439"/>
                  </a:cubicBezTo>
                  <a:cubicBezTo>
                    <a:pt x="0" y="177388"/>
                    <a:pt x="0" y="177336"/>
                    <a:pt x="0" y="177285"/>
                  </a:cubicBezTo>
                  <a:cubicBezTo>
                    <a:pt x="-42" y="79416"/>
                    <a:pt x="79255" y="42"/>
                    <a:pt x="177115" y="0"/>
                  </a:cubicBezTo>
                  <a:cubicBezTo>
                    <a:pt x="274976" y="-42"/>
                    <a:pt x="354341" y="79262"/>
                    <a:pt x="354384" y="177132"/>
                  </a:cubicBezTo>
                  <a:cubicBezTo>
                    <a:pt x="354384" y="177183"/>
                    <a:pt x="354384" y="177234"/>
                    <a:pt x="354384" y="177285"/>
                  </a:cubicBezTo>
                  <a:close/>
                </a:path>
              </a:pathLst>
            </a:custGeom>
            <a:noFill/>
            <a:ln w="30480" cap="flat">
              <a:solidFill>
                <a:srgbClr val="000000"/>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1A7B9C0-D40B-4EF1-ABCD-331298FC9497}"/>
                </a:ext>
              </a:extLst>
            </p:cNvPr>
            <p:cNvSpPr/>
            <p:nvPr/>
          </p:nvSpPr>
          <p:spPr>
            <a:xfrm>
              <a:off x="6571195" y="1225973"/>
              <a:ext cx="531575" cy="531626"/>
            </a:xfrm>
            <a:custGeom>
              <a:avLst/>
              <a:gdLst>
                <a:gd name="connsiteX0" fmla="*/ 531575 w 531575"/>
                <a:gd name="connsiteY0" fmla="*/ 265813 h 531626"/>
                <a:gd name="connsiteX1" fmla="*/ 265787 w 531575"/>
                <a:gd name="connsiteY1" fmla="*/ 531626 h 531626"/>
                <a:gd name="connsiteX2" fmla="*/ 0 w 531575"/>
                <a:gd name="connsiteY2" fmla="*/ 265813 h 531626"/>
                <a:gd name="connsiteX3" fmla="*/ 265787 w 531575"/>
                <a:gd name="connsiteY3" fmla="*/ 0 h 531626"/>
                <a:gd name="connsiteX4" fmla="*/ 531575 w 531575"/>
                <a:gd name="connsiteY4" fmla="*/ 265813 h 531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575" h="531626">
                  <a:moveTo>
                    <a:pt x="531575" y="265813"/>
                  </a:moveTo>
                  <a:cubicBezTo>
                    <a:pt x="531575" y="412618"/>
                    <a:pt x="412578" y="531626"/>
                    <a:pt x="265787" y="531626"/>
                  </a:cubicBezTo>
                  <a:cubicBezTo>
                    <a:pt x="118997" y="531626"/>
                    <a:pt x="0" y="412618"/>
                    <a:pt x="0" y="265813"/>
                  </a:cubicBezTo>
                  <a:cubicBezTo>
                    <a:pt x="0" y="119009"/>
                    <a:pt x="118997" y="0"/>
                    <a:pt x="265787" y="0"/>
                  </a:cubicBezTo>
                  <a:cubicBezTo>
                    <a:pt x="412578" y="0"/>
                    <a:pt x="531575" y="119009"/>
                    <a:pt x="531575" y="265813"/>
                  </a:cubicBezTo>
                  <a:close/>
                </a:path>
              </a:pathLst>
            </a:custGeom>
            <a:noFill/>
            <a:ln w="30480" cap="flat">
              <a:solidFill>
                <a:srgbClr val="000000"/>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EB180AE-6722-4A9A-AD2C-95C7D58A451D}"/>
                </a:ext>
              </a:extLst>
            </p:cNvPr>
            <p:cNvSpPr/>
            <p:nvPr/>
          </p:nvSpPr>
          <p:spPr>
            <a:xfrm>
              <a:off x="7408829" y="1717324"/>
              <a:ext cx="209408" cy="209428"/>
            </a:xfrm>
            <a:custGeom>
              <a:avLst/>
              <a:gdLst>
                <a:gd name="connsiteX0" fmla="*/ 209408 w 209408"/>
                <a:gd name="connsiteY0" fmla="*/ 104714 h 209428"/>
                <a:gd name="connsiteX1" fmla="*/ 104704 w 209408"/>
                <a:gd name="connsiteY1" fmla="*/ 209428 h 209428"/>
                <a:gd name="connsiteX2" fmla="*/ 0 w 209408"/>
                <a:gd name="connsiteY2" fmla="*/ 104714 h 209428"/>
                <a:gd name="connsiteX3" fmla="*/ 104704 w 209408"/>
                <a:gd name="connsiteY3" fmla="*/ 0 h 209428"/>
                <a:gd name="connsiteX4" fmla="*/ 209408 w 209408"/>
                <a:gd name="connsiteY4" fmla="*/ 104714 h 20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08" h="209428">
                  <a:moveTo>
                    <a:pt x="209408" y="104714"/>
                  </a:moveTo>
                  <a:cubicBezTo>
                    <a:pt x="209408" y="162546"/>
                    <a:pt x="162531" y="209428"/>
                    <a:pt x="104704" y="209428"/>
                  </a:cubicBezTo>
                  <a:cubicBezTo>
                    <a:pt x="46878" y="209428"/>
                    <a:pt x="0" y="162546"/>
                    <a:pt x="0" y="104714"/>
                  </a:cubicBezTo>
                  <a:cubicBezTo>
                    <a:pt x="0" y="46882"/>
                    <a:pt x="46878" y="0"/>
                    <a:pt x="104704" y="0"/>
                  </a:cubicBezTo>
                  <a:cubicBezTo>
                    <a:pt x="162531" y="0"/>
                    <a:pt x="209408" y="46882"/>
                    <a:pt x="209408" y="104714"/>
                  </a:cubicBezTo>
                  <a:close/>
                </a:path>
              </a:pathLst>
            </a:custGeom>
            <a:noFill/>
            <a:ln w="30480" cap="flat">
              <a:solidFill>
                <a:srgbClr val="000000"/>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DE567A-E186-4EF5-AEE6-31959B5FA2A6}"/>
                </a:ext>
              </a:extLst>
            </p:cNvPr>
            <p:cNvSpPr/>
            <p:nvPr/>
          </p:nvSpPr>
          <p:spPr>
            <a:xfrm>
              <a:off x="8165921" y="2079402"/>
              <a:ext cx="402708" cy="209822"/>
            </a:xfrm>
            <a:custGeom>
              <a:avLst/>
              <a:gdLst>
                <a:gd name="connsiteX0" fmla="*/ 0 w 402708"/>
                <a:gd name="connsiteY0" fmla="*/ 40669 h 209822"/>
                <a:gd name="connsiteX1" fmla="*/ 289950 w 402708"/>
                <a:gd name="connsiteY1" fmla="*/ 48724 h 209822"/>
                <a:gd name="connsiteX2" fmla="*/ 402709 w 402708"/>
                <a:gd name="connsiteY2" fmla="*/ 209823 h 209822"/>
              </a:gdLst>
              <a:ahLst/>
              <a:cxnLst>
                <a:cxn ang="0">
                  <a:pos x="connsiteX0" y="connsiteY0"/>
                </a:cxn>
                <a:cxn ang="0">
                  <a:pos x="connsiteX1" y="connsiteY1"/>
                </a:cxn>
                <a:cxn ang="0">
                  <a:pos x="connsiteX2" y="connsiteY2"/>
                </a:cxn>
              </a:cxnLst>
              <a:rect l="l" t="t" r="r" b="b"/>
              <a:pathLst>
                <a:path w="402708" h="209822">
                  <a:moveTo>
                    <a:pt x="0" y="40669"/>
                  </a:moveTo>
                  <a:cubicBezTo>
                    <a:pt x="0" y="40669"/>
                    <a:pt x="177192" y="-55990"/>
                    <a:pt x="289950" y="48724"/>
                  </a:cubicBezTo>
                  <a:cubicBezTo>
                    <a:pt x="402709" y="153438"/>
                    <a:pt x="402709" y="209823"/>
                    <a:pt x="402709" y="209823"/>
                  </a:cubicBezTo>
                </a:path>
              </a:pathLst>
            </a:custGeom>
            <a:noFill/>
            <a:ln w="30480" cap="flat">
              <a:solidFill>
                <a:srgbClr val="000000"/>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DF1464-048A-446D-82E2-65E603CCA72A}"/>
                </a:ext>
              </a:extLst>
            </p:cNvPr>
            <p:cNvSpPr/>
            <p:nvPr/>
          </p:nvSpPr>
          <p:spPr>
            <a:xfrm>
              <a:off x="7701097" y="3835516"/>
              <a:ext cx="376228" cy="419115"/>
            </a:xfrm>
            <a:custGeom>
              <a:avLst/>
              <a:gdLst>
                <a:gd name="connsiteX0" fmla="*/ 0 w 376228"/>
                <a:gd name="connsiteY0" fmla="*/ 0 h 419115"/>
                <a:gd name="connsiteX1" fmla="*/ 222650 w 376228"/>
                <a:gd name="connsiteY1" fmla="*/ 177378 h 419115"/>
                <a:gd name="connsiteX2" fmla="*/ 376229 w 376228"/>
                <a:gd name="connsiteY2" fmla="*/ 419116 h 419115"/>
              </a:gdLst>
              <a:ahLst/>
              <a:cxnLst>
                <a:cxn ang="0">
                  <a:pos x="connsiteX0" y="connsiteY0"/>
                </a:cxn>
                <a:cxn ang="0">
                  <a:pos x="connsiteX1" y="connsiteY1"/>
                </a:cxn>
                <a:cxn ang="0">
                  <a:pos x="connsiteX2" y="connsiteY2"/>
                </a:cxn>
              </a:cxnLst>
              <a:rect l="l" t="t" r="r" b="b"/>
              <a:pathLst>
                <a:path w="376228" h="419115">
                  <a:moveTo>
                    <a:pt x="0" y="0"/>
                  </a:moveTo>
                  <a:cubicBezTo>
                    <a:pt x="0" y="0"/>
                    <a:pt x="117946" y="8224"/>
                    <a:pt x="222650" y="177378"/>
                  </a:cubicBezTo>
                  <a:cubicBezTo>
                    <a:pt x="327355" y="346531"/>
                    <a:pt x="376229" y="419116"/>
                    <a:pt x="376229" y="419116"/>
                  </a:cubicBezTo>
                </a:path>
              </a:pathLst>
            </a:custGeom>
            <a:noFill/>
            <a:ln w="30480" cap="flat">
              <a:solidFill>
                <a:srgbClr val="808080"/>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D11C2B9-EC90-4E81-A030-8BFEFF265323}"/>
                </a:ext>
              </a:extLst>
            </p:cNvPr>
            <p:cNvSpPr/>
            <p:nvPr/>
          </p:nvSpPr>
          <p:spPr>
            <a:xfrm>
              <a:off x="9027718" y="3038335"/>
              <a:ext cx="491502" cy="1288791"/>
            </a:xfrm>
            <a:custGeom>
              <a:avLst/>
              <a:gdLst>
                <a:gd name="connsiteX0" fmla="*/ 402708 w 491502"/>
                <a:gd name="connsiteY0" fmla="*/ 0 h 1288791"/>
                <a:gd name="connsiteX1" fmla="*/ 467142 w 491502"/>
                <a:gd name="connsiteY1" fmla="*/ 426912 h 1288791"/>
                <a:gd name="connsiteX2" fmla="*/ 314113 w 491502"/>
                <a:gd name="connsiteY2" fmla="*/ 829659 h 1288791"/>
                <a:gd name="connsiteX3" fmla="*/ 0 w 491502"/>
                <a:gd name="connsiteY3" fmla="*/ 1288791 h 1288791"/>
              </a:gdLst>
              <a:ahLst/>
              <a:cxnLst>
                <a:cxn ang="0">
                  <a:pos x="connsiteX0" y="connsiteY0"/>
                </a:cxn>
                <a:cxn ang="0">
                  <a:pos x="connsiteX1" y="connsiteY1"/>
                </a:cxn>
                <a:cxn ang="0">
                  <a:pos x="connsiteX2" y="connsiteY2"/>
                </a:cxn>
                <a:cxn ang="0">
                  <a:pos x="connsiteX3" y="connsiteY3"/>
                </a:cxn>
              </a:cxnLst>
              <a:rect l="l" t="t" r="r" b="b"/>
              <a:pathLst>
                <a:path w="491502" h="1288791">
                  <a:moveTo>
                    <a:pt x="402708" y="0"/>
                  </a:moveTo>
                  <a:cubicBezTo>
                    <a:pt x="402708" y="0"/>
                    <a:pt x="547684" y="193319"/>
                    <a:pt x="467142" y="426912"/>
                  </a:cubicBezTo>
                  <a:cubicBezTo>
                    <a:pt x="386600" y="660505"/>
                    <a:pt x="370492" y="604121"/>
                    <a:pt x="314113" y="829659"/>
                  </a:cubicBezTo>
                  <a:cubicBezTo>
                    <a:pt x="257734" y="1055198"/>
                    <a:pt x="112758" y="1256571"/>
                    <a:pt x="0" y="1288791"/>
                  </a:cubicBezTo>
                </a:path>
              </a:pathLst>
            </a:custGeom>
            <a:noFill/>
            <a:ln w="30480" cap="flat">
              <a:solidFill>
                <a:srgbClr val="000000"/>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CB1840-31A8-4339-AEBA-493C24350583}"/>
                </a:ext>
              </a:extLst>
            </p:cNvPr>
            <p:cNvSpPr/>
            <p:nvPr/>
          </p:nvSpPr>
          <p:spPr>
            <a:xfrm>
              <a:off x="10767418" y="3408862"/>
              <a:ext cx="169882" cy="781329"/>
            </a:xfrm>
            <a:custGeom>
              <a:avLst/>
              <a:gdLst>
                <a:gd name="connsiteX0" fmla="*/ 0 w 169882"/>
                <a:gd name="connsiteY0" fmla="*/ 0 h 781329"/>
                <a:gd name="connsiteX1" fmla="*/ 32217 w 169882"/>
                <a:gd name="connsiteY1" fmla="*/ 781329 h 781329"/>
              </a:gdLst>
              <a:ahLst/>
              <a:cxnLst>
                <a:cxn ang="0">
                  <a:pos x="connsiteX0" y="connsiteY0"/>
                </a:cxn>
                <a:cxn ang="0">
                  <a:pos x="connsiteX1" y="connsiteY1"/>
                </a:cxn>
              </a:cxnLst>
              <a:rect l="l" t="t" r="r" b="b"/>
              <a:pathLst>
                <a:path w="169882" h="781329">
                  <a:moveTo>
                    <a:pt x="0" y="0"/>
                  </a:moveTo>
                  <a:cubicBezTo>
                    <a:pt x="362438" y="378582"/>
                    <a:pt x="32217" y="781329"/>
                    <a:pt x="32217" y="781329"/>
                  </a:cubicBezTo>
                </a:path>
              </a:pathLst>
            </a:custGeom>
            <a:noFill/>
            <a:ln w="30480" cap="flat">
              <a:solidFill>
                <a:srgbClr val="808080"/>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2255BDA-9812-489D-8CBD-25AADF20C1A3}"/>
                </a:ext>
              </a:extLst>
            </p:cNvPr>
            <p:cNvSpPr/>
            <p:nvPr/>
          </p:nvSpPr>
          <p:spPr>
            <a:xfrm>
              <a:off x="9486805" y="4536554"/>
              <a:ext cx="82331" cy="652450"/>
            </a:xfrm>
            <a:custGeom>
              <a:avLst/>
              <a:gdLst>
                <a:gd name="connsiteX0" fmla="*/ 24162 w 82331"/>
                <a:gd name="connsiteY0" fmla="*/ 0 h 652450"/>
                <a:gd name="connsiteX1" fmla="*/ 0 w 82331"/>
                <a:gd name="connsiteY1" fmla="*/ 346362 h 652450"/>
                <a:gd name="connsiteX2" fmla="*/ 0 w 82331"/>
                <a:gd name="connsiteY2" fmla="*/ 652450 h 652450"/>
              </a:gdLst>
              <a:ahLst/>
              <a:cxnLst>
                <a:cxn ang="0">
                  <a:pos x="connsiteX0" y="connsiteY0"/>
                </a:cxn>
                <a:cxn ang="0">
                  <a:pos x="connsiteX1" y="connsiteY1"/>
                </a:cxn>
                <a:cxn ang="0">
                  <a:pos x="connsiteX2" y="connsiteY2"/>
                </a:cxn>
              </a:cxnLst>
              <a:rect l="l" t="t" r="r" b="b"/>
              <a:pathLst>
                <a:path w="82331" h="652450">
                  <a:moveTo>
                    <a:pt x="24162" y="0"/>
                  </a:moveTo>
                  <a:cubicBezTo>
                    <a:pt x="161083" y="193318"/>
                    <a:pt x="0" y="346362"/>
                    <a:pt x="0" y="346362"/>
                  </a:cubicBezTo>
                  <a:cubicBezTo>
                    <a:pt x="0" y="346362"/>
                    <a:pt x="185246" y="523571"/>
                    <a:pt x="0" y="652450"/>
                  </a:cubicBezTo>
                </a:path>
              </a:pathLst>
            </a:custGeom>
            <a:noFill/>
            <a:ln w="30480" cap="flat">
              <a:solidFill>
                <a:srgbClr val="808080"/>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5F1F580-67E4-4557-9F3B-3036D9449E1D}"/>
                </a:ext>
              </a:extLst>
            </p:cNvPr>
            <p:cNvSpPr/>
            <p:nvPr/>
          </p:nvSpPr>
          <p:spPr>
            <a:xfrm>
              <a:off x="9623726" y="4657378"/>
              <a:ext cx="150086" cy="363480"/>
            </a:xfrm>
            <a:custGeom>
              <a:avLst/>
              <a:gdLst>
                <a:gd name="connsiteX0" fmla="*/ 0 w 150086"/>
                <a:gd name="connsiteY0" fmla="*/ 0 h 363480"/>
                <a:gd name="connsiteX1" fmla="*/ 59124 w 150086"/>
                <a:gd name="connsiteY1" fmla="*/ 363481 h 363480"/>
              </a:gdLst>
              <a:ahLst/>
              <a:cxnLst>
                <a:cxn ang="0">
                  <a:pos x="connsiteX0" y="connsiteY0"/>
                </a:cxn>
                <a:cxn ang="0">
                  <a:pos x="connsiteX1" y="connsiteY1"/>
                </a:cxn>
              </a:cxnLst>
              <a:rect l="l" t="t" r="r" b="b"/>
              <a:pathLst>
                <a:path w="150086" h="363480">
                  <a:moveTo>
                    <a:pt x="0" y="0"/>
                  </a:moveTo>
                  <a:cubicBezTo>
                    <a:pt x="298827" y="128044"/>
                    <a:pt x="59124" y="363481"/>
                    <a:pt x="59124" y="363481"/>
                  </a:cubicBezTo>
                </a:path>
              </a:pathLst>
            </a:custGeom>
            <a:noFill/>
            <a:ln w="30480" cap="flat">
              <a:solidFill>
                <a:srgbClr val="808080"/>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609C47-F9CE-469A-AEA0-DF2C869D0960}"/>
                </a:ext>
              </a:extLst>
            </p:cNvPr>
            <p:cNvSpPr/>
            <p:nvPr/>
          </p:nvSpPr>
          <p:spPr>
            <a:xfrm>
              <a:off x="11145964" y="4246576"/>
              <a:ext cx="95503" cy="620230"/>
            </a:xfrm>
            <a:custGeom>
              <a:avLst/>
              <a:gdLst>
                <a:gd name="connsiteX0" fmla="*/ 8054 w 95503"/>
                <a:gd name="connsiteY0" fmla="*/ 0 h 620230"/>
                <a:gd name="connsiteX1" fmla="*/ 0 w 95503"/>
                <a:gd name="connsiteY1" fmla="*/ 378582 h 620230"/>
                <a:gd name="connsiteX2" fmla="*/ 0 w 95503"/>
                <a:gd name="connsiteY2" fmla="*/ 620231 h 620230"/>
              </a:gdLst>
              <a:ahLst/>
              <a:cxnLst>
                <a:cxn ang="0">
                  <a:pos x="connsiteX0" y="connsiteY0"/>
                </a:cxn>
                <a:cxn ang="0">
                  <a:pos x="connsiteX1" y="connsiteY1"/>
                </a:cxn>
                <a:cxn ang="0">
                  <a:pos x="connsiteX2" y="connsiteY2"/>
                </a:cxn>
              </a:cxnLst>
              <a:rect l="l" t="t" r="r" b="b"/>
              <a:pathLst>
                <a:path w="95503" h="620230">
                  <a:moveTo>
                    <a:pt x="8054" y="0"/>
                  </a:moveTo>
                  <a:cubicBezTo>
                    <a:pt x="209408" y="193319"/>
                    <a:pt x="0" y="378582"/>
                    <a:pt x="0" y="378582"/>
                  </a:cubicBezTo>
                  <a:cubicBezTo>
                    <a:pt x="0" y="378582"/>
                    <a:pt x="177192" y="507462"/>
                    <a:pt x="0" y="620231"/>
                  </a:cubicBezTo>
                </a:path>
              </a:pathLst>
            </a:custGeom>
            <a:noFill/>
            <a:ln w="30480" cap="flat">
              <a:solidFill>
                <a:srgbClr val="808080"/>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96120F8-10B7-43ED-83C3-803A8C46987E}"/>
                </a:ext>
              </a:extLst>
            </p:cNvPr>
            <p:cNvSpPr/>
            <p:nvPr/>
          </p:nvSpPr>
          <p:spPr>
            <a:xfrm>
              <a:off x="11347319" y="4343235"/>
              <a:ext cx="50114" cy="330252"/>
            </a:xfrm>
            <a:custGeom>
              <a:avLst/>
              <a:gdLst>
                <a:gd name="connsiteX0" fmla="*/ 0 w 50114"/>
                <a:gd name="connsiteY0" fmla="*/ 0 h 330252"/>
                <a:gd name="connsiteX1" fmla="*/ 0 w 50114"/>
                <a:gd name="connsiteY1" fmla="*/ 330253 h 330252"/>
              </a:gdLst>
              <a:ahLst/>
              <a:cxnLst>
                <a:cxn ang="0">
                  <a:pos x="connsiteX0" y="connsiteY0"/>
                </a:cxn>
                <a:cxn ang="0">
                  <a:pos x="connsiteX1" y="connsiteY1"/>
                </a:cxn>
              </a:cxnLst>
              <a:rect l="l" t="t" r="r" b="b"/>
              <a:pathLst>
                <a:path w="50114" h="330252">
                  <a:moveTo>
                    <a:pt x="0" y="0"/>
                  </a:moveTo>
                  <a:cubicBezTo>
                    <a:pt x="112758" y="185264"/>
                    <a:pt x="0" y="330253"/>
                    <a:pt x="0" y="330253"/>
                  </a:cubicBezTo>
                </a:path>
              </a:pathLst>
            </a:custGeom>
            <a:noFill/>
            <a:ln w="30480" cap="flat">
              <a:solidFill>
                <a:srgbClr val="808080"/>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3FAC384-B5C5-40BD-9C5A-DF3024A65195}"/>
                </a:ext>
              </a:extLst>
            </p:cNvPr>
            <p:cNvSpPr/>
            <p:nvPr/>
          </p:nvSpPr>
          <p:spPr>
            <a:xfrm>
              <a:off x="11790298" y="2796686"/>
              <a:ext cx="129554" cy="314142"/>
            </a:xfrm>
            <a:custGeom>
              <a:avLst/>
              <a:gdLst>
                <a:gd name="connsiteX0" fmla="*/ 0 w 129554"/>
                <a:gd name="connsiteY0" fmla="*/ 0 h 314142"/>
                <a:gd name="connsiteX1" fmla="*/ 40271 w 129554"/>
                <a:gd name="connsiteY1" fmla="*/ 314143 h 314142"/>
              </a:gdLst>
              <a:ahLst/>
              <a:cxnLst>
                <a:cxn ang="0">
                  <a:pos x="connsiteX0" y="connsiteY0"/>
                </a:cxn>
                <a:cxn ang="0">
                  <a:pos x="connsiteX1" y="connsiteY1"/>
                </a:cxn>
              </a:cxnLst>
              <a:rect l="l" t="t" r="r" b="b"/>
              <a:pathLst>
                <a:path w="129554" h="314142">
                  <a:moveTo>
                    <a:pt x="0" y="0"/>
                  </a:moveTo>
                  <a:cubicBezTo>
                    <a:pt x="265787" y="112769"/>
                    <a:pt x="40271" y="314143"/>
                    <a:pt x="40271" y="314143"/>
                  </a:cubicBezTo>
                </a:path>
              </a:pathLst>
            </a:custGeom>
            <a:noFill/>
            <a:ln w="30480" cap="flat">
              <a:solidFill>
                <a:srgbClr val="808080"/>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84980D8-A9D5-4BB3-9628-D9520E60E5EC}"/>
                </a:ext>
              </a:extLst>
            </p:cNvPr>
            <p:cNvSpPr/>
            <p:nvPr/>
          </p:nvSpPr>
          <p:spPr>
            <a:xfrm>
              <a:off x="11766135" y="3207489"/>
              <a:ext cx="123278" cy="338307"/>
            </a:xfrm>
            <a:custGeom>
              <a:avLst/>
              <a:gdLst>
                <a:gd name="connsiteX0" fmla="*/ 48325 w 123278"/>
                <a:gd name="connsiteY0" fmla="*/ 0 h 338307"/>
                <a:gd name="connsiteX1" fmla="*/ 0 w 123278"/>
                <a:gd name="connsiteY1" fmla="*/ 338308 h 338307"/>
              </a:gdLst>
              <a:ahLst/>
              <a:cxnLst>
                <a:cxn ang="0">
                  <a:pos x="connsiteX0" y="connsiteY0"/>
                </a:cxn>
                <a:cxn ang="0">
                  <a:pos x="connsiteX1" y="connsiteY1"/>
                </a:cxn>
              </a:cxnLst>
              <a:rect l="l" t="t" r="r" b="b"/>
              <a:pathLst>
                <a:path w="123278" h="338307">
                  <a:moveTo>
                    <a:pt x="48325" y="0"/>
                  </a:moveTo>
                  <a:cubicBezTo>
                    <a:pt x="241625" y="233593"/>
                    <a:pt x="0" y="338308"/>
                    <a:pt x="0" y="338308"/>
                  </a:cubicBezTo>
                </a:path>
              </a:pathLst>
            </a:custGeom>
            <a:noFill/>
            <a:ln w="30480" cap="flat">
              <a:solidFill>
                <a:srgbClr val="808080"/>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BD10525-67F1-4BCF-8AA9-8D151A032DA5}"/>
                </a:ext>
              </a:extLst>
            </p:cNvPr>
            <p:cNvSpPr/>
            <p:nvPr/>
          </p:nvSpPr>
          <p:spPr>
            <a:xfrm>
              <a:off x="11925113" y="2975542"/>
              <a:ext cx="153481" cy="280276"/>
            </a:xfrm>
            <a:custGeom>
              <a:avLst/>
              <a:gdLst>
                <a:gd name="connsiteX0" fmla="*/ 0 w 153481"/>
                <a:gd name="connsiteY0" fmla="*/ 0 h 280276"/>
                <a:gd name="connsiteX1" fmla="*/ 58485 w 153481"/>
                <a:gd name="connsiteY1" fmla="*/ 280276 h 280276"/>
              </a:gdLst>
              <a:ahLst/>
              <a:cxnLst>
                <a:cxn ang="0">
                  <a:pos x="connsiteX0" y="connsiteY0"/>
                </a:cxn>
                <a:cxn ang="0">
                  <a:pos x="connsiteX1" y="connsiteY1"/>
                </a:cxn>
              </a:cxnLst>
              <a:rect l="l" t="t" r="r" b="b"/>
              <a:pathLst>
                <a:path w="153481" h="280276">
                  <a:moveTo>
                    <a:pt x="0" y="0"/>
                  </a:moveTo>
                  <a:cubicBezTo>
                    <a:pt x="307066" y="118628"/>
                    <a:pt x="58485" y="280276"/>
                    <a:pt x="58485" y="280276"/>
                  </a:cubicBezTo>
                </a:path>
              </a:pathLst>
            </a:custGeom>
            <a:noFill/>
            <a:ln w="30480" cap="flat">
              <a:solidFill>
                <a:srgbClr val="808080"/>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B9D211-A3C4-46AF-9AE0-576060ACCF6D}"/>
                </a:ext>
              </a:extLst>
            </p:cNvPr>
            <p:cNvSpPr/>
            <p:nvPr/>
          </p:nvSpPr>
          <p:spPr>
            <a:xfrm>
              <a:off x="12193007" y="3586071"/>
              <a:ext cx="116972" cy="281923"/>
            </a:xfrm>
            <a:custGeom>
              <a:avLst/>
              <a:gdLst>
                <a:gd name="connsiteX0" fmla="*/ 8054 w 116972"/>
                <a:gd name="connsiteY0" fmla="*/ 0 h 281923"/>
                <a:gd name="connsiteX1" fmla="*/ 0 w 116972"/>
                <a:gd name="connsiteY1" fmla="*/ 281923 h 281923"/>
              </a:gdLst>
              <a:ahLst/>
              <a:cxnLst>
                <a:cxn ang="0">
                  <a:pos x="connsiteX0" y="connsiteY0"/>
                </a:cxn>
                <a:cxn ang="0">
                  <a:pos x="connsiteX1" y="connsiteY1"/>
                </a:cxn>
              </a:cxnLst>
              <a:rect l="l" t="t" r="r" b="b"/>
              <a:pathLst>
                <a:path w="116972" h="281923">
                  <a:moveTo>
                    <a:pt x="8054" y="0"/>
                  </a:moveTo>
                  <a:cubicBezTo>
                    <a:pt x="257733" y="193319"/>
                    <a:pt x="0" y="281923"/>
                    <a:pt x="0" y="281923"/>
                  </a:cubicBezTo>
                </a:path>
              </a:pathLst>
            </a:custGeom>
            <a:noFill/>
            <a:ln w="30480" cap="flat">
              <a:solidFill>
                <a:srgbClr val="808080"/>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5AD5C5F-CAB0-403C-8AC1-B1D05354BC25}"/>
                </a:ext>
              </a:extLst>
            </p:cNvPr>
            <p:cNvSpPr/>
            <p:nvPr/>
          </p:nvSpPr>
          <p:spPr>
            <a:xfrm>
              <a:off x="12176898" y="3964653"/>
              <a:ext cx="75780" cy="273868"/>
            </a:xfrm>
            <a:custGeom>
              <a:avLst/>
              <a:gdLst>
                <a:gd name="connsiteX0" fmla="*/ 24163 w 75780"/>
                <a:gd name="connsiteY0" fmla="*/ 0 h 273868"/>
                <a:gd name="connsiteX1" fmla="*/ 0 w 75780"/>
                <a:gd name="connsiteY1" fmla="*/ 273868 h 273868"/>
              </a:gdLst>
              <a:ahLst/>
              <a:cxnLst>
                <a:cxn ang="0">
                  <a:pos x="connsiteX0" y="connsiteY0"/>
                </a:cxn>
                <a:cxn ang="0">
                  <a:pos x="connsiteX1" y="connsiteY1"/>
                </a:cxn>
              </a:cxnLst>
              <a:rect l="l" t="t" r="r" b="b"/>
              <a:pathLst>
                <a:path w="75780" h="273868">
                  <a:moveTo>
                    <a:pt x="24163" y="0"/>
                  </a:moveTo>
                  <a:cubicBezTo>
                    <a:pt x="153030" y="144989"/>
                    <a:pt x="0" y="273868"/>
                    <a:pt x="0" y="273868"/>
                  </a:cubicBezTo>
                </a:path>
              </a:pathLst>
            </a:custGeom>
            <a:noFill/>
            <a:ln w="30480" cap="flat">
              <a:solidFill>
                <a:srgbClr val="808080"/>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4D18CE4-9568-4B07-88D8-41A860393F70}"/>
                </a:ext>
              </a:extLst>
            </p:cNvPr>
            <p:cNvSpPr/>
            <p:nvPr/>
          </p:nvSpPr>
          <p:spPr>
            <a:xfrm>
              <a:off x="12307411" y="3727307"/>
              <a:ext cx="168363" cy="317895"/>
            </a:xfrm>
            <a:custGeom>
              <a:avLst/>
              <a:gdLst>
                <a:gd name="connsiteX0" fmla="*/ 0 w 168363"/>
                <a:gd name="connsiteY0" fmla="*/ 0 h 317895"/>
                <a:gd name="connsiteX1" fmla="*/ 103057 w 168363"/>
                <a:gd name="connsiteY1" fmla="*/ 317896 h 317895"/>
              </a:gdLst>
              <a:ahLst/>
              <a:cxnLst>
                <a:cxn ang="0">
                  <a:pos x="connsiteX0" y="connsiteY0"/>
                </a:cxn>
                <a:cxn ang="0">
                  <a:pos x="connsiteX1" y="connsiteY1"/>
                </a:cxn>
              </a:cxnLst>
              <a:rect l="l" t="t" r="r" b="b"/>
              <a:pathLst>
                <a:path w="168363" h="317895">
                  <a:moveTo>
                    <a:pt x="0" y="0"/>
                  </a:moveTo>
                  <a:cubicBezTo>
                    <a:pt x="304412" y="118718"/>
                    <a:pt x="103057" y="317896"/>
                    <a:pt x="103057" y="317896"/>
                  </a:cubicBezTo>
                </a:path>
              </a:pathLst>
            </a:custGeom>
            <a:noFill/>
            <a:ln w="30480" cap="flat">
              <a:solidFill>
                <a:srgbClr val="808080"/>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11D0831-4468-4079-A38A-17B30FE21131}"/>
                </a:ext>
              </a:extLst>
            </p:cNvPr>
            <p:cNvSpPr/>
            <p:nvPr/>
          </p:nvSpPr>
          <p:spPr>
            <a:xfrm>
              <a:off x="13916599" y="3183324"/>
              <a:ext cx="418816" cy="55224"/>
            </a:xfrm>
            <a:custGeom>
              <a:avLst/>
              <a:gdLst>
                <a:gd name="connsiteX0" fmla="*/ 0 w 418816"/>
                <a:gd name="connsiteY0" fmla="*/ 0 h 55224"/>
                <a:gd name="connsiteX1" fmla="*/ 418817 w 418816"/>
                <a:gd name="connsiteY1" fmla="*/ 0 h 55224"/>
              </a:gdLst>
              <a:ahLst/>
              <a:cxnLst>
                <a:cxn ang="0">
                  <a:pos x="connsiteX0" y="connsiteY0"/>
                </a:cxn>
                <a:cxn ang="0">
                  <a:pos x="connsiteX1" y="connsiteY1"/>
                </a:cxn>
              </a:cxnLst>
              <a:rect l="l" t="t" r="r" b="b"/>
              <a:pathLst>
                <a:path w="418816" h="55224">
                  <a:moveTo>
                    <a:pt x="0" y="0"/>
                  </a:moveTo>
                  <a:lnTo>
                    <a:pt x="418817" y="0"/>
                  </a:lnTo>
                </a:path>
              </a:pathLst>
            </a:custGeom>
            <a:noFill/>
            <a:ln w="30480" cap="flat">
              <a:solidFill>
                <a:srgbClr val="000000"/>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0B0A312-69FE-451C-87FC-BFEC5086437A}"/>
                </a:ext>
              </a:extLst>
            </p:cNvPr>
            <p:cNvSpPr/>
            <p:nvPr/>
          </p:nvSpPr>
          <p:spPr>
            <a:xfrm>
              <a:off x="14343470" y="2764467"/>
              <a:ext cx="459087" cy="201373"/>
            </a:xfrm>
            <a:custGeom>
              <a:avLst/>
              <a:gdLst>
                <a:gd name="connsiteX0" fmla="*/ 0 w 459087"/>
                <a:gd name="connsiteY0" fmla="*/ 201374 h 201373"/>
                <a:gd name="connsiteX1" fmla="*/ 459087 w 459087"/>
                <a:gd name="connsiteY1" fmla="*/ 0 h 201373"/>
              </a:gdLst>
              <a:ahLst/>
              <a:cxnLst>
                <a:cxn ang="0">
                  <a:pos x="connsiteX0" y="connsiteY0"/>
                </a:cxn>
                <a:cxn ang="0">
                  <a:pos x="connsiteX1" y="connsiteY1"/>
                </a:cxn>
              </a:cxnLst>
              <a:rect l="l" t="t" r="r" b="b"/>
              <a:pathLst>
                <a:path w="459087" h="201373">
                  <a:moveTo>
                    <a:pt x="0" y="201374"/>
                  </a:moveTo>
                  <a:lnTo>
                    <a:pt x="459087" y="0"/>
                  </a:lnTo>
                </a:path>
              </a:pathLst>
            </a:custGeom>
            <a:noFill/>
            <a:ln w="30480" cap="flat">
              <a:solidFill>
                <a:srgbClr val="000000"/>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E8D84FF-4113-4B8D-8D1D-28502F4400B6}"/>
                </a:ext>
              </a:extLst>
            </p:cNvPr>
            <p:cNvSpPr/>
            <p:nvPr/>
          </p:nvSpPr>
          <p:spPr>
            <a:xfrm>
              <a:off x="14182386" y="2490599"/>
              <a:ext cx="547683" cy="402747"/>
            </a:xfrm>
            <a:custGeom>
              <a:avLst/>
              <a:gdLst>
                <a:gd name="connsiteX0" fmla="*/ 0 w 547683"/>
                <a:gd name="connsiteY0" fmla="*/ 402747 h 402747"/>
                <a:gd name="connsiteX1" fmla="*/ 547684 w 547683"/>
                <a:gd name="connsiteY1" fmla="*/ 0 h 402747"/>
              </a:gdLst>
              <a:ahLst/>
              <a:cxnLst>
                <a:cxn ang="0">
                  <a:pos x="connsiteX0" y="connsiteY0"/>
                </a:cxn>
                <a:cxn ang="0">
                  <a:pos x="connsiteX1" y="connsiteY1"/>
                </a:cxn>
              </a:cxnLst>
              <a:rect l="l" t="t" r="r" b="b"/>
              <a:pathLst>
                <a:path w="547683" h="402747">
                  <a:moveTo>
                    <a:pt x="0" y="402747"/>
                  </a:moveTo>
                  <a:lnTo>
                    <a:pt x="547684" y="0"/>
                  </a:lnTo>
                </a:path>
              </a:pathLst>
            </a:custGeom>
            <a:noFill/>
            <a:ln w="30480" cap="flat">
              <a:solidFill>
                <a:srgbClr val="000000"/>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F621681-0943-448F-9E74-3450E21AF8D1}"/>
                </a:ext>
              </a:extLst>
            </p:cNvPr>
            <p:cNvSpPr/>
            <p:nvPr/>
          </p:nvSpPr>
          <p:spPr>
            <a:xfrm>
              <a:off x="14246819" y="3368587"/>
              <a:ext cx="507413" cy="322197"/>
            </a:xfrm>
            <a:custGeom>
              <a:avLst/>
              <a:gdLst>
                <a:gd name="connsiteX0" fmla="*/ 0 w 507413"/>
                <a:gd name="connsiteY0" fmla="*/ 0 h 322197"/>
                <a:gd name="connsiteX1" fmla="*/ 507413 w 507413"/>
                <a:gd name="connsiteY1" fmla="*/ 322198 h 322197"/>
              </a:gdLst>
              <a:ahLst/>
              <a:cxnLst>
                <a:cxn ang="0">
                  <a:pos x="connsiteX0" y="connsiteY0"/>
                </a:cxn>
                <a:cxn ang="0">
                  <a:pos x="connsiteX1" y="connsiteY1"/>
                </a:cxn>
              </a:cxnLst>
              <a:rect l="l" t="t" r="r" b="b"/>
              <a:pathLst>
                <a:path w="507413" h="322197">
                  <a:moveTo>
                    <a:pt x="0" y="0"/>
                  </a:moveTo>
                  <a:lnTo>
                    <a:pt x="507413" y="322198"/>
                  </a:lnTo>
                </a:path>
              </a:pathLst>
            </a:custGeom>
            <a:noFill/>
            <a:ln w="30480" cap="flat">
              <a:solidFill>
                <a:srgbClr val="000000"/>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B419532-0954-4D97-ACE1-5FF2B664E4C7}"/>
                </a:ext>
              </a:extLst>
            </p:cNvPr>
            <p:cNvSpPr/>
            <p:nvPr/>
          </p:nvSpPr>
          <p:spPr>
            <a:xfrm>
              <a:off x="14093791" y="3481357"/>
              <a:ext cx="467142" cy="386637"/>
            </a:xfrm>
            <a:custGeom>
              <a:avLst/>
              <a:gdLst>
                <a:gd name="connsiteX0" fmla="*/ 0 w 467142"/>
                <a:gd name="connsiteY0" fmla="*/ 0 h 386637"/>
                <a:gd name="connsiteX1" fmla="*/ 467142 w 467142"/>
                <a:gd name="connsiteY1" fmla="*/ 386637 h 386637"/>
              </a:gdLst>
              <a:ahLst/>
              <a:cxnLst>
                <a:cxn ang="0">
                  <a:pos x="connsiteX0" y="connsiteY0"/>
                </a:cxn>
                <a:cxn ang="0">
                  <a:pos x="connsiteX1" y="connsiteY1"/>
                </a:cxn>
              </a:cxnLst>
              <a:rect l="l" t="t" r="r" b="b"/>
              <a:pathLst>
                <a:path w="467142" h="386637">
                  <a:moveTo>
                    <a:pt x="0" y="0"/>
                  </a:moveTo>
                  <a:lnTo>
                    <a:pt x="467142" y="386637"/>
                  </a:lnTo>
                </a:path>
              </a:pathLst>
            </a:custGeom>
            <a:noFill/>
            <a:ln w="30480" cap="flat">
              <a:solidFill>
                <a:srgbClr val="000000"/>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FE064A6-6836-4325-99BB-D38684838931}"/>
                </a:ext>
              </a:extLst>
            </p:cNvPr>
            <p:cNvSpPr/>
            <p:nvPr/>
          </p:nvSpPr>
          <p:spPr>
            <a:xfrm>
              <a:off x="7706834" y="4214357"/>
              <a:ext cx="684604" cy="668560"/>
            </a:xfrm>
            <a:custGeom>
              <a:avLst/>
              <a:gdLst>
                <a:gd name="connsiteX0" fmla="*/ 0 w 684604"/>
                <a:gd name="connsiteY0" fmla="*/ 0 h 668560"/>
                <a:gd name="connsiteX1" fmla="*/ 330221 w 684604"/>
                <a:gd name="connsiteY1" fmla="*/ 306088 h 668560"/>
                <a:gd name="connsiteX2" fmla="*/ 684604 w 684604"/>
                <a:gd name="connsiteY2" fmla="*/ 668560 h 668560"/>
              </a:gdLst>
              <a:ahLst/>
              <a:cxnLst>
                <a:cxn ang="0">
                  <a:pos x="connsiteX0" y="connsiteY0"/>
                </a:cxn>
                <a:cxn ang="0">
                  <a:pos x="connsiteX1" y="connsiteY1"/>
                </a:cxn>
                <a:cxn ang="0">
                  <a:pos x="connsiteX2" y="connsiteY2"/>
                </a:cxn>
              </a:cxnLst>
              <a:rect l="l" t="t" r="r" b="b"/>
              <a:pathLst>
                <a:path w="684604" h="668560">
                  <a:moveTo>
                    <a:pt x="0" y="0"/>
                  </a:moveTo>
                  <a:cubicBezTo>
                    <a:pt x="161083" y="56385"/>
                    <a:pt x="281896" y="193318"/>
                    <a:pt x="330221" y="306088"/>
                  </a:cubicBezTo>
                  <a:cubicBezTo>
                    <a:pt x="378546" y="418857"/>
                    <a:pt x="684604" y="668560"/>
                    <a:pt x="684604" y="668560"/>
                  </a:cubicBezTo>
                </a:path>
              </a:pathLst>
            </a:custGeom>
            <a:noFill/>
            <a:ln w="30480" cap="flat">
              <a:solidFill>
                <a:srgbClr val="808080"/>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9311217-E72C-46B0-920D-F8B58110BEF3}"/>
                </a:ext>
              </a:extLst>
            </p:cNvPr>
            <p:cNvSpPr/>
            <p:nvPr/>
          </p:nvSpPr>
          <p:spPr>
            <a:xfrm>
              <a:off x="9325722" y="5632026"/>
              <a:ext cx="241625" cy="241648"/>
            </a:xfrm>
            <a:custGeom>
              <a:avLst/>
              <a:gdLst>
                <a:gd name="connsiteX0" fmla="*/ 0 w 241625"/>
                <a:gd name="connsiteY0" fmla="*/ 0 h 241648"/>
                <a:gd name="connsiteX1" fmla="*/ 241625 w 241625"/>
                <a:gd name="connsiteY1" fmla="*/ 241648 h 241648"/>
              </a:gdLst>
              <a:ahLst/>
              <a:cxnLst>
                <a:cxn ang="0">
                  <a:pos x="connsiteX0" y="connsiteY0"/>
                </a:cxn>
                <a:cxn ang="0">
                  <a:pos x="connsiteX1" y="connsiteY1"/>
                </a:cxn>
              </a:cxnLst>
              <a:rect l="l" t="t" r="r" b="b"/>
              <a:pathLst>
                <a:path w="241625" h="241648">
                  <a:moveTo>
                    <a:pt x="0" y="0"/>
                  </a:moveTo>
                  <a:lnTo>
                    <a:pt x="241625" y="241648"/>
                  </a:lnTo>
                </a:path>
              </a:pathLst>
            </a:custGeom>
            <a:noFill/>
            <a:ln w="30480" cap="flat">
              <a:solidFill>
                <a:srgbClr val="000000"/>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82DD0DE-B9A4-4F3A-9992-1F26A33802C4}"/>
                </a:ext>
              </a:extLst>
            </p:cNvPr>
            <p:cNvSpPr/>
            <p:nvPr/>
          </p:nvSpPr>
          <p:spPr>
            <a:xfrm>
              <a:off x="9559293" y="5640081"/>
              <a:ext cx="96650" cy="120824"/>
            </a:xfrm>
            <a:custGeom>
              <a:avLst/>
              <a:gdLst>
                <a:gd name="connsiteX0" fmla="*/ 0 w 96650"/>
                <a:gd name="connsiteY0" fmla="*/ 0 h 120824"/>
                <a:gd name="connsiteX1" fmla="*/ 96650 w 96650"/>
                <a:gd name="connsiteY1" fmla="*/ 120825 h 120824"/>
              </a:gdLst>
              <a:ahLst/>
              <a:cxnLst>
                <a:cxn ang="0">
                  <a:pos x="connsiteX0" y="connsiteY0"/>
                </a:cxn>
                <a:cxn ang="0">
                  <a:pos x="connsiteX1" y="connsiteY1"/>
                </a:cxn>
              </a:cxnLst>
              <a:rect l="l" t="t" r="r" b="b"/>
              <a:pathLst>
                <a:path w="96650" h="120824">
                  <a:moveTo>
                    <a:pt x="0" y="0"/>
                  </a:moveTo>
                  <a:lnTo>
                    <a:pt x="96650" y="120825"/>
                  </a:lnTo>
                </a:path>
              </a:pathLst>
            </a:custGeom>
            <a:noFill/>
            <a:ln w="30480" cap="flat">
              <a:solidFill>
                <a:srgbClr val="000000"/>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FFC8610-B17B-4A13-8AE0-AA8A4CA742AD}"/>
                </a:ext>
              </a:extLst>
            </p:cNvPr>
            <p:cNvSpPr/>
            <p:nvPr/>
          </p:nvSpPr>
          <p:spPr>
            <a:xfrm>
              <a:off x="9736025" y="5752851"/>
              <a:ext cx="161543" cy="11807"/>
            </a:xfrm>
            <a:custGeom>
              <a:avLst/>
              <a:gdLst>
                <a:gd name="connsiteX0" fmla="*/ 0 w 161543"/>
                <a:gd name="connsiteY0" fmla="*/ 11808 h 11807"/>
                <a:gd name="connsiteX1" fmla="*/ 161543 w 161543"/>
                <a:gd name="connsiteY1" fmla="*/ 0 h 11807"/>
              </a:gdLst>
              <a:ahLst/>
              <a:cxnLst>
                <a:cxn ang="0">
                  <a:pos x="connsiteX0" y="connsiteY0"/>
                </a:cxn>
                <a:cxn ang="0">
                  <a:pos x="connsiteX1" y="connsiteY1"/>
                </a:cxn>
              </a:cxnLst>
              <a:rect l="l" t="t" r="r" b="b"/>
              <a:pathLst>
                <a:path w="161543" h="11807">
                  <a:moveTo>
                    <a:pt x="0" y="11808"/>
                  </a:moveTo>
                  <a:lnTo>
                    <a:pt x="161543" y="0"/>
                  </a:lnTo>
                </a:path>
              </a:pathLst>
            </a:custGeom>
            <a:noFill/>
            <a:ln w="30480" cap="flat">
              <a:solidFill>
                <a:srgbClr val="000000"/>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81EF09D-DED6-4492-9F2A-1FE383684FB2}"/>
                </a:ext>
              </a:extLst>
            </p:cNvPr>
            <p:cNvSpPr/>
            <p:nvPr/>
          </p:nvSpPr>
          <p:spPr>
            <a:xfrm>
              <a:off x="12015815" y="5358158"/>
              <a:ext cx="541276" cy="100961"/>
            </a:xfrm>
            <a:custGeom>
              <a:avLst/>
              <a:gdLst>
                <a:gd name="connsiteX0" fmla="*/ 0 w 541276"/>
                <a:gd name="connsiteY0" fmla="*/ 0 h 100961"/>
                <a:gd name="connsiteX1" fmla="*/ 541276 w 541276"/>
                <a:gd name="connsiteY1" fmla="*/ 100961 h 100961"/>
              </a:gdLst>
              <a:ahLst/>
              <a:cxnLst>
                <a:cxn ang="0">
                  <a:pos x="connsiteX0" y="connsiteY0"/>
                </a:cxn>
                <a:cxn ang="0">
                  <a:pos x="connsiteX1" y="connsiteY1"/>
                </a:cxn>
              </a:cxnLst>
              <a:rect l="l" t="t" r="r" b="b"/>
              <a:pathLst>
                <a:path w="541276" h="100961">
                  <a:moveTo>
                    <a:pt x="0" y="0"/>
                  </a:moveTo>
                  <a:cubicBezTo>
                    <a:pt x="149653" y="96194"/>
                    <a:pt x="541276" y="100961"/>
                    <a:pt x="541276" y="100961"/>
                  </a:cubicBezTo>
                </a:path>
              </a:pathLst>
            </a:custGeom>
            <a:noFill/>
            <a:ln w="30480" cap="flat">
              <a:solidFill>
                <a:srgbClr val="000000"/>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C863E23-DB78-4199-8765-A2911C57ECBE}"/>
                </a:ext>
              </a:extLst>
            </p:cNvPr>
            <p:cNvSpPr/>
            <p:nvPr/>
          </p:nvSpPr>
          <p:spPr>
            <a:xfrm>
              <a:off x="12473345" y="5062321"/>
              <a:ext cx="321618" cy="191671"/>
            </a:xfrm>
            <a:custGeom>
              <a:avLst/>
              <a:gdLst>
                <a:gd name="connsiteX0" fmla="*/ 0 w 321618"/>
                <a:gd name="connsiteY0" fmla="*/ 0 h 191671"/>
                <a:gd name="connsiteX1" fmla="*/ 321618 w 321618"/>
                <a:gd name="connsiteY1" fmla="*/ 191672 h 191671"/>
              </a:gdLst>
              <a:ahLst/>
              <a:cxnLst>
                <a:cxn ang="0">
                  <a:pos x="connsiteX0" y="connsiteY0"/>
                </a:cxn>
                <a:cxn ang="0">
                  <a:pos x="connsiteX1" y="connsiteY1"/>
                </a:cxn>
              </a:cxnLst>
              <a:rect l="l" t="t" r="r" b="b"/>
              <a:pathLst>
                <a:path w="321618" h="191671">
                  <a:moveTo>
                    <a:pt x="0" y="0"/>
                  </a:moveTo>
                  <a:cubicBezTo>
                    <a:pt x="46181" y="161361"/>
                    <a:pt x="321618" y="191672"/>
                    <a:pt x="321618" y="191672"/>
                  </a:cubicBezTo>
                </a:path>
              </a:pathLst>
            </a:custGeom>
            <a:noFill/>
            <a:ln w="30480" cap="flat">
              <a:solidFill>
                <a:srgbClr val="000000"/>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71BE637-C1AD-488E-95A6-2475159F2644}"/>
                </a:ext>
              </a:extLst>
            </p:cNvPr>
            <p:cNvSpPr/>
            <p:nvPr/>
          </p:nvSpPr>
          <p:spPr>
            <a:xfrm>
              <a:off x="12706467" y="4846672"/>
              <a:ext cx="372498" cy="116793"/>
            </a:xfrm>
            <a:custGeom>
              <a:avLst/>
              <a:gdLst>
                <a:gd name="connsiteX0" fmla="*/ 0 w 372498"/>
                <a:gd name="connsiteY0" fmla="*/ 0 h 116793"/>
                <a:gd name="connsiteX1" fmla="*/ 372499 w 372498"/>
                <a:gd name="connsiteY1" fmla="*/ 116794 h 116793"/>
              </a:gdLst>
              <a:ahLst/>
              <a:cxnLst>
                <a:cxn ang="0">
                  <a:pos x="connsiteX0" y="connsiteY0"/>
                </a:cxn>
                <a:cxn ang="0">
                  <a:pos x="connsiteX1" y="connsiteY1"/>
                </a:cxn>
              </a:cxnLst>
              <a:rect l="l" t="t" r="r" b="b"/>
              <a:pathLst>
                <a:path w="372498" h="116793">
                  <a:moveTo>
                    <a:pt x="0" y="0"/>
                  </a:moveTo>
                  <a:lnTo>
                    <a:pt x="372499" y="116794"/>
                  </a:lnTo>
                </a:path>
              </a:pathLst>
            </a:custGeom>
            <a:noFill/>
            <a:ln w="30480" cap="flat">
              <a:solidFill>
                <a:srgbClr val="000000"/>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281D006-844C-4B2D-87D7-44CE07B70BB2}"/>
                </a:ext>
              </a:extLst>
            </p:cNvPr>
            <p:cNvSpPr/>
            <p:nvPr/>
          </p:nvSpPr>
          <p:spPr>
            <a:xfrm>
              <a:off x="12858376" y="4561106"/>
              <a:ext cx="416144" cy="55224"/>
            </a:xfrm>
            <a:custGeom>
              <a:avLst/>
              <a:gdLst>
                <a:gd name="connsiteX0" fmla="*/ 0 w 416144"/>
                <a:gd name="connsiteY0" fmla="*/ 0 h 55224"/>
                <a:gd name="connsiteX1" fmla="*/ 416144 w 416144"/>
                <a:gd name="connsiteY1" fmla="*/ 0 h 55224"/>
              </a:gdLst>
              <a:ahLst/>
              <a:cxnLst>
                <a:cxn ang="0">
                  <a:pos x="connsiteX0" y="connsiteY0"/>
                </a:cxn>
                <a:cxn ang="0">
                  <a:pos x="connsiteX1" y="connsiteY1"/>
                </a:cxn>
              </a:cxnLst>
              <a:rect l="l" t="t" r="r" b="b"/>
              <a:pathLst>
                <a:path w="416144" h="55224">
                  <a:moveTo>
                    <a:pt x="0" y="0"/>
                  </a:moveTo>
                  <a:lnTo>
                    <a:pt x="416144" y="0"/>
                  </a:lnTo>
                </a:path>
              </a:pathLst>
            </a:custGeom>
            <a:noFill/>
            <a:ln w="30480" cap="flat">
              <a:solidFill>
                <a:srgbClr val="000000"/>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DD6DDEE-3714-4818-B1C8-202FF9D42267}"/>
                </a:ext>
              </a:extLst>
            </p:cNvPr>
            <p:cNvSpPr/>
            <p:nvPr/>
          </p:nvSpPr>
          <p:spPr>
            <a:xfrm>
              <a:off x="11762117" y="1749544"/>
              <a:ext cx="664461" cy="443011"/>
            </a:xfrm>
            <a:custGeom>
              <a:avLst/>
              <a:gdLst>
                <a:gd name="connsiteX0" fmla="*/ 0 w 664461"/>
                <a:gd name="connsiteY0" fmla="*/ 443011 h 443011"/>
                <a:gd name="connsiteX1" fmla="*/ 664461 w 664461"/>
                <a:gd name="connsiteY1" fmla="*/ 0 h 443011"/>
              </a:gdLst>
              <a:ahLst/>
              <a:cxnLst>
                <a:cxn ang="0">
                  <a:pos x="connsiteX0" y="connsiteY0"/>
                </a:cxn>
                <a:cxn ang="0">
                  <a:pos x="connsiteX1" y="connsiteY1"/>
                </a:cxn>
              </a:cxnLst>
              <a:rect l="l" t="t" r="r" b="b"/>
              <a:pathLst>
                <a:path w="664461" h="443011">
                  <a:moveTo>
                    <a:pt x="0" y="443011"/>
                  </a:moveTo>
                  <a:cubicBezTo>
                    <a:pt x="166721" y="210807"/>
                    <a:pt x="664461" y="0"/>
                    <a:pt x="664461" y="0"/>
                  </a:cubicBezTo>
                </a:path>
              </a:pathLst>
            </a:custGeom>
            <a:noFill/>
            <a:ln w="30480" cap="flat">
              <a:solidFill>
                <a:srgbClr val="000000"/>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154AF78-67C6-4E5A-A59A-53C8B645F8CE}"/>
                </a:ext>
              </a:extLst>
            </p:cNvPr>
            <p:cNvSpPr/>
            <p:nvPr/>
          </p:nvSpPr>
          <p:spPr>
            <a:xfrm>
              <a:off x="12237952" y="1805928"/>
              <a:ext cx="381925" cy="398935"/>
            </a:xfrm>
            <a:custGeom>
              <a:avLst/>
              <a:gdLst>
                <a:gd name="connsiteX0" fmla="*/ 0 w 381925"/>
                <a:gd name="connsiteY0" fmla="*/ 398936 h 398935"/>
                <a:gd name="connsiteX1" fmla="*/ 381926 w 381925"/>
                <a:gd name="connsiteY1" fmla="*/ 0 h 398935"/>
              </a:gdLst>
              <a:ahLst/>
              <a:cxnLst>
                <a:cxn ang="0">
                  <a:pos x="connsiteX0" y="connsiteY0"/>
                </a:cxn>
                <a:cxn ang="0">
                  <a:pos x="connsiteX1" y="connsiteY1"/>
                </a:cxn>
              </a:cxnLst>
              <a:rect l="l" t="t" r="r" b="b"/>
              <a:pathLst>
                <a:path w="381925" h="398935">
                  <a:moveTo>
                    <a:pt x="0" y="398936"/>
                  </a:moveTo>
                  <a:cubicBezTo>
                    <a:pt x="74253" y="176356"/>
                    <a:pt x="381926" y="0"/>
                    <a:pt x="381926" y="0"/>
                  </a:cubicBezTo>
                </a:path>
              </a:pathLst>
            </a:custGeom>
            <a:noFill/>
            <a:ln w="30480" cap="flat">
              <a:solidFill>
                <a:srgbClr val="000000"/>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C62C2EE-C040-40A1-984F-115AD828229E}"/>
                </a:ext>
              </a:extLst>
            </p:cNvPr>
            <p:cNvSpPr/>
            <p:nvPr/>
          </p:nvSpPr>
          <p:spPr>
            <a:xfrm>
              <a:off x="12579606" y="1983137"/>
              <a:ext cx="394654" cy="273868"/>
            </a:xfrm>
            <a:custGeom>
              <a:avLst/>
              <a:gdLst>
                <a:gd name="connsiteX0" fmla="*/ 0 w 394654"/>
                <a:gd name="connsiteY0" fmla="*/ 273868 h 273868"/>
                <a:gd name="connsiteX1" fmla="*/ 394655 w 394654"/>
                <a:gd name="connsiteY1" fmla="*/ 0 h 273868"/>
              </a:gdLst>
              <a:ahLst/>
              <a:cxnLst>
                <a:cxn ang="0">
                  <a:pos x="connsiteX0" y="connsiteY0"/>
                </a:cxn>
                <a:cxn ang="0">
                  <a:pos x="connsiteX1" y="connsiteY1"/>
                </a:cxn>
              </a:cxnLst>
              <a:rect l="l" t="t" r="r" b="b"/>
              <a:pathLst>
                <a:path w="394654" h="273868">
                  <a:moveTo>
                    <a:pt x="0" y="273868"/>
                  </a:moveTo>
                  <a:cubicBezTo>
                    <a:pt x="346329" y="104714"/>
                    <a:pt x="394655" y="0"/>
                    <a:pt x="394655" y="0"/>
                  </a:cubicBezTo>
                </a:path>
              </a:pathLst>
            </a:custGeom>
            <a:noFill/>
            <a:ln w="30480" cap="flat">
              <a:solidFill>
                <a:srgbClr val="000000"/>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2283D81-DB66-4E01-84D2-5A159A014221}"/>
                </a:ext>
              </a:extLst>
            </p:cNvPr>
            <p:cNvSpPr/>
            <p:nvPr/>
          </p:nvSpPr>
          <p:spPr>
            <a:xfrm>
              <a:off x="12913748" y="2275581"/>
              <a:ext cx="409307" cy="200868"/>
            </a:xfrm>
            <a:custGeom>
              <a:avLst/>
              <a:gdLst>
                <a:gd name="connsiteX0" fmla="*/ 0 w 409307"/>
                <a:gd name="connsiteY0" fmla="*/ 200868 h 200868"/>
                <a:gd name="connsiteX1" fmla="*/ 409308 w 409307"/>
                <a:gd name="connsiteY1" fmla="*/ 0 h 200868"/>
              </a:gdLst>
              <a:ahLst/>
              <a:cxnLst>
                <a:cxn ang="0">
                  <a:pos x="connsiteX0" y="connsiteY0"/>
                </a:cxn>
                <a:cxn ang="0">
                  <a:pos x="connsiteX1" y="connsiteY1"/>
                </a:cxn>
              </a:cxnLst>
              <a:rect l="l" t="t" r="r" b="b"/>
              <a:pathLst>
                <a:path w="409307" h="200868">
                  <a:moveTo>
                    <a:pt x="0" y="200868"/>
                  </a:moveTo>
                  <a:cubicBezTo>
                    <a:pt x="152724" y="47449"/>
                    <a:pt x="409308" y="0"/>
                    <a:pt x="409308" y="0"/>
                  </a:cubicBezTo>
                </a:path>
              </a:pathLst>
            </a:custGeom>
            <a:noFill/>
            <a:ln w="30480" cap="flat">
              <a:solidFill>
                <a:srgbClr val="000000"/>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ECE2D12-BCA6-4628-BB32-F9ECE8152EFC}"/>
                </a:ext>
              </a:extLst>
            </p:cNvPr>
            <p:cNvSpPr/>
            <p:nvPr/>
          </p:nvSpPr>
          <p:spPr>
            <a:xfrm>
              <a:off x="15237482" y="1926753"/>
              <a:ext cx="189920" cy="1055197"/>
            </a:xfrm>
            <a:custGeom>
              <a:avLst/>
              <a:gdLst>
                <a:gd name="connsiteX0" fmla="*/ 0 w 189920"/>
                <a:gd name="connsiteY0" fmla="*/ 0 h 1055197"/>
                <a:gd name="connsiteX1" fmla="*/ 136921 w 189920"/>
                <a:gd name="connsiteY1" fmla="*/ 1055197 h 1055197"/>
              </a:gdLst>
              <a:ahLst/>
              <a:cxnLst>
                <a:cxn ang="0">
                  <a:pos x="connsiteX0" y="connsiteY0"/>
                </a:cxn>
                <a:cxn ang="0">
                  <a:pos x="connsiteX1" y="connsiteY1"/>
                </a:cxn>
              </a:cxnLst>
              <a:rect l="l" t="t" r="r" b="b"/>
              <a:pathLst>
                <a:path w="189920" h="1055197">
                  <a:moveTo>
                    <a:pt x="0" y="0"/>
                  </a:moveTo>
                  <a:cubicBezTo>
                    <a:pt x="322168" y="402747"/>
                    <a:pt x="136921" y="1055197"/>
                    <a:pt x="136921" y="1055197"/>
                  </a:cubicBezTo>
                </a:path>
              </a:pathLst>
            </a:custGeom>
            <a:noFill/>
            <a:ln w="30480" cap="flat">
              <a:solidFill>
                <a:srgbClr val="000000"/>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8640D2F-BE87-413B-8867-352EEAE3070C}"/>
                </a:ext>
              </a:extLst>
            </p:cNvPr>
            <p:cNvSpPr/>
            <p:nvPr/>
          </p:nvSpPr>
          <p:spPr>
            <a:xfrm>
              <a:off x="15503270" y="1701214"/>
              <a:ext cx="274799" cy="1006867"/>
            </a:xfrm>
            <a:custGeom>
              <a:avLst/>
              <a:gdLst>
                <a:gd name="connsiteX0" fmla="*/ 0 w 274799"/>
                <a:gd name="connsiteY0" fmla="*/ 0 h 1006867"/>
                <a:gd name="connsiteX1" fmla="*/ 273842 w 274799"/>
                <a:gd name="connsiteY1" fmla="*/ 1006868 h 1006867"/>
              </a:gdLst>
              <a:ahLst/>
              <a:cxnLst>
                <a:cxn ang="0">
                  <a:pos x="connsiteX0" y="connsiteY0"/>
                </a:cxn>
                <a:cxn ang="0">
                  <a:pos x="connsiteX1" y="connsiteY1"/>
                </a:cxn>
              </a:cxnLst>
              <a:rect l="l" t="t" r="r" b="b"/>
              <a:pathLst>
                <a:path w="274799" h="1006867">
                  <a:moveTo>
                    <a:pt x="0" y="0"/>
                  </a:moveTo>
                  <a:cubicBezTo>
                    <a:pt x="305827" y="325031"/>
                    <a:pt x="273842" y="1006868"/>
                    <a:pt x="273842" y="1006868"/>
                  </a:cubicBezTo>
                </a:path>
              </a:pathLst>
            </a:custGeom>
            <a:noFill/>
            <a:ln w="30480" cap="flat">
              <a:solidFill>
                <a:srgbClr val="000000"/>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4B0CE77-5601-436C-B5C6-1204315C4284}"/>
                </a:ext>
              </a:extLst>
            </p:cNvPr>
            <p:cNvSpPr/>
            <p:nvPr/>
          </p:nvSpPr>
          <p:spPr>
            <a:xfrm>
              <a:off x="15269699" y="3433027"/>
              <a:ext cx="173890" cy="1151856"/>
            </a:xfrm>
            <a:custGeom>
              <a:avLst/>
              <a:gdLst>
                <a:gd name="connsiteX0" fmla="*/ 80541 w 173890"/>
                <a:gd name="connsiteY0" fmla="*/ 0 h 1151856"/>
                <a:gd name="connsiteX1" fmla="*/ 0 w 173890"/>
                <a:gd name="connsiteY1" fmla="*/ 1151857 h 1151856"/>
              </a:gdLst>
              <a:ahLst/>
              <a:cxnLst>
                <a:cxn ang="0">
                  <a:pos x="connsiteX0" y="connsiteY0"/>
                </a:cxn>
                <a:cxn ang="0">
                  <a:pos x="connsiteX1" y="connsiteY1"/>
                </a:cxn>
              </a:cxnLst>
              <a:rect l="l" t="t" r="r" b="b"/>
              <a:pathLst>
                <a:path w="173890" h="1151856">
                  <a:moveTo>
                    <a:pt x="80541" y="0"/>
                  </a:moveTo>
                  <a:cubicBezTo>
                    <a:pt x="330221" y="652450"/>
                    <a:pt x="0" y="1151857"/>
                    <a:pt x="0" y="1151857"/>
                  </a:cubicBezTo>
                </a:path>
              </a:pathLst>
            </a:custGeom>
            <a:noFill/>
            <a:ln w="30480" cap="flat">
              <a:solidFill>
                <a:srgbClr val="000000"/>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613B1E4-BAC7-4AE1-8D57-8D98128CC7C0}"/>
                </a:ext>
              </a:extLst>
            </p:cNvPr>
            <p:cNvSpPr/>
            <p:nvPr/>
          </p:nvSpPr>
          <p:spPr>
            <a:xfrm>
              <a:off x="15656300" y="3666620"/>
              <a:ext cx="121167" cy="1014922"/>
            </a:xfrm>
            <a:custGeom>
              <a:avLst/>
              <a:gdLst>
                <a:gd name="connsiteX0" fmla="*/ 32216 w 121167"/>
                <a:gd name="connsiteY0" fmla="*/ 0 h 1014922"/>
                <a:gd name="connsiteX1" fmla="*/ 0 w 121167"/>
                <a:gd name="connsiteY1" fmla="*/ 1014923 h 1014922"/>
              </a:gdLst>
              <a:ahLst/>
              <a:cxnLst>
                <a:cxn ang="0">
                  <a:pos x="connsiteX0" y="connsiteY0"/>
                </a:cxn>
                <a:cxn ang="0">
                  <a:pos x="connsiteX1" y="connsiteY1"/>
                </a:cxn>
              </a:cxnLst>
              <a:rect l="l" t="t" r="r" b="b"/>
              <a:pathLst>
                <a:path w="121167" h="1014922">
                  <a:moveTo>
                    <a:pt x="32216" y="0"/>
                  </a:moveTo>
                  <a:cubicBezTo>
                    <a:pt x="249680" y="612175"/>
                    <a:pt x="0" y="1014923"/>
                    <a:pt x="0" y="1014923"/>
                  </a:cubicBezTo>
                </a:path>
              </a:pathLst>
            </a:custGeom>
            <a:noFill/>
            <a:ln w="30480" cap="flat">
              <a:solidFill>
                <a:srgbClr val="000000"/>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C3D4C80-9EF4-4307-AAA5-3B452AA9CFA7}"/>
                </a:ext>
              </a:extLst>
            </p:cNvPr>
            <p:cNvSpPr/>
            <p:nvPr/>
          </p:nvSpPr>
          <p:spPr>
            <a:xfrm>
              <a:off x="9962001" y="3489412"/>
              <a:ext cx="322167" cy="177208"/>
            </a:xfrm>
            <a:custGeom>
              <a:avLst/>
              <a:gdLst>
                <a:gd name="connsiteX0" fmla="*/ 0 w 322167"/>
                <a:gd name="connsiteY0" fmla="*/ 177209 h 177208"/>
                <a:gd name="connsiteX1" fmla="*/ 322167 w 322167"/>
                <a:gd name="connsiteY1" fmla="*/ 0 h 177208"/>
              </a:gdLst>
              <a:ahLst/>
              <a:cxnLst>
                <a:cxn ang="0">
                  <a:pos x="connsiteX0" y="connsiteY0"/>
                </a:cxn>
                <a:cxn ang="0">
                  <a:pos x="connsiteX1" y="connsiteY1"/>
                </a:cxn>
              </a:cxnLst>
              <a:rect l="l" t="t" r="r" b="b"/>
              <a:pathLst>
                <a:path w="322167" h="177208">
                  <a:moveTo>
                    <a:pt x="0" y="177209"/>
                  </a:moveTo>
                  <a:lnTo>
                    <a:pt x="322167" y="0"/>
                  </a:lnTo>
                </a:path>
              </a:pathLst>
            </a:custGeom>
            <a:noFill/>
            <a:ln w="30480" cap="flat">
              <a:solidFill>
                <a:srgbClr val="808080"/>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A94DEB3-0F50-4286-8F25-23D599697671}"/>
                </a:ext>
              </a:extLst>
            </p:cNvPr>
            <p:cNvSpPr/>
            <p:nvPr/>
          </p:nvSpPr>
          <p:spPr>
            <a:xfrm>
              <a:off x="9970055" y="3803554"/>
              <a:ext cx="306058" cy="40274"/>
            </a:xfrm>
            <a:custGeom>
              <a:avLst/>
              <a:gdLst>
                <a:gd name="connsiteX0" fmla="*/ 0 w 306058"/>
                <a:gd name="connsiteY0" fmla="*/ 0 h 40274"/>
                <a:gd name="connsiteX1" fmla="*/ 306059 w 306058"/>
                <a:gd name="connsiteY1" fmla="*/ 40275 h 40274"/>
              </a:gdLst>
              <a:ahLst/>
              <a:cxnLst>
                <a:cxn ang="0">
                  <a:pos x="connsiteX0" y="connsiteY0"/>
                </a:cxn>
                <a:cxn ang="0">
                  <a:pos x="connsiteX1" y="connsiteY1"/>
                </a:cxn>
              </a:cxnLst>
              <a:rect l="l" t="t" r="r" b="b"/>
              <a:pathLst>
                <a:path w="306058" h="40274">
                  <a:moveTo>
                    <a:pt x="0" y="0"/>
                  </a:moveTo>
                  <a:lnTo>
                    <a:pt x="306059" y="40275"/>
                  </a:lnTo>
                </a:path>
              </a:pathLst>
            </a:custGeom>
            <a:noFill/>
            <a:ln w="30480" cap="flat">
              <a:solidFill>
                <a:srgbClr val="808080"/>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5548DCE-8AA9-4D8A-AD7F-C3D23CBDD383}"/>
                </a:ext>
              </a:extLst>
            </p:cNvPr>
            <p:cNvSpPr/>
            <p:nvPr/>
          </p:nvSpPr>
          <p:spPr>
            <a:xfrm>
              <a:off x="9962001" y="3964653"/>
              <a:ext cx="257733" cy="96659"/>
            </a:xfrm>
            <a:custGeom>
              <a:avLst/>
              <a:gdLst>
                <a:gd name="connsiteX0" fmla="*/ 0 w 257733"/>
                <a:gd name="connsiteY0" fmla="*/ 0 h 96659"/>
                <a:gd name="connsiteX1" fmla="*/ 257734 w 257733"/>
                <a:gd name="connsiteY1" fmla="*/ 96659 h 96659"/>
              </a:gdLst>
              <a:ahLst/>
              <a:cxnLst>
                <a:cxn ang="0">
                  <a:pos x="connsiteX0" y="connsiteY0"/>
                </a:cxn>
                <a:cxn ang="0">
                  <a:pos x="connsiteX1" y="connsiteY1"/>
                </a:cxn>
              </a:cxnLst>
              <a:rect l="l" t="t" r="r" b="b"/>
              <a:pathLst>
                <a:path w="257733" h="96659">
                  <a:moveTo>
                    <a:pt x="0" y="0"/>
                  </a:moveTo>
                  <a:lnTo>
                    <a:pt x="257734" y="96659"/>
                  </a:lnTo>
                </a:path>
              </a:pathLst>
            </a:custGeom>
            <a:noFill/>
            <a:ln w="30480" cap="flat">
              <a:solidFill>
                <a:srgbClr val="808080"/>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D1BBCB-3E98-4262-8434-8E28BE922A8B}"/>
                </a:ext>
              </a:extLst>
            </p:cNvPr>
            <p:cNvSpPr/>
            <p:nvPr/>
          </p:nvSpPr>
          <p:spPr>
            <a:xfrm>
              <a:off x="9825080" y="3191379"/>
              <a:ext cx="762311" cy="1224351"/>
            </a:xfrm>
            <a:custGeom>
              <a:avLst/>
              <a:gdLst>
                <a:gd name="connsiteX0" fmla="*/ 8054 w 762311"/>
                <a:gd name="connsiteY0" fmla="*/ 378582 h 1224351"/>
                <a:gd name="connsiteX1" fmla="*/ 604063 w 762311"/>
                <a:gd name="connsiteY1" fmla="*/ 0 h 1224351"/>
                <a:gd name="connsiteX2" fmla="*/ 660442 w 762311"/>
                <a:gd name="connsiteY2" fmla="*/ 281923 h 1224351"/>
                <a:gd name="connsiteX3" fmla="*/ 757092 w 762311"/>
                <a:gd name="connsiteY3" fmla="*/ 773274 h 1224351"/>
                <a:gd name="connsiteX4" fmla="*/ 515467 w 762311"/>
                <a:gd name="connsiteY4" fmla="*/ 1224351 h 1224351"/>
                <a:gd name="connsiteX5" fmla="*/ 0 w 762311"/>
                <a:gd name="connsiteY5" fmla="*/ 942428 h 1224351"/>
                <a:gd name="connsiteX6" fmla="*/ 144975 w 762311"/>
                <a:gd name="connsiteY6" fmla="*/ 652450 h 1224351"/>
                <a:gd name="connsiteX7" fmla="*/ 8054 w 762311"/>
                <a:gd name="connsiteY7" fmla="*/ 378582 h 122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311" h="1224351">
                  <a:moveTo>
                    <a:pt x="8054" y="378582"/>
                  </a:moveTo>
                  <a:lnTo>
                    <a:pt x="604063" y="0"/>
                  </a:lnTo>
                  <a:cubicBezTo>
                    <a:pt x="604063" y="0"/>
                    <a:pt x="604063" y="120824"/>
                    <a:pt x="660442" y="281923"/>
                  </a:cubicBezTo>
                  <a:cubicBezTo>
                    <a:pt x="716821" y="443022"/>
                    <a:pt x="781255" y="483297"/>
                    <a:pt x="757092" y="773274"/>
                  </a:cubicBezTo>
                  <a:cubicBezTo>
                    <a:pt x="732930" y="1063252"/>
                    <a:pt x="515467" y="1224351"/>
                    <a:pt x="515467" y="1224351"/>
                  </a:cubicBezTo>
                  <a:lnTo>
                    <a:pt x="0" y="942428"/>
                  </a:lnTo>
                  <a:cubicBezTo>
                    <a:pt x="0" y="942428"/>
                    <a:pt x="136921" y="910209"/>
                    <a:pt x="144975" y="652450"/>
                  </a:cubicBezTo>
                  <a:cubicBezTo>
                    <a:pt x="153029" y="394692"/>
                    <a:pt x="8054" y="378582"/>
                    <a:pt x="8054" y="378582"/>
                  </a:cubicBezTo>
                  <a:close/>
                </a:path>
              </a:pathLst>
            </a:custGeom>
            <a:noFill/>
            <a:ln w="30480" cap="flat">
              <a:solidFill>
                <a:srgbClr val="000000"/>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067682C-1B37-4441-A3F6-F5384473BDA7}"/>
                </a:ext>
              </a:extLst>
            </p:cNvPr>
            <p:cNvSpPr/>
            <p:nvPr/>
          </p:nvSpPr>
          <p:spPr>
            <a:xfrm>
              <a:off x="9100754" y="2216731"/>
              <a:ext cx="539080" cy="636340"/>
            </a:xfrm>
            <a:custGeom>
              <a:avLst/>
              <a:gdLst>
                <a:gd name="connsiteX0" fmla="*/ 0 w 539080"/>
                <a:gd name="connsiteY0" fmla="*/ 207871 h 636340"/>
                <a:gd name="connsiteX1" fmla="*/ 112209 w 539080"/>
                <a:gd name="connsiteY1" fmla="*/ 475242 h 636340"/>
                <a:gd name="connsiteX2" fmla="*/ 369943 w 539080"/>
                <a:gd name="connsiteY2" fmla="*/ 636341 h 636340"/>
                <a:gd name="connsiteX3" fmla="*/ 386051 w 539080"/>
                <a:gd name="connsiteY3" fmla="*/ 314143 h 636340"/>
                <a:gd name="connsiteX4" fmla="*/ 539080 w 539080"/>
                <a:gd name="connsiteY4" fmla="*/ 0 h 636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80" h="636340">
                  <a:moveTo>
                    <a:pt x="0" y="207871"/>
                  </a:moveTo>
                  <a:cubicBezTo>
                    <a:pt x="0" y="207871"/>
                    <a:pt x="67886" y="405152"/>
                    <a:pt x="112209" y="475242"/>
                  </a:cubicBezTo>
                  <a:cubicBezTo>
                    <a:pt x="163732" y="556715"/>
                    <a:pt x="369943" y="636341"/>
                    <a:pt x="369943" y="636341"/>
                  </a:cubicBezTo>
                  <a:cubicBezTo>
                    <a:pt x="369943" y="636341"/>
                    <a:pt x="345781" y="531626"/>
                    <a:pt x="386051" y="314143"/>
                  </a:cubicBezTo>
                  <a:cubicBezTo>
                    <a:pt x="426322" y="96659"/>
                    <a:pt x="539080" y="0"/>
                    <a:pt x="539080" y="0"/>
                  </a:cubicBezTo>
                </a:path>
              </a:pathLst>
            </a:custGeom>
            <a:solidFill>
              <a:srgbClr val="000000"/>
            </a:solidFill>
            <a:ln w="30480" cap="flat">
              <a:solidFill>
                <a:srgbClr val="000000"/>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66EA6F3-86A8-41C3-8557-AA0A9A901C3C}"/>
                </a:ext>
              </a:extLst>
            </p:cNvPr>
            <p:cNvSpPr/>
            <p:nvPr/>
          </p:nvSpPr>
          <p:spPr>
            <a:xfrm>
              <a:off x="9768701" y="2200621"/>
              <a:ext cx="684604" cy="676637"/>
            </a:xfrm>
            <a:custGeom>
              <a:avLst/>
              <a:gdLst>
                <a:gd name="connsiteX0" fmla="*/ 0 w 684604"/>
                <a:gd name="connsiteY0" fmla="*/ 16110 h 676637"/>
                <a:gd name="connsiteX1" fmla="*/ 161083 w 684604"/>
                <a:gd name="connsiteY1" fmla="*/ 402747 h 676637"/>
                <a:gd name="connsiteX2" fmla="*/ 434925 w 684604"/>
                <a:gd name="connsiteY2" fmla="*/ 676615 h 676637"/>
                <a:gd name="connsiteX3" fmla="*/ 596009 w 684604"/>
                <a:gd name="connsiteY3" fmla="*/ 322198 h 676637"/>
                <a:gd name="connsiteX4" fmla="*/ 684604 w 684604"/>
                <a:gd name="connsiteY4" fmla="*/ 0 h 676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604" h="676637">
                  <a:moveTo>
                    <a:pt x="0" y="16110"/>
                  </a:moveTo>
                  <a:cubicBezTo>
                    <a:pt x="0" y="16110"/>
                    <a:pt x="106660" y="300725"/>
                    <a:pt x="161083" y="402747"/>
                  </a:cubicBezTo>
                  <a:cubicBezTo>
                    <a:pt x="206892" y="488619"/>
                    <a:pt x="313868" y="679000"/>
                    <a:pt x="434925" y="676615"/>
                  </a:cubicBezTo>
                  <a:cubicBezTo>
                    <a:pt x="549236" y="674364"/>
                    <a:pt x="560081" y="472914"/>
                    <a:pt x="596009" y="322198"/>
                  </a:cubicBezTo>
                  <a:cubicBezTo>
                    <a:pt x="632411" y="169494"/>
                    <a:pt x="660442" y="96659"/>
                    <a:pt x="684604" y="0"/>
                  </a:cubicBezTo>
                </a:path>
              </a:pathLst>
            </a:custGeom>
            <a:solidFill>
              <a:srgbClr val="000000"/>
            </a:solidFill>
            <a:ln w="30480" cap="flat">
              <a:solidFill>
                <a:srgbClr val="000000"/>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CBFCA5A-B864-411E-97FA-7A6F6D12B17F}"/>
                </a:ext>
              </a:extLst>
            </p:cNvPr>
            <p:cNvSpPr/>
            <p:nvPr/>
          </p:nvSpPr>
          <p:spPr>
            <a:xfrm>
              <a:off x="10791581" y="2176456"/>
              <a:ext cx="732929" cy="702198"/>
            </a:xfrm>
            <a:custGeom>
              <a:avLst/>
              <a:gdLst>
                <a:gd name="connsiteX0" fmla="*/ 0 w 732929"/>
                <a:gd name="connsiteY0" fmla="*/ 8055 h 702198"/>
                <a:gd name="connsiteX1" fmla="*/ 96650 w 732929"/>
                <a:gd name="connsiteY1" fmla="*/ 314143 h 702198"/>
                <a:gd name="connsiteX2" fmla="*/ 402709 w 732929"/>
                <a:gd name="connsiteY2" fmla="*/ 700780 h 702198"/>
                <a:gd name="connsiteX3" fmla="*/ 563792 w 732929"/>
                <a:gd name="connsiteY3" fmla="*/ 499407 h 702198"/>
                <a:gd name="connsiteX4" fmla="*/ 636280 w 732929"/>
                <a:gd name="connsiteY4" fmla="*/ 241648 h 702198"/>
                <a:gd name="connsiteX5" fmla="*/ 732930 w 732929"/>
                <a:gd name="connsiteY5" fmla="*/ 0 h 70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2929" h="702198">
                  <a:moveTo>
                    <a:pt x="0" y="8055"/>
                  </a:moveTo>
                  <a:cubicBezTo>
                    <a:pt x="0" y="8055"/>
                    <a:pt x="19446" y="205441"/>
                    <a:pt x="96650" y="314143"/>
                  </a:cubicBezTo>
                  <a:cubicBezTo>
                    <a:pt x="190573" y="446383"/>
                    <a:pt x="317649" y="724434"/>
                    <a:pt x="402709" y="700780"/>
                  </a:cubicBezTo>
                  <a:cubicBezTo>
                    <a:pt x="447956" y="688198"/>
                    <a:pt x="555738" y="612176"/>
                    <a:pt x="563792" y="499407"/>
                  </a:cubicBezTo>
                  <a:cubicBezTo>
                    <a:pt x="571252" y="394958"/>
                    <a:pt x="589648" y="320043"/>
                    <a:pt x="636280" y="241648"/>
                  </a:cubicBezTo>
                  <a:cubicBezTo>
                    <a:pt x="709595" y="118395"/>
                    <a:pt x="732930" y="0"/>
                    <a:pt x="732930" y="0"/>
                  </a:cubicBezTo>
                </a:path>
              </a:pathLst>
            </a:custGeom>
            <a:solidFill>
              <a:srgbClr val="000000"/>
            </a:solidFill>
            <a:ln w="30480" cap="flat">
              <a:solidFill>
                <a:srgbClr val="00000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5FEFF88-D844-46FA-A0FA-35EB12A1C7F0}"/>
                </a:ext>
              </a:extLst>
            </p:cNvPr>
            <p:cNvSpPr/>
            <p:nvPr/>
          </p:nvSpPr>
          <p:spPr>
            <a:xfrm>
              <a:off x="11952301" y="2208676"/>
              <a:ext cx="426172" cy="533346"/>
            </a:xfrm>
            <a:custGeom>
              <a:avLst/>
              <a:gdLst>
                <a:gd name="connsiteX0" fmla="*/ 7134 w 426172"/>
                <a:gd name="connsiteY0" fmla="*/ 0 h 533346"/>
                <a:gd name="connsiteX1" fmla="*/ 47406 w 426172"/>
                <a:gd name="connsiteY1" fmla="*/ 193319 h 533346"/>
                <a:gd name="connsiteX2" fmla="*/ 216543 w 426172"/>
                <a:gd name="connsiteY2" fmla="*/ 483297 h 533346"/>
                <a:gd name="connsiteX3" fmla="*/ 409843 w 426172"/>
                <a:gd name="connsiteY3" fmla="*/ 418857 h 533346"/>
                <a:gd name="connsiteX4" fmla="*/ 425952 w 426172"/>
                <a:gd name="connsiteY4" fmla="*/ 24165 h 53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172" h="533346">
                  <a:moveTo>
                    <a:pt x="7134" y="0"/>
                  </a:moveTo>
                  <a:cubicBezTo>
                    <a:pt x="7134" y="0"/>
                    <a:pt x="-25082" y="64439"/>
                    <a:pt x="47406" y="193319"/>
                  </a:cubicBezTo>
                  <a:cubicBezTo>
                    <a:pt x="119893" y="322198"/>
                    <a:pt x="134249" y="373560"/>
                    <a:pt x="216543" y="483297"/>
                  </a:cubicBezTo>
                  <a:cubicBezTo>
                    <a:pt x="264868" y="547736"/>
                    <a:pt x="393735" y="571901"/>
                    <a:pt x="409843" y="418857"/>
                  </a:cubicBezTo>
                  <a:cubicBezTo>
                    <a:pt x="429310" y="233916"/>
                    <a:pt x="425952" y="24165"/>
                    <a:pt x="425952" y="24165"/>
                  </a:cubicBezTo>
                </a:path>
              </a:pathLst>
            </a:custGeom>
            <a:solidFill>
              <a:srgbClr val="000000"/>
            </a:solidFill>
            <a:ln w="30480" cap="flat">
              <a:solidFill>
                <a:srgbClr val="000000"/>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2EB864-5C12-4472-A6DE-193F9711D1EF}"/>
                </a:ext>
              </a:extLst>
            </p:cNvPr>
            <p:cNvSpPr/>
            <p:nvPr/>
          </p:nvSpPr>
          <p:spPr>
            <a:xfrm>
              <a:off x="7574949" y="3215544"/>
              <a:ext cx="107722" cy="139437"/>
            </a:xfrm>
            <a:custGeom>
              <a:avLst/>
              <a:gdLst>
                <a:gd name="connsiteX0" fmla="*/ 3018 w 107722"/>
                <a:gd name="connsiteY0" fmla="*/ 0 h 139437"/>
                <a:gd name="connsiteX1" fmla="*/ 107722 w 107722"/>
                <a:gd name="connsiteY1" fmla="*/ 120824 h 139437"/>
              </a:gdLst>
              <a:ahLst/>
              <a:cxnLst>
                <a:cxn ang="0">
                  <a:pos x="connsiteX0" y="connsiteY0"/>
                </a:cxn>
                <a:cxn ang="0">
                  <a:pos x="connsiteX1" y="connsiteY1"/>
                </a:cxn>
              </a:cxnLst>
              <a:rect l="l" t="t" r="r" b="b"/>
              <a:pathLst>
                <a:path w="107722" h="139437">
                  <a:moveTo>
                    <a:pt x="3018" y="0"/>
                  </a:moveTo>
                  <a:cubicBezTo>
                    <a:pt x="-21145" y="209428"/>
                    <a:pt x="107722" y="120824"/>
                    <a:pt x="107722" y="120824"/>
                  </a:cubicBezTo>
                </a:path>
              </a:pathLst>
            </a:custGeom>
            <a:noFill/>
            <a:ln w="30480" cap="flat">
              <a:solidFill>
                <a:srgbClr val="000000"/>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2DE5516-A019-493C-BB63-DBEFC5A65E96}"/>
                </a:ext>
              </a:extLst>
            </p:cNvPr>
            <p:cNvSpPr/>
            <p:nvPr/>
          </p:nvSpPr>
          <p:spPr>
            <a:xfrm>
              <a:off x="7828418" y="2556459"/>
              <a:ext cx="998460" cy="1384029"/>
            </a:xfrm>
            <a:custGeom>
              <a:avLst/>
              <a:gdLst>
                <a:gd name="connsiteX0" fmla="*/ 699941 w 998460"/>
                <a:gd name="connsiteY0" fmla="*/ 151623 h 1384029"/>
                <a:gd name="connsiteX1" fmla="*/ 337503 w 998460"/>
                <a:gd name="connsiteY1" fmla="*/ 14689 h 1384029"/>
                <a:gd name="connsiteX2" fmla="*/ 47553 w 998460"/>
                <a:gd name="connsiteY2" fmla="*/ 393271 h 1384029"/>
                <a:gd name="connsiteX3" fmla="*/ 47553 w 998460"/>
                <a:gd name="connsiteY3" fmla="*/ 965172 h 1384029"/>
                <a:gd name="connsiteX4" fmla="*/ 474424 w 998460"/>
                <a:gd name="connsiteY4" fmla="*/ 1384030 h 1384029"/>
                <a:gd name="connsiteX5" fmla="*/ 740212 w 998460"/>
                <a:gd name="connsiteY5" fmla="*/ 1319590 h 1384029"/>
                <a:gd name="connsiteX6" fmla="*/ 989891 w 998460"/>
                <a:gd name="connsiteY6" fmla="*/ 916843 h 1384029"/>
                <a:gd name="connsiteX7" fmla="*/ 893241 w 998460"/>
                <a:gd name="connsiteY7" fmla="*/ 417436 h 1384029"/>
                <a:gd name="connsiteX8" fmla="*/ 699941 w 998460"/>
                <a:gd name="connsiteY8" fmla="*/ 151623 h 138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460" h="1384029">
                  <a:moveTo>
                    <a:pt x="699941" y="151623"/>
                  </a:moveTo>
                  <a:cubicBezTo>
                    <a:pt x="604725" y="77249"/>
                    <a:pt x="458316" y="-41696"/>
                    <a:pt x="337503" y="14689"/>
                  </a:cubicBezTo>
                  <a:cubicBezTo>
                    <a:pt x="216690" y="71074"/>
                    <a:pt x="79770" y="256337"/>
                    <a:pt x="47553" y="393271"/>
                  </a:cubicBezTo>
                  <a:cubicBezTo>
                    <a:pt x="15336" y="530205"/>
                    <a:pt x="-41043" y="739634"/>
                    <a:pt x="47553" y="965172"/>
                  </a:cubicBezTo>
                  <a:cubicBezTo>
                    <a:pt x="136149" y="1190711"/>
                    <a:pt x="329449" y="1384030"/>
                    <a:pt x="474424" y="1384030"/>
                  </a:cubicBezTo>
                  <a:cubicBezTo>
                    <a:pt x="619399" y="1384030"/>
                    <a:pt x="675778" y="1367919"/>
                    <a:pt x="740212" y="1319590"/>
                  </a:cubicBezTo>
                  <a:cubicBezTo>
                    <a:pt x="804645" y="1271260"/>
                    <a:pt x="957674" y="1126271"/>
                    <a:pt x="989891" y="916843"/>
                  </a:cubicBezTo>
                  <a:cubicBezTo>
                    <a:pt x="1022107" y="707414"/>
                    <a:pt x="957674" y="586590"/>
                    <a:pt x="893241" y="417436"/>
                  </a:cubicBezTo>
                  <a:cubicBezTo>
                    <a:pt x="828808" y="248282"/>
                    <a:pt x="795157" y="225997"/>
                    <a:pt x="699941" y="151623"/>
                  </a:cubicBezTo>
                  <a:close/>
                </a:path>
              </a:pathLst>
            </a:custGeom>
            <a:solidFill>
              <a:srgbClr val="FFFFFF"/>
            </a:solidFill>
            <a:ln w="30480" cap="flat">
              <a:solidFill>
                <a:srgbClr val="000000"/>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8BC14A-7590-4BEF-8BD4-8D4F6CD7270E}"/>
                </a:ext>
              </a:extLst>
            </p:cNvPr>
            <p:cNvSpPr/>
            <p:nvPr/>
          </p:nvSpPr>
          <p:spPr>
            <a:xfrm>
              <a:off x="7834419" y="2878266"/>
              <a:ext cx="573466" cy="685309"/>
            </a:xfrm>
            <a:custGeom>
              <a:avLst/>
              <a:gdLst>
                <a:gd name="connsiteX0" fmla="*/ 412044 w 573466"/>
                <a:gd name="connsiteY0" fmla="*/ 23135 h 685309"/>
                <a:gd name="connsiteX1" fmla="*/ 557019 w 573466"/>
                <a:gd name="connsiteY1" fmla="*/ 208399 h 685309"/>
                <a:gd name="connsiteX2" fmla="*/ 532856 w 573466"/>
                <a:gd name="connsiteY2" fmla="*/ 482267 h 685309"/>
                <a:gd name="connsiteX3" fmla="*/ 347610 w 573466"/>
                <a:gd name="connsiteY3" fmla="*/ 683640 h 685309"/>
                <a:gd name="connsiteX4" fmla="*/ 49606 w 573466"/>
                <a:gd name="connsiteY4" fmla="*/ 578926 h 685309"/>
                <a:gd name="connsiteX5" fmla="*/ 1281 w 573466"/>
                <a:gd name="connsiteY5" fmla="*/ 248673 h 685309"/>
                <a:gd name="connsiteX6" fmla="*/ 138202 w 573466"/>
                <a:gd name="connsiteY6" fmla="*/ 31190 h 685309"/>
                <a:gd name="connsiteX7" fmla="*/ 412044 w 573466"/>
                <a:gd name="connsiteY7" fmla="*/ 23135 h 6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466" h="685309">
                  <a:moveTo>
                    <a:pt x="412044" y="23135"/>
                  </a:moveTo>
                  <a:cubicBezTo>
                    <a:pt x="496994" y="56998"/>
                    <a:pt x="529919" y="149384"/>
                    <a:pt x="557019" y="208399"/>
                  </a:cubicBezTo>
                  <a:cubicBezTo>
                    <a:pt x="594703" y="290463"/>
                    <a:pt x="559436" y="403712"/>
                    <a:pt x="532856" y="482267"/>
                  </a:cubicBezTo>
                  <a:cubicBezTo>
                    <a:pt x="499625" y="580479"/>
                    <a:pt x="427908" y="673432"/>
                    <a:pt x="347610" y="683640"/>
                  </a:cubicBezTo>
                  <a:cubicBezTo>
                    <a:pt x="283776" y="691755"/>
                    <a:pt x="109189" y="672381"/>
                    <a:pt x="49606" y="578926"/>
                  </a:cubicBezTo>
                  <a:cubicBezTo>
                    <a:pt x="-12392" y="481682"/>
                    <a:pt x="1281" y="248673"/>
                    <a:pt x="1281" y="248673"/>
                  </a:cubicBezTo>
                  <a:cubicBezTo>
                    <a:pt x="1281" y="248673"/>
                    <a:pt x="83198" y="65706"/>
                    <a:pt x="138202" y="31190"/>
                  </a:cubicBezTo>
                  <a:cubicBezTo>
                    <a:pt x="198883" y="-6889"/>
                    <a:pt x="327093" y="-10728"/>
                    <a:pt x="412044" y="23135"/>
                  </a:cubicBezTo>
                  <a:close/>
                </a:path>
              </a:pathLst>
            </a:custGeom>
            <a:solidFill>
              <a:srgbClr val="000000"/>
            </a:solidFill>
            <a:ln w="3048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0D29CA7-5F77-4E1B-8760-84C8CC0FBC94}"/>
                </a:ext>
              </a:extLst>
            </p:cNvPr>
            <p:cNvSpPr/>
            <p:nvPr/>
          </p:nvSpPr>
          <p:spPr>
            <a:xfrm>
              <a:off x="7900134" y="3070554"/>
              <a:ext cx="241625" cy="241648"/>
            </a:xfrm>
            <a:custGeom>
              <a:avLst/>
              <a:gdLst>
                <a:gd name="connsiteX0" fmla="*/ 241625 w 241625"/>
                <a:gd name="connsiteY0" fmla="*/ 120825 h 241648"/>
                <a:gd name="connsiteX1" fmla="*/ 120813 w 241625"/>
                <a:gd name="connsiteY1" fmla="*/ 241649 h 241648"/>
                <a:gd name="connsiteX2" fmla="*/ 0 w 241625"/>
                <a:gd name="connsiteY2" fmla="*/ 120825 h 241648"/>
                <a:gd name="connsiteX3" fmla="*/ 120813 w 241625"/>
                <a:gd name="connsiteY3" fmla="*/ 0 h 241648"/>
                <a:gd name="connsiteX4" fmla="*/ 241625 w 241625"/>
                <a:gd name="connsiteY4" fmla="*/ 120825 h 241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25" h="241648">
                  <a:moveTo>
                    <a:pt x="241625" y="120825"/>
                  </a:moveTo>
                  <a:cubicBezTo>
                    <a:pt x="241625" y="187554"/>
                    <a:pt x="187536" y="241649"/>
                    <a:pt x="120813" y="241649"/>
                  </a:cubicBezTo>
                  <a:cubicBezTo>
                    <a:pt x="54090" y="241649"/>
                    <a:pt x="0" y="187554"/>
                    <a:pt x="0" y="120825"/>
                  </a:cubicBezTo>
                  <a:cubicBezTo>
                    <a:pt x="0" y="54095"/>
                    <a:pt x="54090" y="0"/>
                    <a:pt x="120813" y="0"/>
                  </a:cubicBezTo>
                  <a:cubicBezTo>
                    <a:pt x="187536" y="0"/>
                    <a:pt x="241625" y="54095"/>
                    <a:pt x="241625" y="120825"/>
                  </a:cubicBezTo>
                  <a:close/>
                </a:path>
              </a:pathLst>
            </a:custGeom>
            <a:solidFill>
              <a:srgbClr val="FFFFFF"/>
            </a:solidFill>
            <a:ln w="30480" cap="flat">
              <a:noFill/>
              <a:prstDash val="solid"/>
              <a:miter/>
            </a:ln>
          </p:spPr>
          <p:txBody>
            <a:bodyPr rtlCol="0" anchor="ctr"/>
            <a:lstStyle/>
            <a:p>
              <a:endParaRPr lang="en-US"/>
            </a:p>
          </p:txBody>
        </p:sp>
      </p:grpSp>
      <p:sp>
        <p:nvSpPr>
          <p:cNvPr id="70" name="Text Placeholder 3">
            <a:extLst>
              <a:ext uri="{FF2B5EF4-FFF2-40B4-BE49-F238E27FC236}">
                <a16:creationId xmlns:a16="http://schemas.microsoft.com/office/drawing/2014/main" id="{E71878F4-CCAF-4BAC-BBEA-EF14FE5880C4}"/>
              </a:ext>
            </a:extLst>
          </p:cNvPr>
          <p:cNvSpPr txBox="1">
            <a:spLocks/>
          </p:cNvSpPr>
          <p:nvPr/>
        </p:nvSpPr>
        <p:spPr>
          <a:xfrm>
            <a:off x="3155406" y="5029386"/>
            <a:ext cx="5497858" cy="13686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GDB,</a:t>
            </a:r>
          </a:p>
          <a:p>
            <a:pPr marL="285750" indent="-285750">
              <a:buFont typeface="Arial" panose="020B0604020202020204" pitchFamily="34" charset="0"/>
              <a:buChar char="•"/>
            </a:pPr>
            <a:r>
              <a:rPr lang="en-US" dirty="0"/>
              <a:t>Main kernel debugger for Linux</a:t>
            </a:r>
          </a:p>
          <a:p>
            <a:pPr marL="285750" indent="-285750">
              <a:buFont typeface="Arial" panose="020B0604020202020204" pitchFamily="34" charset="0"/>
              <a:buChar char="•"/>
            </a:pPr>
            <a:r>
              <a:rPr lang="en-US" dirty="0"/>
              <a:t>Open-source</a:t>
            </a:r>
          </a:p>
        </p:txBody>
      </p:sp>
    </p:spTree>
    <p:extLst>
      <p:ext uri="{BB962C8B-B14F-4D97-AF65-F5344CB8AC3E}">
        <p14:creationId xmlns:p14="http://schemas.microsoft.com/office/powerpoint/2010/main" val="117831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8484D1-C2A8-48E3-8B06-D69EF0D0FC62}"/>
              </a:ext>
            </a:extLst>
          </p:cNvPr>
          <p:cNvSpPr>
            <a:spLocks noGrp="1"/>
          </p:cNvSpPr>
          <p:nvPr>
            <p:ph type="title"/>
          </p:nvPr>
        </p:nvSpPr>
        <p:spPr>
          <a:xfrm>
            <a:off x="964023" y="879063"/>
            <a:ext cx="5840968" cy="610863"/>
          </a:xfrm>
        </p:spPr>
        <p:txBody>
          <a:bodyPr>
            <a:normAutofit/>
          </a:bodyPr>
          <a:lstStyle/>
          <a:p>
            <a:r>
              <a:rPr lang="en-US" dirty="0"/>
              <a:t>A new family member</a:t>
            </a:r>
          </a:p>
        </p:txBody>
      </p:sp>
      <p:sp>
        <p:nvSpPr>
          <p:cNvPr id="5" name="Date Placeholder 4">
            <a:extLst>
              <a:ext uri="{FF2B5EF4-FFF2-40B4-BE49-F238E27FC236}">
                <a16:creationId xmlns:a16="http://schemas.microsoft.com/office/drawing/2014/main" id="{03AC797A-260F-47D9-81D8-7E3F47A4FA95}"/>
              </a:ext>
            </a:extLst>
          </p:cNvPr>
          <p:cNvSpPr>
            <a:spLocks noGrp="1"/>
          </p:cNvSpPr>
          <p:nvPr>
            <p:ph type="dt" sz="half" idx="14"/>
          </p:nvPr>
        </p:nvSpPr>
        <p:spPr/>
        <p:txBody>
          <a:bodyPr/>
          <a:lstStyle/>
          <a:p>
            <a:fld id="{6FCA8E82-58CD-E045-8B98-B7A85B79B752}" type="datetime4">
              <a:rPr lang="en-US" smtClean="0"/>
              <a:pPr/>
              <a:t>May 25, 2022</a:t>
            </a:fld>
            <a:endParaRPr lang="en-US" dirty="0">
              <a:latin typeface="+mn-lt"/>
            </a:endParaRPr>
          </a:p>
        </p:txBody>
      </p:sp>
      <p:sp>
        <p:nvSpPr>
          <p:cNvPr id="6" name="Footer Placeholder 5">
            <a:extLst>
              <a:ext uri="{FF2B5EF4-FFF2-40B4-BE49-F238E27FC236}">
                <a16:creationId xmlns:a16="http://schemas.microsoft.com/office/drawing/2014/main" id="{80C74D92-D237-47B5-ADFE-580675BAAF2D}"/>
              </a:ext>
            </a:extLst>
          </p:cNvPr>
          <p:cNvSpPr>
            <a:spLocks noGrp="1"/>
          </p:cNvSpPr>
          <p:nvPr>
            <p:ph type="ftr" sz="quarter" idx="15"/>
          </p:nvPr>
        </p:nvSpPr>
        <p:spPr/>
        <p:txBody>
          <a:bodyPr/>
          <a:lstStyle/>
          <a:p>
            <a:r>
              <a:rPr lang="en-US" dirty="0"/>
              <a:t>HyperDbg</a:t>
            </a:r>
            <a:endParaRPr lang="en-US" sz="1100" dirty="0"/>
          </a:p>
          <a:p>
            <a:endParaRPr lang="en-US" sz="1100" dirty="0"/>
          </a:p>
        </p:txBody>
      </p:sp>
      <p:sp>
        <p:nvSpPr>
          <p:cNvPr id="7" name="Slide Number Placeholder 6">
            <a:extLst>
              <a:ext uri="{FF2B5EF4-FFF2-40B4-BE49-F238E27FC236}">
                <a16:creationId xmlns:a16="http://schemas.microsoft.com/office/drawing/2014/main" id="{78603315-EDA0-40A8-A4B1-3A92B61BF4DB}"/>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BE2A26C8-8059-4344-A43D-66D467C7A29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4020" y="1489926"/>
            <a:ext cx="3468594" cy="3468594"/>
          </a:xfrm>
          <a:prstGeom prst="rect">
            <a:avLst/>
          </a:prstGeom>
        </p:spPr>
      </p:pic>
      <p:sp>
        <p:nvSpPr>
          <p:cNvPr id="9" name="Text Placeholder 3">
            <a:extLst>
              <a:ext uri="{FF2B5EF4-FFF2-40B4-BE49-F238E27FC236}">
                <a16:creationId xmlns:a16="http://schemas.microsoft.com/office/drawing/2014/main" id="{3895FF5B-CE58-44AB-8A65-71C9A05F6202}"/>
              </a:ext>
            </a:extLst>
          </p:cNvPr>
          <p:cNvSpPr>
            <a:spLocks noGrp="1"/>
          </p:cNvSpPr>
          <p:nvPr>
            <p:ph type="body" sz="quarter" idx="11"/>
          </p:nvPr>
        </p:nvSpPr>
        <p:spPr>
          <a:xfrm>
            <a:off x="1138342" y="2176949"/>
            <a:ext cx="6156980" cy="2795232"/>
          </a:xfrm>
        </p:spPr>
        <p:txBody>
          <a:bodyPr/>
          <a:lstStyle/>
          <a:p>
            <a:r>
              <a:rPr lang="en-US" b="1" dirty="0"/>
              <a:t>HyperDbg Debugger,</a:t>
            </a:r>
          </a:p>
          <a:p>
            <a:pPr marL="285750" indent="-285750">
              <a:buFont typeface="Arial" panose="020B0604020202020204" pitchFamily="34" charset="0"/>
              <a:buChar char="•"/>
            </a:pPr>
            <a:r>
              <a:rPr lang="en-US" dirty="0"/>
              <a:t>More privileged (Rings)</a:t>
            </a:r>
          </a:p>
          <a:p>
            <a:pPr marL="285750" indent="-285750">
              <a:buFont typeface="Arial" panose="020B0604020202020204" pitchFamily="34" charset="0"/>
              <a:buChar char="•"/>
            </a:pPr>
            <a:r>
              <a:rPr lang="en-US" dirty="0"/>
              <a:t>Unique features</a:t>
            </a:r>
          </a:p>
          <a:p>
            <a:pPr marL="285750" indent="-285750">
              <a:buFont typeface="Arial" panose="020B0604020202020204" pitchFamily="34" charset="0"/>
              <a:buChar char="•"/>
            </a:pPr>
            <a:r>
              <a:rPr lang="en-US" dirty="0"/>
              <a:t>An efficient and complicated design</a:t>
            </a:r>
          </a:p>
          <a:p>
            <a:pPr marL="285750" indent="-285750">
              <a:buFont typeface="Arial" panose="020B0604020202020204" pitchFamily="34" charset="0"/>
              <a:buChar char="•"/>
            </a:pPr>
            <a:r>
              <a:rPr lang="en-US" dirty="0"/>
              <a:t>Hidden by its nature</a:t>
            </a:r>
          </a:p>
          <a:p>
            <a:pPr marL="285750" indent="-285750">
              <a:buFont typeface="Arial" panose="020B0604020202020204" pitchFamily="34" charset="0"/>
              <a:buChar char="•"/>
            </a:pPr>
            <a:r>
              <a:rPr lang="en-US" dirty="0"/>
              <a:t>Academic innovation combined with practical implementation</a:t>
            </a:r>
          </a:p>
          <a:p>
            <a:pPr marL="285750" indent="-285750">
              <a:buFont typeface="Arial" panose="020B0604020202020204" pitchFamily="34" charset="0"/>
              <a:buChar char="•"/>
            </a:pPr>
            <a:r>
              <a:rPr lang="en-US" dirty="0"/>
              <a:t>Open-source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73BA9AA-26BD-4957-8263-788D2711646B}"/>
              </a:ext>
            </a:extLst>
          </p:cNvPr>
          <p:cNvSpPr txBox="1"/>
          <p:nvPr/>
        </p:nvSpPr>
        <p:spPr>
          <a:xfrm>
            <a:off x="2469354" y="5161486"/>
            <a:ext cx="8333692" cy="954107"/>
          </a:xfrm>
          <a:prstGeom prst="rect">
            <a:avLst/>
          </a:prstGeom>
          <a:noFill/>
        </p:spPr>
        <p:txBody>
          <a:bodyPr wrap="none" rtlCol="0">
            <a:spAutoFit/>
          </a:bodyPr>
          <a:lstStyle/>
          <a:p>
            <a:pPr algn="ctr"/>
            <a:r>
              <a:rPr lang="en-US" sz="2800" dirty="0">
                <a:solidFill>
                  <a:schemeClr val="bg1"/>
                </a:solidFill>
              </a:rPr>
              <a:t>You can debug WinDbg or any other kernel debug with</a:t>
            </a:r>
          </a:p>
          <a:p>
            <a:pPr algn="ctr"/>
            <a:r>
              <a:rPr lang="en-US" sz="2800" dirty="0">
                <a:solidFill>
                  <a:schemeClr val="bg1"/>
                </a:solidFill>
              </a:rPr>
              <a:t> HyperDbg  :)</a:t>
            </a:r>
          </a:p>
        </p:txBody>
      </p:sp>
    </p:spTree>
    <p:extLst>
      <p:ext uri="{BB962C8B-B14F-4D97-AF65-F5344CB8AC3E}">
        <p14:creationId xmlns:p14="http://schemas.microsoft.com/office/powerpoint/2010/main" val="226967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64384" y="3027371"/>
            <a:ext cx="5027616" cy="610863"/>
          </a:xfrm>
        </p:spPr>
        <p:txBody>
          <a:bodyPr>
            <a:noAutofit/>
          </a:bodyPr>
          <a:lstStyle/>
          <a:p>
            <a:r>
              <a:rPr lang="en-US" sz="4400" dirty="0">
                <a:solidFill>
                  <a:schemeClr val="bg1"/>
                </a:solidFill>
              </a:rPr>
              <a:t>Concepts</a:t>
            </a:r>
          </a:p>
        </p:txBody>
      </p:sp>
      <p:pic>
        <p:nvPicPr>
          <p:cNvPr id="15" name="Picture 14">
            <a:extLst>
              <a:ext uri="{FF2B5EF4-FFF2-40B4-BE49-F238E27FC236}">
                <a16:creationId xmlns:a16="http://schemas.microsoft.com/office/drawing/2014/main" id="{52346D8C-6899-46E9-AA6B-264ACA165F4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95085" y="443411"/>
            <a:ext cx="6096001" cy="5971175"/>
          </a:xfrm>
          <a:prstGeom prst="rect">
            <a:avLst/>
          </a:prstGeom>
        </p:spPr>
      </p:pic>
    </p:spTree>
    <p:extLst>
      <p:ext uri="{BB962C8B-B14F-4D97-AF65-F5344CB8AC3E}">
        <p14:creationId xmlns:p14="http://schemas.microsoft.com/office/powerpoint/2010/main" val="210546579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1063</TotalTime>
  <Words>2386</Words>
  <Application>Microsoft Office PowerPoint</Application>
  <PresentationFormat>Widescreen</PresentationFormat>
  <Paragraphs>486</Paragraphs>
  <Slides>56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Franklin Gothic Book</vt:lpstr>
      <vt:lpstr>Franklin Gothic Demi</vt:lpstr>
      <vt:lpstr>varela round</vt:lpstr>
      <vt:lpstr>Wingdings</vt:lpstr>
      <vt:lpstr>Theme1</vt:lpstr>
      <vt:lpstr>PowerPoint Presentation</vt:lpstr>
      <vt:lpstr>Who Am I?</vt:lpstr>
      <vt:lpstr>If debugging is the process of removing software bugs, then programming must be the process of putting them in.       Edsger Dijkstra</vt:lpstr>
      <vt:lpstr>Before start…</vt:lpstr>
      <vt:lpstr>Why a debugger?</vt:lpstr>
      <vt:lpstr>Protection Rings</vt:lpstr>
      <vt:lpstr>Kernel Debugger Family Members</vt:lpstr>
      <vt:lpstr>A new family member</vt:lpstr>
      <vt:lpstr>Concepts</vt:lpstr>
      <vt:lpstr>Concepts</vt:lpstr>
      <vt:lpstr>PowerPoint Presentation</vt:lpstr>
      <vt:lpstr>Events and Features</vt:lpstr>
      <vt:lpstr>Features based on emulating systems’ behavior</vt:lpstr>
      <vt:lpstr>!syscall command</vt:lpstr>
      <vt:lpstr>!sysret command</vt:lpstr>
      <vt:lpstr>Features based on Virtual Machine Extensions - VMX </vt:lpstr>
      <vt:lpstr>!epthook command</vt:lpstr>
      <vt:lpstr>!epthook2 command</vt:lpstr>
      <vt:lpstr>!monitor command</vt:lpstr>
      <vt:lpstr>Intercepting Special Instructions</vt:lpstr>
      <vt:lpstr>!cpuid command</vt:lpstr>
      <vt:lpstr>!vmcall command</vt:lpstr>
      <vt:lpstr>!tsc &amp; !pmc command</vt:lpstr>
      <vt:lpstr>PowerPoint Presentation</vt:lpstr>
      <vt:lpstr>Monitoring systems’ behavior</vt:lpstr>
      <vt:lpstr>!msrread &amp; !msrwrite command</vt:lpstr>
      <vt:lpstr>!dr command</vt:lpstr>
      <vt:lpstr>!exception &amp; !interrupt command</vt:lpstr>
      <vt:lpstr>Monitor and Modify I/O</vt:lpstr>
      <vt:lpstr>!ioin &amp; !ioout command</vt:lpstr>
      <vt:lpstr>Stepping in HyperDbg</vt:lpstr>
      <vt:lpstr>Step-in (t command)</vt:lpstr>
      <vt:lpstr>Step-over (p command)</vt:lpstr>
      <vt:lpstr>Instrument Step-in (i command)</vt:lpstr>
      <vt:lpstr>A  VMX-root Compatible Script Engine</vt:lpstr>
      <vt:lpstr>Our Powerful Script Engine</vt:lpstr>
      <vt:lpstr>Our Powerful Script Engine</vt:lpstr>
      <vt:lpstr>Keywords</vt:lpstr>
      <vt:lpstr>Pre-defined Functions</vt:lpstr>
      <vt:lpstr>Pseudo-registers</vt:lpstr>
      <vt:lpstr>Challenges: User requests an invalid address</vt:lpstr>
      <vt:lpstr>TSX and page-table traversing to rescue</vt:lpstr>
      <vt:lpstr>TSX and page-table traversing to rescue</vt:lpstr>
      <vt:lpstr>PowerPoint Presentation</vt:lpstr>
      <vt:lpstr>Transparency</vt:lpstr>
      <vt:lpstr>Anti-Malware and Anti-Debugging</vt:lpstr>
      <vt:lpstr>Timestamp Check</vt:lpstr>
      <vt:lpstr>CPUID without HyperDbg</vt:lpstr>
      <vt:lpstr>CPUID with HyperDbg</vt:lpstr>
      <vt:lpstr>Automate the measurement Procedure</vt:lpstr>
      <vt:lpstr>Procedure Diagram</vt:lpstr>
      <vt:lpstr>Evaluation on Pafish</vt:lpstr>
      <vt:lpstr>Demo Time</vt:lpstr>
      <vt:lpstr>PowerPoint Presentation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HyperDbg Presentation</dc:title>
  <dc:creator>Sina</dc:creator>
  <cp:lastModifiedBy>카르반디 무함마드 시나</cp:lastModifiedBy>
  <cp:revision>250</cp:revision>
  <dcterms:created xsi:type="dcterms:W3CDTF">2021-02-20T12:01:36Z</dcterms:created>
  <dcterms:modified xsi:type="dcterms:W3CDTF">2022-05-24T15:40:25Z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