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57" r:id="rId6"/>
    <p:sldId id="265" r:id="rId7"/>
    <p:sldId id="266" r:id="rId8"/>
    <p:sldId id="267" r:id="rId9"/>
    <p:sldId id="262" r:id="rId10"/>
    <p:sldId id="258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6FE"/>
    <a:srgbClr val="F5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8T13:26:16.2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 1 24575,'2'9'0,"0"1"0,1 0 0,0 0 0,1-1 0,0 0 0,0 0 0,1 0 0,10 14 0,1 5 0,24 44 0,-14-27 0,-2 2 0,-1 0 0,19 64 0,-25-48 0,11 84 0,-21-67 0,-7 133 0,-3-86 0,15 111 0,-1 5 0,-10-217 0,9 46 0,0 19 0,-10 16 0,-2-56 0,3-1 0,13 98 0,-1-63 0,4 128 0,-15-163 0,9 58 0,0 44 0,-12 910 0,-11-920 0,1 4 0,8-105 0,-1 0 0,-2 0 0,-14 47 0,0 1 0,-19 64 0,25-108 0,13-42 0,-1 0 0,0 0 0,0 0 0,0 0 0,0 0 0,-1-1 0,1 1 0,-1-1 0,0 1 0,1-1 0,-1 0 0,0 0 0,0 0 0,0-1 0,-1 1 0,1-1 0,0 1 0,-1-1 0,1 0 0,-1 0 0,-3 0 0,-14 3 0,-1 0 0,-24 0 0,41-3 0,-166 0-1365,150-1-5461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8T13:26:20.5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82 1 24575,'2'0'0,"-1"0"0,1 1 0,-1 0 0,1-1 0,-1 1 0,1 0 0,-1 0 0,0 0 0,1 0 0,-1 0 0,0 0 0,0 0 0,0 0 0,0 0 0,0 1 0,0-1 0,1 3 0,19 30 0,-14-21 0,9 12 0,-8-14 0,0 1 0,-1-1 0,0 1 0,-1 1 0,0-1 0,-1 1 0,0 0 0,-1 0 0,-1 0 0,0 1 0,2 26 0,-4 49 0,-4 0 0,-3 1 0,-19 89 0,17-136 0,3 0 0,0 72 0,-5 47 0,6-117 0,2 78 0,-1 11 0,-7-75 0,-1 13 0,10-55 0,-1 0 0,0 0 0,-1 0 0,0-1 0,-2 1 0,-10 26 0,13-40-59,-1 0 0,1-1-1,0 1 1,-1-1-1,1 0 1,-1 1 0,0-1-1,0 0 1,0-1 0,0 1-1,0 0 1,0-1 0,-1 0-1,1 0 1,0 0-1,-1 0 1,1 0 0,0-1-1,-1 1 1,1-1 0,-1 0-1,-6-1 1,-8 2-6767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8T13:26:23.9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24575,'5'4'0,"0"1"0,0-1 0,1-1 0,0 1 0,-1-1 0,1 0 0,0 0 0,1-1 0,-1 1 0,0-2 0,1 1 0,8 1 0,9 0 0,1-2 0,25 0 0,8 0 0,-56-1 0,0 0 0,1 1 0,-1 0 0,0 0 0,1-1 0,-1 1 0,0 0 0,0 1 0,0-1 0,0 0 0,0 1 0,0-1 0,0 1 0,0 0 0,0-1 0,-1 1 0,1 0 0,-1 0 0,1 0 0,-1 0 0,0 0 0,0 1 0,0-1 0,0 0 0,0 0 0,-1 1 0,1-1 0,-1 0 0,1 1 0,-1-1 0,0 5 0,2 11 0,-2 0 0,0 1 0,-3 24 0,1-13 0,1-6 0,1 0 0,1-1 0,1 1 0,2 0 0,9 37 0,1-3 0,-2 2 0,5 86 0,-3 30 0,-5-82 0,-7 189 0,-4-136 0,2 1352 0,-11-1319 0,0-12 0,11 506 0,-1-649 0,-2-1 0,-1 0 0,-10 39 0,7-36 0,1-1 0,-3 43 0,-14 122 0,23-186 0,-2 1 0,1-1 0,-1 1 0,1-1 0,-2 0 0,1 1 0,0-1 0,-1 0 0,0-1 0,0 1 0,-1-1 0,1 1 0,-1-1 0,0 0 0,-6 5 0,-8 5 0,0-1 0,-30 17 0,31-20 0,9-7 7,0 1 0,0-1 0,-1-1 0,1 1 0,-1-2 0,-14 3 0,-12 2-1421,16-2-5412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8T13:26:27.3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24575,'11'1'0,"0"1"0,1 0 0,-1 1 0,0 0 0,14 6 0,20 6 0,-18-9 0,-14-4 0,0 1 0,-1 1 0,19 7 0,-28-10 0,0 1 0,0-1 0,0 1 0,0 0 0,0 0 0,-1 0 0,1 0 0,-1 0 0,1 1 0,-1-1 0,0 1 0,0 0 0,0-1 0,0 1 0,-1 0 0,1 0 0,-1 0 0,2 5 0,8 38 0,-1 1 0,5 86 0,-11 96 0,-4-157 0,0-69 0,0 0 0,0 0 0,0 0 0,-1 1 0,1-1 0,-1 0 0,1 0 0,-1 0 0,0 0 0,-1 0 0,1 0 0,0 0 0,-1-1 0,-2 5 0,2-5 0,1-1 0,-1 0 0,1 0 0,-1 0 0,1-1 0,-1 1 0,0 0 0,1 0 0,-1-1 0,0 1 0,0-1 0,0 0 0,1 1 0,-1-1 0,0 0 0,0 0 0,0 0 0,1 0 0,-1-1 0,0 1 0,0 0 0,0-1 0,1 1 0,-1-1 0,0 1 0,-2-3 0,-35-13-110,22 9-47,0 0 0,0 0 0,-1 2 0,0 0 1,0 1-1,0 1 0,-21-1 0,20 4-6669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8T13:26:29.6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0 24575,'9'1'0,"0"1"0,0 0 0,0 0 0,13 5 0,9 3 0,-3-5 0,-18-3 0,0 0 0,0 0 0,0 1 0,0 0 0,10 6 0,-18-8 0,1 1 0,0-1 0,-1 1 0,0 0 0,1 0 0,-1 0 0,0 0 0,0 1 0,0-1 0,0 1 0,0-1 0,-1 1 0,1 0 0,-1-1 0,0 1 0,1 0 0,-1 0 0,-1 0 0,1 0 0,0 0 0,0 5 0,1 37 0,-6 73 0,0-15 0,5-11 0,1 5 0,-18 162 0,13-205 0,3-42 0,0 0 0,-1 0 0,-1 0 0,1-1 0,-7 20 0,7-28 0,0-1 0,-1 1 0,0-1 0,1 1 0,-1-1 0,0 0 0,0 0 0,0 1 0,0-1 0,0-1 0,-1 1 0,1 0 0,-1 0 0,1-1 0,-1 0 0,1 1 0,-1-1 0,0 0 0,-4 1 0,-6 1 0,0-1 0,-1 0 0,-15 0 0,-16 3 0,9 1-1365,20-3-5461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8T13:26:37.2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 24575,'62'0'0,"-14"-2"0,1 3 0,-1 1 0,74 14 0,-119-14 0,0-1 0,0 0 0,-1 1 0,1-1 0,0 1 0,0 0 0,-1 0 0,1 0 0,-1 0 0,1 0 0,-1 1 0,0-1 0,0 1 0,0-1 0,0 1 0,-1 0 0,1 0 0,-1 0 0,1 0 0,-1 0 0,0 0 0,0 0 0,-1 0 0,1 0 0,-1 0 0,1 1 0,-1-1 0,0 5 0,0 13 0,0 1 0,-2-1 0,-4 26 0,3-28 0,-47 334 0,42-301 0,-4 21 0,-4 137 0,16 64 0,2 132 0,31 34 0,-30-405 0,21 139 0,-11-94 0,3 108 0,-17-64 0,0-46 0,15 147 0,-5-131 0,-4 0 0,-8 100 0,1-44 0,2-86 0,2-26 0,-2 1 0,-2-1 0,-12 72 0,9-83 0,-3 48 0,-1 8 0,4-49 0,3 1 0,2 59 0,-2 29 0,2-121 3,-1 0-1,1 0 0,-1 0 0,1 0 1,-1 0-1,0 0 0,0 0 1,0 0-1,0 0 0,0 0 1,-1 0-1,1 0 0,-1-1 1,1 1-1,-1 0 0,1-1 1,-1 0-1,0 1 0,0-1 0,0 0 1,1 0-1,-1 0 0,0 0 1,-1 0-1,-2 1 0,-6 1-96,-1 0-1,1-1 1,-21 2-1,7-1-952,5 0-5779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8T13:26:44.8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24338,'0'3792'0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8T13:26:47.6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0 24575,'7'0'0,"1"0"0,0 0 0,-1 1 0,1 0 0,-1 0 0,1 1 0,10 3 0,-15-3 0,-1-1 0,1 1 0,0 0 0,-1 0 0,1 0 0,-1 0 0,0 0 0,0 1 0,0-1 0,0 1 0,0-1 0,0 1 0,-1 0 0,1-1 0,-1 1 0,0 0 0,0 0 0,0 0 0,0 0 0,1 5 0,6 34 0,-1 0 0,-2 1 0,-2 0 0,-2 0 0,-5 52 0,3-89 7,1 0 0,-1-1-1,0 1 1,-1-1 0,1 1-1,-1-1 1,0 1-1,0-1 1,-1 0 0,0 0-1,0 0 1,0 0 0,0-1-1,-1 1 1,1-1 0,-1 0-1,-6 5 1,3-4-131,0-1 0,0 0 1,-1 0-1,1-1 0,-1 0 0,0 0 1,1-1-1,-1 0 0,0 0 0,-1-1 1,-11 1-1,1-1-6702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6B7D-7B89-720D-3E67-886433E2F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5DAEB-648A-FE43-53D3-BEE1BCFE5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5BFE3-8BC7-6BB0-E5C4-7B0A909F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E71B-42F9-4A17-848E-B7CB04EE6CEA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604AA-93A3-B313-6FAD-C3C45A66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28A8C-02C3-99D0-949F-871F3212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47DF-0A55-45D3-ADC0-E6DCD404A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31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FBA9-3C16-CA8E-0B23-64ECD834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40F04-019F-A748-7686-CEEB71147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D9316-C5D9-5E13-C4F9-F1214E57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E71B-42F9-4A17-848E-B7CB04EE6CEA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A6AE2-F833-C112-CEEF-79A48DB9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1FFC0-4C3E-F242-F080-ACBBA66C5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47DF-0A55-45D3-ADC0-E6DCD404A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73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9E80A9-5637-9ADB-3463-492AB4D95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E68BD-AD91-BC46-512B-E2221CE89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44A40-3F4E-954F-1F23-ACE8194D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E71B-42F9-4A17-848E-B7CB04EE6CEA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0CC41-2F52-935E-4610-9F39CFA7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F8606-808B-D209-E832-C0AF622A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47DF-0A55-45D3-ADC0-E6DCD404A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96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ECEB-AE8C-BE4C-C79D-CBD0B495B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46E52-B9E4-D77C-F7BF-909AD01E8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6120A-85A9-3EAD-AEAF-A0E7935F0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E71B-42F9-4A17-848E-B7CB04EE6CEA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572EA-35A5-34AF-90D4-1F7BB3BB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AB0C3-595A-28AF-64E8-FC18D6E12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47DF-0A55-45D3-ADC0-E6DCD404A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17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A72E6-880C-8169-B0CC-3CACAA2D5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E098A-8506-662A-6EF0-35022EEA0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0B81E-4149-46D4-C394-65812F10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E71B-42F9-4A17-848E-B7CB04EE6CEA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317C-42B1-1DA9-EEF9-7FAEC916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1B844-9D72-D173-D70F-1DD8A7251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47DF-0A55-45D3-ADC0-E6DCD404A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26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7AD8A-0CED-B986-2C7C-6D4CEB51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F31D2-E5E0-EFA2-D2BA-6920AAB45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49DAB-8FD2-2E0C-1805-4878CC3E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5598D-358A-BED1-2E8A-ECAC740CB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E71B-42F9-4A17-848E-B7CB04EE6CEA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0F530-028C-0073-DD29-E7C354E6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53AC5-7D3A-265C-2732-93D966CB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47DF-0A55-45D3-ADC0-E6DCD404A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83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F6A8-5B7F-A4FB-D70F-FF2203C5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90F3D-782F-97E2-A3BE-6EA0C37E2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C1644-09AC-4DB6-7489-ABAEFE5C2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7F554-B0F7-7855-6C44-029103E78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BD4DC-00BE-59B3-5FB3-6965F8793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4C50CB-3238-0BCA-11AC-A1E32E43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E71B-42F9-4A17-848E-B7CB04EE6CEA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B8B34-5D42-AAC5-0D2E-D7B9CFB6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DBA56-3B75-E144-C5EC-FB6D4FBF6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47DF-0A55-45D3-ADC0-E6DCD404A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4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963C-A47D-6DB3-4ACF-34D37398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8E50D2-29CD-ABED-978B-B39F772D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E71B-42F9-4A17-848E-B7CB04EE6CEA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383A2-ECD7-5370-EEB2-E4A1CF10C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3926D-A8A2-BDF1-1FBF-5DD7B543D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47DF-0A55-45D3-ADC0-E6DCD404A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23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8AB456-5B24-EE9A-0DEE-86E1E200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E71B-42F9-4A17-848E-B7CB04EE6CEA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CEFF9D-B787-0BB7-BCC8-0235D081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4E2AD-7936-4EF2-6F4A-871E316B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47DF-0A55-45D3-ADC0-E6DCD404A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54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D95E-5830-C1BB-188C-2C5F44C6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60B2D-A10A-C581-257E-A3A276855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08E28-FC23-93E0-505A-1C6D78B11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84279-71A2-A950-D619-590AB26B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E71B-42F9-4A17-848E-B7CB04EE6CEA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1A7A-2E5C-4551-BDCE-E01B5B8A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34B8F-F181-08AA-CEDE-A1E6BAD9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47DF-0A55-45D3-ADC0-E6DCD404A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79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C4A8-5916-8BD6-7B5F-0889023E6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B95D6F-69DB-085E-4766-A6EB0A8FC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6A9E3-6884-BF9B-5A24-1EA3C7EC7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FEB5A-F8EB-1AC0-62EC-E5D66B7EA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E71B-42F9-4A17-848E-B7CB04EE6CEA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D2F13-F4D1-3CE8-7C15-A5346B680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DD502-DEEB-FCB0-E92D-F0B8DAA0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47DF-0A55-45D3-ADC0-E6DCD404A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85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A3D072-25D0-EB9E-43A3-624C59C72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679B0-7846-9E8B-B7BA-AEBB0757B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A8139-3285-E6E2-5ECB-5797D7B31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15E71B-42F9-4A17-848E-B7CB04EE6CEA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0E9DB-F630-EB0C-0184-943B2F68D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BF549-5CBC-D532-1662-78E194B7A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0647DF-0A55-45D3-ADC0-E6DCD404AA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68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9.png"/><Relationship Id="rId18" Type="http://schemas.openxmlformats.org/officeDocument/2006/relationships/customXml" Target="../ink/ink7.xml"/><Relationship Id="rId3" Type="http://schemas.openxmlformats.org/officeDocument/2006/relationships/image" Target="../media/image3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customXml" Target="../ink/ink4.xml"/><Relationship Id="rId17" Type="http://schemas.openxmlformats.org/officeDocument/2006/relationships/image" Target="../media/image11.png"/><Relationship Id="rId2" Type="http://schemas.openxmlformats.org/officeDocument/2006/relationships/image" Target="../media/image2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3.xml"/><Relationship Id="rId19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77A8A9C8-5DEA-19A4-42EE-E0E2DE5D8BDE}"/>
              </a:ext>
            </a:extLst>
          </p:cNvPr>
          <p:cNvSpPr txBox="1"/>
          <p:nvPr/>
        </p:nvSpPr>
        <p:spPr>
          <a:xfrm>
            <a:off x="570809" y="1137967"/>
            <a:ext cx="90388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/>
              <a:t>P</a:t>
            </a:r>
            <a:r>
              <a:rPr lang="en-GB" b="1" dirty="0"/>
              <a:t>reviously…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GB" dirty="0"/>
              <a:t>Recorded data with the 3M electrodes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GB" dirty="0"/>
              <a:t>Pipeline finished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GB" dirty="0"/>
              <a:t>Real-time accuracy: worse than bad, shameful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GB" dirty="0"/>
              <a:t>What is happening??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 Recorded again with Ambu electrodes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Discovered that OpenBCI is NOT FILTERING the stored signal!!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B6AAAA-382F-275C-0C78-B9A34EC66BAB}"/>
              </a:ext>
            </a:extLst>
          </p:cNvPr>
          <p:cNvSpPr txBox="1"/>
          <p:nvPr/>
        </p:nvSpPr>
        <p:spPr>
          <a:xfrm>
            <a:off x="370125" y="285432"/>
            <a:ext cx="9038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dirty="0"/>
              <a:t>Update 18/06/2025</a:t>
            </a:r>
          </a:p>
        </p:txBody>
      </p:sp>
    </p:spTree>
    <p:extLst>
      <p:ext uri="{BB962C8B-B14F-4D97-AF65-F5344CB8AC3E}">
        <p14:creationId xmlns:p14="http://schemas.microsoft.com/office/powerpoint/2010/main" val="3849239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C2901-5D21-9BD2-6690-2E440243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things to test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2DCD8-0F64-69D5-8F4B-FE1A582E1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Carvalho 2023</a:t>
            </a:r>
          </a:p>
          <a:p>
            <a:pPr lvl="1"/>
            <a:r>
              <a:rPr lang="en-US" dirty="0"/>
              <a:t>Preprocessing: </a:t>
            </a:r>
          </a:p>
          <a:p>
            <a:pPr lvl="2"/>
            <a:r>
              <a:rPr lang="en-US" dirty="0"/>
              <a:t>Wavelet Transform</a:t>
            </a:r>
          </a:p>
          <a:p>
            <a:pPr lvl="2"/>
            <a:r>
              <a:rPr lang="en-US" dirty="0"/>
              <a:t>Hilbert Filter</a:t>
            </a:r>
          </a:p>
          <a:p>
            <a:pPr lvl="2"/>
            <a:r>
              <a:rPr lang="en-US" dirty="0"/>
              <a:t>Kalman filter</a:t>
            </a:r>
          </a:p>
          <a:p>
            <a:pPr lvl="1"/>
            <a:r>
              <a:rPr lang="en-US" dirty="0"/>
              <a:t>Classification</a:t>
            </a:r>
          </a:p>
          <a:p>
            <a:pPr lvl="2"/>
            <a:r>
              <a:rPr lang="en-US" dirty="0"/>
              <a:t>Threshold method?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923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8F8D2D-EEFB-0C10-CF76-C74E308F3BFE}"/>
              </a:ext>
            </a:extLst>
          </p:cNvPr>
          <p:cNvSpPr txBox="1"/>
          <p:nvPr/>
        </p:nvSpPr>
        <p:spPr>
          <a:xfrm>
            <a:off x="658541" y="370914"/>
            <a:ext cx="1063112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 err="1"/>
              <a:t>Noraxon</a:t>
            </a:r>
            <a:endParaRPr lang="en-US" b="1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Sampling rate: 4000Hz. That’s the main difference with </a:t>
            </a:r>
            <a:r>
              <a:rPr lang="en-US" dirty="0" err="1"/>
              <a:t>OpenBCI</a:t>
            </a:r>
            <a:r>
              <a:rPr lang="en-US" dirty="0"/>
              <a:t>.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dirty="0"/>
              <a:t>Many studies use this sampling rate, or lower, around 2500 Hz.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User test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b="1" dirty="0"/>
              <a:t>Can I take some electrodes? Mine arrive next week. 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How should </a:t>
            </a:r>
            <a:r>
              <a:rPr lang="en-US" dirty="0" err="1"/>
              <a:t>i</a:t>
            </a:r>
            <a:r>
              <a:rPr lang="en-US" dirty="0"/>
              <a:t> setup the UX environment? Talk about possible classes and inputs.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/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Try swings left to right.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If we briefly pass </a:t>
            </a:r>
            <a:r>
              <a:rPr lang="en-US" dirty="0" err="1"/>
              <a:t>trhoug</a:t>
            </a:r>
            <a:r>
              <a:rPr lang="en-US" dirty="0"/>
              <a:t> the </a:t>
            </a:r>
            <a:r>
              <a:rPr lang="en-US" dirty="0" err="1"/>
              <a:t>classs</a:t>
            </a:r>
            <a:r>
              <a:rPr lang="en-US" dirty="0"/>
              <a:t> it is a class.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FOCUS ON TESTING ON NEW USERS!</a:t>
            </a:r>
          </a:p>
          <a:p>
            <a:pPr fontAlgn="base"/>
            <a:endParaRPr lang="en-US" dirty="0"/>
          </a:p>
          <a:p>
            <a:pPr fontAlgn="base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21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73008-39A2-FB37-B535-C619E4177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the neck muscles&#10;&#10;AI-generated content may be incorrect.">
            <a:extLst>
              <a:ext uri="{FF2B5EF4-FFF2-40B4-BE49-F238E27FC236}">
                <a16:creationId xmlns:a16="http://schemas.microsoft.com/office/drawing/2014/main" id="{429D084B-02CD-6290-2640-322ACBA1C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400050"/>
            <a:ext cx="8362950" cy="60579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1EA4F1B-3751-5C09-9362-C0058BB3A766}"/>
              </a:ext>
            </a:extLst>
          </p:cNvPr>
          <p:cNvSpPr/>
          <p:nvPr/>
        </p:nvSpPr>
        <p:spPr>
          <a:xfrm>
            <a:off x="5667474" y="1112067"/>
            <a:ext cx="217284" cy="2263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261E96-8955-3E87-0F2D-F4B08CB2418E}"/>
              </a:ext>
            </a:extLst>
          </p:cNvPr>
          <p:cNvSpPr/>
          <p:nvPr/>
        </p:nvSpPr>
        <p:spPr>
          <a:xfrm>
            <a:off x="5614058" y="1510420"/>
            <a:ext cx="217284" cy="2263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E1534C-4730-3018-0142-4E17DD601B36}"/>
              </a:ext>
            </a:extLst>
          </p:cNvPr>
          <p:cNvSpPr/>
          <p:nvPr/>
        </p:nvSpPr>
        <p:spPr>
          <a:xfrm>
            <a:off x="7451003" y="2199992"/>
            <a:ext cx="2362954" cy="1557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B47177-7BF1-752C-1298-8A321AF8E379}"/>
              </a:ext>
            </a:extLst>
          </p:cNvPr>
          <p:cNvSpPr/>
          <p:nvPr/>
        </p:nvSpPr>
        <p:spPr>
          <a:xfrm>
            <a:off x="7682762" y="1421394"/>
            <a:ext cx="2362954" cy="1557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DEBA71-9329-8D33-BCFB-0562C2F04DB5}"/>
              </a:ext>
            </a:extLst>
          </p:cNvPr>
          <p:cNvSpPr/>
          <p:nvPr/>
        </p:nvSpPr>
        <p:spPr>
          <a:xfrm>
            <a:off x="2501471" y="-181067"/>
            <a:ext cx="2362954" cy="1557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28762F-D940-02CA-E6E8-34E0F7B0E571}"/>
              </a:ext>
            </a:extLst>
          </p:cNvPr>
          <p:cNvSpPr/>
          <p:nvPr/>
        </p:nvSpPr>
        <p:spPr>
          <a:xfrm>
            <a:off x="5263698" y="1207132"/>
            <a:ext cx="217284" cy="22633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29C88C-2F75-C3F8-D664-C7D3EBDCF9E8}"/>
              </a:ext>
            </a:extLst>
          </p:cNvPr>
          <p:cNvSpPr/>
          <p:nvPr/>
        </p:nvSpPr>
        <p:spPr>
          <a:xfrm>
            <a:off x="5014047" y="1487787"/>
            <a:ext cx="217284" cy="22633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206D02-0D84-2ED0-6B4C-EEFF747875EC}"/>
              </a:ext>
            </a:extLst>
          </p:cNvPr>
          <p:cNvSpPr/>
          <p:nvPr/>
        </p:nvSpPr>
        <p:spPr>
          <a:xfrm>
            <a:off x="6364588" y="1276542"/>
            <a:ext cx="217284" cy="2263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DA7E35-CC36-8CCD-5991-8DCEA7A59C2C}"/>
              </a:ext>
            </a:extLst>
          </p:cNvPr>
          <p:cNvSpPr/>
          <p:nvPr/>
        </p:nvSpPr>
        <p:spPr>
          <a:xfrm>
            <a:off x="6551081" y="1557202"/>
            <a:ext cx="217284" cy="22633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5081CA-F9DD-8DD4-A4E5-7A19DF7DEA92}"/>
              </a:ext>
            </a:extLst>
          </p:cNvPr>
          <p:cNvSpPr txBox="1"/>
          <p:nvPr/>
        </p:nvSpPr>
        <p:spPr>
          <a:xfrm>
            <a:off x="8062984" y="1602466"/>
            <a:ext cx="22760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Channel 1 (red): </a:t>
            </a:r>
            <a:r>
              <a:rPr lang="en-US" dirty="0"/>
              <a:t>Geniohyoid</a:t>
            </a:r>
          </a:p>
          <a:p>
            <a:endParaRPr lang="en-US" dirty="0"/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Channel 2 (gray): </a:t>
            </a:r>
            <a:r>
              <a:rPr lang="en-US" dirty="0"/>
              <a:t>Right Mylohyoid</a:t>
            </a:r>
          </a:p>
          <a:p>
            <a:endParaRPr lang="en-US" dirty="0">
              <a:solidFill>
                <a:schemeClr val="accent4"/>
              </a:solidFill>
            </a:endParaRPr>
          </a:p>
          <a:p>
            <a:r>
              <a:rPr lang="en-US" b="1" dirty="0">
                <a:solidFill>
                  <a:schemeClr val="accent4"/>
                </a:solidFill>
              </a:rPr>
              <a:t>Channel 3 (blue):</a:t>
            </a:r>
          </a:p>
          <a:p>
            <a:r>
              <a:rPr lang="en-US" dirty="0"/>
              <a:t>Left Mylohyoid</a:t>
            </a:r>
          </a:p>
          <a:p>
            <a:endParaRPr lang="en-US" dirty="0"/>
          </a:p>
          <a:p>
            <a:r>
              <a:rPr lang="en-US" dirty="0"/>
              <a:t>Distance between electrodes: </a:t>
            </a:r>
            <a:r>
              <a:rPr lang="en-US" b="1" dirty="0"/>
              <a:t>3cm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4230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DBFED-38CD-9593-46DB-7177F3FC2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BA594058-84F6-3988-1AC2-CFE0DEC82E26}"/>
              </a:ext>
            </a:extLst>
          </p:cNvPr>
          <p:cNvSpPr txBox="1"/>
          <p:nvPr/>
        </p:nvSpPr>
        <p:spPr>
          <a:xfrm>
            <a:off x="444061" y="133031"/>
            <a:ext cx="90388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/>
              <a:t>With Ambu electrodes &amp; discrete movement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Around </a:t>
            </a:r>
            <a:r>
              <a:rPr lang="en-US" b="1" dirty="0"/>
              <a:t>82%</a:t>
            </a:r>
            <a:r>
              <a:rPr lang="en-US" dirty="0"/>
              <a:t> of offline accuracy with </a:t>
            </a:r>
            <a:r>
              <a:rPr lang="en-US" b="1" dirty="0"/>
              <a:t>samples that were not in the same recording session</a:t>
            </a:r>
            <a:r>
              <a:rPr lang="en-US" dirty="0"/>
              <a:t> as those use for training! I use session 1,2 for training and session 3 for testing. 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This is </a:t>
            </a:r>
            <a:r>
              <a:rPr lang="en-US" b="1" dirty="0"/>
              <a:t>double the accuracy </a:t>
            </a:r>
            <a:r>
              <a:rPr lang="en-US" dirty="0"/>
              <a:t>with the 100 3M electrodes!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If using samples from the same session I can get more than 90% accuracy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Real time: works well but does not detect classes l, </a:t>
            </a:r>
            <a:r>
              <a:rPr lang="en-US" dirty="0" err="1"/>
              <a:t>lf</a:t>
            </a:r>
            <a:r>
              <a:rPr lang="en-US" dirty="0"/>
              <a:t>, and f. 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b="1" dirty="0"/>
              <a:t>Promising if I train it with continuous </a:t>
            </a:r>
            <a:r>
              <a:rPr lang="en-US" dirty="0"/>
              <a:t>rather than discrete tongue movements</a:t>
            </a:r>
          </a:p>
          <a:p>
            <a:pPr lvl="1" fontAlgn="base"/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/>
              <a:t>Bought 100 3M electrodes myself for Spain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The Ambu ones are too expensive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3M are very noisy. Can I apply gel to the 100 3M electrodes? Yes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94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13474-6E83-439B-011F-37EF3F2A5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F3FF1481-F32A-7BD2-2C03-F8FAA34F3B8B}"/>
              </a:ext>
            </a:extLst>
          </p:cNvPr>
          <p:cNvSpPr txBox="1"/>
          <p:nvPr/>
        </p:nvSpPr>
        <p:spPr>
          <a:xfrm>
            <a:off x="444061" y="305047"/>
            <a:ext cx="90388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Checked pitfalls and recommendations: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pipeline doesn’t seem to fall on one of the mentioned common mistakes.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Implemented TKEO used in Krabben 2016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Bought 100 3M electrodes myself for Spain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Ambu ones are too expensive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They are very noisy. Can I apply gel to the 100 3M electrodes?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Tested 3M electrodes with gel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Recorded continuous signal with those electrodes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Tested online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Better offline results </a:t>
            </a:r>
            <a:r>
              <a:rPr lang="en-US" b="1" dirty="0"/>
              <a:t>without bandpass, but very bad in online</a:t>
            </a:r>
          </a:p>
          <a:p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E1D54AD-5177-ABFC-E69D-09EEDA533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46" y="4575357"/>
            <a:ext cx="273367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36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7CBFD-6817-CC22-2B8D-BECC32A52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7FD039-02AF-CCBE-3EEF-B2A4D75AFFB0}"/>
              </a:ext>
            </a:extLst>
          </p:cNvPr>
          <p:cNvSpPr/>
          <p:nvPr/>
        </p:nvSpPr>
        <p:spPr>
          <a:xfrm>
            <a:off x="3799490" y="599090"/>
            <a:ext cx="1150883" cy="17342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Session1.csv</a:t>
            </a:r>
            <a:endParaRPr lang="en-GB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E8CCDC-83A0-2265-631A-42552BC85202}"/>
              </a:ext>
            </a:extLst>
          </p:cNvPr>
          <p:cNvSpPr/>
          <p:nvPr/>
        </p:nvSpPr>
        <p:spPr>
          <a:xfrm>
            <a:off x="5205249" y="599090"/>
            <a:ext cx="1150883" cy="1734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Session2.csv</a:t>
            </a:r>
            <a:endParaRPr lang="en-GB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AAFC9F-801B-869F-E952-35606EBDC245}"/>
              </a:ext>
            </a:extLst>
          </p:cNvPr>
          <p:cNvSpPr/>
          <p:nvPr/>
        </p:nvSpPr>
        <p:spPr>
          <a:xfrm>
            <a:off x="6611008" y="599088"/>
            <a:ext cx="1150883" cy="17342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Session3.csv</a:t>
            </a:r>
            <a:endParaRPr lang="en-GB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473C48-F80D-2CDB-4BB8-A28BADE5B220}"/>
              </a:ext>
            </a:extLst>
          </p:cNvPr>
          <p:cNvSpPr/>
          <p:nvPr/>
        </p:nvSpPr>
        <p:spPr>
          <a:xfrm>
            <a:off x="5205249" y="1185041"/>
            <a:ext cx="1150883" cy="17342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Combined_df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C20A87-2F61-77B5-4CB3-6EB4ED1C927E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780691" y="772510"/>
            <a:ext cx="0" cy="41253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5F4C4-776A-4BB6-6431-EF69D5411F03}"/>
              </a:ext>
            </a:extLst>
          </p:cNvPr>
          <p:cNvSpPr/>
          <p:nvPr/>
        </p:nvSpPr>
        <p:spPr>
          <a:xfrm>
            <a:off x="4188373" y="1873468"/>
            <a:ext cx="1321675" cy="4440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Windowed_data</a:t>
            </a:r>
          </a:p>
          <a:p>
            <a:pPr algn="ctr"/>
            <a:r>
              <a:rPr lang="en-US" sz="1200" dirty="0"/>
              <a:t>(sessions 1,2)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925386-6ACC-881B-5DA7-12FD00EB1A90}"/>
              </a:ext>
            </a:extLst>
          </p:cNvPr>
          <p:cNvSpPr/>
          <p:nvPr/>
        </p:nvSpPr>
        <p:spPr>
          <a:xfrm>
            <a:off x="5841124" y="1873467"/>
            <a:ext cx="1655379" cy="4440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Windowed_data_test</a:t>
            </a:r>
          </a:p>
          <a:p>
            <a:pPr algn="ctr"/>
            <a:r>
              <a:rPr lang="en-US" sz="1200" dirty="0"/>
              <a:t>(session 3)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6E445F-C6E9-D873-3C86-625B852A6FB6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4849211" y="1358462"/>
            <a:ext cx="931480" cy="5150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76FE13-4A7F-169D-2267-E4E672A64ED2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5780691" y="1358462"/>
            <a:ext cx="888123" cy="5150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568CF6B-BEBC-3DEC-837D-B649ABC33AD9}"/>
              </a:ext>
            </a:extLst>
          </p:cNvPr>
          <p:cNvSpPr/>
          <p:nvPr/>
        </p:nvSpPr>
        <p:spPr>
          <a:xfrm>
            <a:off x="4188373" y="2610505"/>
            <a:ext cx="1321675" cy="4440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Filtered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9AAFD9-2848-3F7D-3D84-C507CCDA393E}"/>
              </a:ext>
            </a:extLst>
          </p:cNvPr>
          <p:cNvSpPr/>
          <p:nvPr/>
        </p:nvSpPr>
        <p:spPr>
          <a:xfrm>
            <a:off x="6007975" y="2596051"/>
            <a:ext cx="1321675" cy="4440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Filtered_test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D1CA89-4FEF-9851-A00F-81BBF0E2F4FE}"/>
              </a:ext>
            </a:extLst>
          </p:cNvPr>
          <p:cNvSpPr/>
          <p:nvPr/>
        </p:nvSpPr>
        <p:spPr>
          <a:xfrm>
            <a:off x="4188373" y="3347542"/>
            <a:ext cx="1321675" cy="44406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X, 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8E9AC2-631E-B052-6FA6-6B4C2A6FFE06}"/>
              </a:ext>
            </a:extLst>
          </p:cNvPr>
          <p:cNvSpPr/>
          <p:nvPr/>
        </p:nvSpPr>
        <p:spPr>
          <a:xfrm>
            <a:off x="6007975" y="3347542"/>
            <a:ext cx="1321675" cy="44406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Xt, yt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0CB42B-BF18-6B7E-88C7-016A2087CA4F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>
            <a:off x="4849211" y="2317531"/>
            <a:ext cx="0" cy="292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0782F6-E18C-D6D6-FE76-AF1FD51EC6C7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4849211" y="3054568"/>
            <a:ext cx="0" cy="292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72019A-C383-1995-FD33-E1798C4630C1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 flipH="1">
            <a:off x="6668813" y="2317530"/>
            <a:ext cx="1" cy="278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E38130-CFD7-85B5-DFDD-93A37082BD45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6668813" y="3040114"/>
            <a:ext cx="0" cy="307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845534-27E4-2C0F-BAAA-6A5EF2B271A2}"/>
              </a:ext>
            </a:extLst>
          </p:cNvPr>
          <p:cNvSpPr txBox="1"/>
          <p:nvPr/>
        </p:nvSpPr>
        <p:spPr>
          <a:xfrm>
            <a:off x="2649920" y="3439875"/>
            <a:ext cx="2199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X: features, y: labels</a:t>
            </a:r>
            <a:endParaRPr lang="en-GB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14398D-67E2-0CB8-B94A-97868599F119}"/>
              </a:ext>
            </a:extLst>
          </p:cNvPr>
          <p:cNvSpPr/>
          <p:nvPr/>
        </p:nvSpPr>
        <p:spPr>
          <a:xfrm>
            <a:off x="4188373" y="4135051"/>
            <a:ext cx="1321675" cy="44406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X_train, X_test, y_train, y_test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1B5E8BA-3F67-9A44-61EC-45950E90DC2B}"/>
              </a:ext>
            </a:extLst>
          </p:cNvPr>
          <p:cNvCxnSpPr>
            <a:stCxn id="19" idx="2"/>
            <a:endCxn id="31" idx="0"/>
          </p:cNvCxnSpPr>
          <p:nvPr/>
        </p:nvCxnSpPr>
        <p:spPr>
          <a:xfrm>
            <a:off x="4849211" y="3791605"/>
            <a:ext cx="0" cy="343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9234D3E-D8FF-7303-3B28-FC323C085994}"/>
              </a:ext>
            </a:extLst>
          </p:cNvPr>
          <p:cNvSpPr/>
          <p:nvPr/>
        </p:nvSpPr>
        <p:spPr>
          <a:xfrm>
            <a:off x="4188373" y="4922560"/>
            <a:ext cx="1321675" cy="44406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Trained Random Forest classifier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582185A-B7A8-999E-BD99-FAEB8BFB4731}"/>
              </a:ext>
            </a:extLst>
          </p:cNvPr>
          <p:cNvCxnSpPr>
            <a:stCxn id="31" idx="2"/>
            <a:endCxn id="34" idx="0"/>
          </p:cNvCxnSpPr>
          <p:nvPr/>
        </p:nvCxnSpPr>
        <p:spPr>
          <a:xfrm>
            <a:off x="4849211" y="4579114"/>
            <a:ext cx="0" cy="343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A9FF48-9184-8E15-5137-85096152FEB0}"/>
              </a:ext>
            </a:extLst>
          </p:cNvPr>
          <p:cNvCxnSpPr>
            <a:stCxn id="20" idx="2"/>
            <a:endCxn id="34" idx="3"/>
          </p:cNvCxnSpPr>
          <p:nvPr/>
        </p:nvCxnSpPr>
        <p:spPr>
          <a:xfrm flipH="1">
            <a:off x="5510048" y="3791605"/>
            <a:ext cx="1158765" cy="1352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E0B2D67-C3C1-294C-CFE8-FAB0104E16B0}"/>
              </a:ext>
            </a:extLst>
          </p:cNvPr>
          <p:cNvSpPr txBox="1"/>
          <p:nvPr/>
        </p:nvSpPr>
        <p:spPr>
          <a:xfrm>
            <a:off x="2519858" y="5857653"/>
            <a:ext cx="2430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Accuracy with X_test and y_test: </a:t>
            </a:r>
          </a:p>
          <a:p>
            <a:pPr algn="ctr"/>
            <a:r>
              <a:rPr lang="en-US" sz="1200" b="1" dirty="0"/>
              <a:t>0,762</a:t>
            </a:r>
          </a:p>
          <a:p>
            <a:pPr algn="ctr"/>
            <a:r>
              <a:rPr lang="en-US" sz="1200" dirty="0"/>
              <a:t>Cross val. Mean accuracy =</a:t>
            </a:r>
          </a:p>
          <a:p>
            <a:pPr algn="ctr"/>
            <a:r>
              <a:rPr lang="en-US" sz="1200" dirty="0"/>
              <a:t> </a:t>
            </a:r>
            <a:r>
              <a:rPr lang="en-US" sz="1200" b="1" dirty="0"/>
              <a:t>0,754</a:t>
            </a:r>
            <a:endParaRPr lang="en-GB" sz="12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A13EF26-3DC0-6410-5FEC-172772CE8DA8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3735116" y="5366623"/>
            <a:ext cx="1114095" cy="491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008B9C-3FE1-C26F-46CB-2FD3215D040E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5780691" y="772509"/>
            <a:ext cx="1405759" cy="41253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07E04A-CC06-D558-28AD-0B2B337C8D78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4374932" y="772511"/>
            <a:ext cx="1405759" cy="4125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6968DE1-16EB-F82B-C7D6-EEC6BF94719A}"/>
              </a:ext>
            </a:extLst>
          </p:cNvPr>
          <p:cNvSpPr txBox="1"/>
          <p:nvPr/>
        </p:nvSpPr>
        <p:spPr>
          <a:xfrm>
            <a:off x="4987159" y="5857653"/>
            <a:ext cx="1815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Accuracy with Xt and yt: </a:t>
            </a:r>
            <a:r>
              <a:rPr lang="en-US" sz="1200" b="1" dirty="0"/>
              <a:t>0,771</a:t>
            </a:r>
            <a:endParaRPr lang="en-GB" sz="12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879F786-9C64-717B-8E22-B5AE1C7F09FE}"/>
              </a:ext>
            </a:extLst>
          </p:cNvPr>
          <p:cNvCxnSpPr>
            <a:stCxn id="34" idx="2"/>
            <a:endCxn id="48" idx="0"/>
          </p:cNvCxnSpPr>
          <p:nvPr/>
        </p:nvCxnSpPr>
        <p:spPr>
          <a:xfrm>
            <a:off x="4849211" y="5366623"/>
            <a:ext cx="1045779" cy="491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D934F96-8B33-3775-DA40-326529A725E7}"/>
              </a:ext>
            </a:extLst>
          </p:cNvPr>
          <p:cNvSpPr txBox="1"/>
          <p:nvPr/>
        </p:nvSpPr>
        <p:spPr>
          <a:xfrm>
            <a:off x="2307023" y="2601510"/>
            <a:ext cx="1923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Filter window-by-window</a:t>
            </a:r>
            <a:endParaRPr lang="en-GB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40A6EB-C48F-8173-AF3C-C83BD08787CA}"/>
              </a:ext>
            </a:extLst>
          </p:cNvPr>
          <p:cNvSpPr txBox="1"/>
          <p:nvPr/>
        </p:nvSpPr>
        <p:spPr>
          <a:xfrm>
            <a:off x="1474077" y="2832342"/>
            <a:ext cx="2956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Then, get features window-by-window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828DAD5-B744-1177-5E26-0102305B6D64}"/>
              </a:ext>
            </a:extLst>
          </p:cNvPr>
          <p:cNvSpPr txBox="1"/>
          <p:nvPr/>
        </p:nvSpPr>
        <p:spPr>
          <a:xfrm>
            <a:off x="415160" y="4052599"/>
            <a:ext cx="2956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Is there data leakage here? I preprocess window by window, each feature can only ‘look’ to their window, thereby they are not affected by the test data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D17FA41-9391-425C-3E47-28CD547863F2}"/>
              </a:ext>
            </a:extLst>
          </p:cNvPr>
          <p:cNvCxnSpPr>
            <a:stCxn id="31" idx="1"/>
            <a:endCxn id="53" idx="3"/>
          </p:cNvCxnSpPr>
          <p:nvPr/>
        </p:nvCxnSpPr>
        <p:spPr>
          <a:xfrm flipH="1">
            <a:off x="3371194" y="4357083"/>
            <a:ext cx="817179" cy="111015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B80EB9D-50ED-A3B0-60C4-577CA77B4174}"/>
              </a:ext>
            </a:extLst>
          </p:cNvPr>
          <p:cNvSpPr txBox="1"/>
          <p:nvPr/>
        </p:nvSpPr>
        <p:spPr>
          <a:xfrm>
            <a:off x="8224344" y="439053"/>
            <a:ext cx="344476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Played with: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Window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Which sets I use for train and which for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Bandpass interval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Align or not signal to 0 in the window (locally)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 or not bandpass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Window position in respect to the annotation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User or not notch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 envelope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 Z-score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 or not feature 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 or not feature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Type of classifier (SVM, </a:t>
            </a:r>
            <a:r>
              <a:rPr lang="en-US" sz="1200" dirty="0" err="1"/>
              <a:t>kNN</a:t>
            </a:r>
            <a:r>
              <a:rPr lang="en-US" sz="1200" dirty="0"/>
              <a:t>, RF, logistic regression)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Parameters of the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TKEO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Better offline results </a:t>
            </a:r>
            <a:r>
              <a:rPr lang="en-US" sz="1200" b="1" dirty="0"/>
              <a:t>without bandpass, but very bad in online</a:t>
            </a:r>
          </a:p>
          <a:p>
            <a:endParaRPr lang="en-US" sz="1200" b="1" dirty="0"/>
          </a:p>
          <a:p>
            <a:r>
              <a:rPr lang="en-US" sz="1200" b="1" dirty="0"/>
              <a:t>Best results with: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Window size 375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Bandpass 5-50 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Notch 50 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Features: RMS, ZC, WL, MAV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Feature scaling: 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Feature selection: 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Classifier: RF with 500 estimators.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TKEO: 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b="1" dirty="0"/>
              <a:t>Discovered that: </a:t>
            </a:r>
            <a:r>
              <a:rPr lang="en-US" sz="1200" dirty="0"/>
              <a:t>the saved signal by </a:t>
            </a:r>
            <a:r>
              <a:rPr lang="en-US" sz="1200" dirty="0" err="1"/>
              <a:t>OpenBCI</a:t>
            </a:r>
            <a:r>
              <a:rPr lang="en-US" sz="1200" dirty="0"/>
              <a:t> is not filtered at all!</a:t>
            </a:r>
          </a:p>
          <a:p>
            <a:endParaRPr lang="en-GB" dirty="0"/>
          </a:p>
        </p:txBody>
      </p:sp>
      <p:sp>
        <p:nvSpPr>
          <p:cNvPr id="58" name="Rectangle 1">
            <a:extLst>
              <a:ext uri="{FF2B5EF4-FFF2-40B4-BE49-F238E27FC236}">
                <a16:creationId xmlns:a16="http://schemas.microsoft.com/office/drawing/2014/main" id="{C6F0E5CB-7C47-AC80-FE35-C6938B85E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00" y="162054"/>
            <a:ext cx="342555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Recorded with discrete movements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25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A17AF-11B2-EA27-8D90-D3AA7DCD0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1EE7DD-A89E-C2E4-19E0-3220EF42D7FE}"/>
              </a:ext>
            </a:extLst>
          </p:cNvPr>
          <p:cNvSpPr/>
          <p:nvPr/>
        </p:nvSpPr>
        <p:spPr>
          <a:xfrm>
            <a:off x="3799490" y="599090"/>
            <a:ext cx="1150883" cy="17342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Session1.csv</a:t>
            </a:r>
            <a:endParaRPr lang="en-GB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3B62D7-B34D-5BBC-C454-D0ED7FA3AF26}"/>
              </a:ext>
            </a:extLst>
          </p:cNvPr>
          <p:cNvSpPr/>
          <p:nvPr/>
        </p:nvSpPr>
        <p:spPr>
          <a:xfrm>
            <a:off x="5205249" y="599090"/>
            <a:ext cx="1150883" cy="1734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Session2.csv</a:t>
            </a:r>
            <a:endParaRPr lang="en-GB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D696A5-E200-6A9A-A1BB-EA424E494CE2}"/>
              </a:ext>
            </a:extLst>
          </p:cNvPr>
          <p:cNvSpPr/>
          <p:nvPr/>
        </p:nvSpPr>
        <p:spPr>
          <a:xfrm>
            <a:off x="6611008" y="599088"/>
            <a:ext cx="1150883" cy="17342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Session3.csv</a:t>
            </a:r>
            <a:endParaRPr lang="en-GB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927C8D-3308-3D9C-1068-394A9406DB9C}"/>
              </a:ext>
            </a:extLst>
          </p:cNvPr>
          <p:cNvSpPr/>
          <p:nvPr/>
        </p:nvSpPr>
        <p:spPr>
          <a:xfrm>
            <a:off x="5205249" y="1185041"/>
            <a:ext cx="1150883" cy="17342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Combined_df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EE061C-AC59-2D20-C4EE-D79528A786CA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780691" y="772510"/>
            <a:ext cx="0" cy="41253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319B0A3-817F-A14C-DE37-6B1F0FF520C0}"/>
              </a:ext>
            </a:extLst>
          </p:cNvPr>
          <p:cNvSpPr/>
          <p:nvPr/>
        </p:nvSpPr>
        <p:spPr>
          <a:xfrm>
            <a:off x="4188373" y="1873468"/>
            <a:ext cx="1321675" cy="4440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Windowed_data</a:t>
            </a:r>
          </a:p>
          <a:p>
            <a:pPr algn="ctr"/>
            <a:r>
              <a:rPr lang="en-US" sz="1200" b="1" dirty="0"/>
              <a:t>(sessions 1,2)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2463F7-682F-F1F6-5FFC-BD808BB6D3EF}"/>
              </a:ext>
            </a:extLst>
          </p:cNvPr>
          <p:cNvSpPr/>
          <p:nvPr/>
        </p:nvSpPr>
        <p:spPr>
          <a:xfrm>
            <a:off x="5841124" y="1873467"/>
            <a:ext cx="1655379" cy="4440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Windowed_data_test</a:t>
            </a:r>
          </a:p>
          <a:p>
            <a:pPr algn="ctr"/>
            <a:r>
              <a:rPr lang="en-US" sz="1200" b="1" dirty="0"/>
              <a:t>(session 3)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DE787C-CEBC-134C-CA66-68B6C629D3B8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4849211" y="1358462"/>
            <a:ext cx="931480" cy="5150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DD0D05-3A19-CE0A-1FE1-811413303F80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5780691" y="1358462"/>
            <a:ext cx="888123" cy="5150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38B11D1-870B-F53A-D2E4-E7A7780C3A8F}"/>
              </a:ext>
            </a:extLst>
          </p:cNvPr>
          <p:cNvSpPr/>
          <p:nvPr/>
        </p:nvSpPr>
        <p:spPr>
          <a:xfrm>
            <a:off x="4188373" y="2610505"/>
            <a:ext cx="1321675" cy="4440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Filtered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952424-7AEF-4057-B7E6-255DE962B849}"/>
              </a:ext>
            </a:extLst>
          </p:cNvPr>
          <p:cNvSpPr/>
          <p:nvPr/>
        </p:nvSpPr>
        <p:spPr>
          <a:xfrm>
            <a:off x="6007975" y="2596051"/>
            <a:ext cx="1321675" cy="4440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Filtered_test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A585F5-20FF-FB91-FE2D-7D0C57613978}"/>
              </a:ext>
            </a:extLst>
          </p:cNvPr>
          <p:cNvSpPr/>
          <p:nvPr/>
        </p:nvSpPr>
        <p:spPr>
          <a:xfrm>
            <a:off x="4188373" y="3347542"/>
            <a:ext cx="1321675" cy="44406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X, 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3656E5-B29C-62F0-0BD1-5CEACA38381B}"/>
              </a:ext>
            </a:extLst>
          </p:cNvPr>
          <p:cNvSpPr/>
          <p:nvPr/>
        </p:nvSpPr>
        <p:spPr>
          <a:xfrm>
            <a:off x="6007975" y="3347542"/>
            <a:ext cx="1321675" cy="44406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Xt, yt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6F5A00A-1A95-016F-2A1D-37025A477766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>
            <a:off x="4849211" y="2317531"/>
            <a:ext cx="0" cy="292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6560E0-C1AD-C4AC-A529-24D8F0A373BB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4849211" y="3054568"/>
            <a:ext cx="0" cy="292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18952BD-3367-D59F-1AC2-4256EA3F66CD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 flipH="1">
            <a:off x="6668813" y="2317530"/>
            <a:ext cx="1" cy="278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0A7FB7-2213-480E-2069-57C375DC0452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6668813" y="3040114"/>
            <a:ext cx="0" cy="307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83724F8-19B4-CB31-35FB-16D8BC24FCEB}"/>
              </a:ext>
            </a:extLst>
          </p:cNvPr>
          <p:cNvSpPr txBox="1"/>
          <p:nvPr/>
        </p:nvSpPr>
        <p:spPr>
          <a:xfrm>
            <a:off x="2649920" y="3439875"/>
            <a:ext cx="2199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X: features, y: labels</a:t>
            </a:r>
            <a:endParaRPr lang="en-GB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BCF022-FB7F-8DCC-D8F7-BE852793EDDD}"/>
              </a:ext>
            </a:extLst>
          </p:cNvPr>
          <p:cNvSpPr/>
          <p:nvPr/>
        </p:nvSpPr>
        <p:spPr>
          <a:xfrm>
            <a:off x="4188373" y="4135051"/>
            <a:ext cx="1321675" cy="44406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X_train, X_test, y_train, y_test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10C69C-7E32-0DAD-1AAA-71A33E2E3E1F}"/>
              </a:ext>
            </a:extLst>
          </p:cNvPr>
          <p:cNvCxnSpPr>
            <a:stCxn id="19" idx="2"/>
            <a:endCxn id="31" idx="0"/>
          </p:cNvCxnSpPr>
          <p:nvPr/>
        </p:nvCxnSpPr>
        <p:spPr>
          <a:xfrm>
            <a:off x="4849211" y="3791605"/>
            <a:ext cx="0" cy="343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4D2B70F-D07D-D80D-D9CE-C10866F72311}"/>
              </a:ext>
            </a:extLst>
          </p:cNvPr>
          <p:cNvSpPr/>
          <p:nvPr/>
        </p:nvSpPr>
        <p:spPr>
          <a:xfrm>
            <a:off x="4188373" y="4922560"/>
            <a:ext cx="1321675" cy="44406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Trained Random Forest classifier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D63579-FE4C-A62E-2D91-6180A3F3103F}"/>
              </a:ext>
            </a:extLst>
          </p:cNvPr>
          <p:cNvCxnSpPr>
            <a:stCxn id="31" idx="2"/>
            <a:endCxn id="34" idx="0"/>
          </p:cNvCxnSpPr>
          <p:nvPr/>
        </p:nvCxnSpPr>
        <p:spPr>
          <a:xfrm>
            <a:off x="4849211" y="4579114"/>
            <a:ext cx="0" cy="343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D95EE96-D84F-18E6-1AD2-6A284DA022A4}"/>
              </a:ext>
            </a:extLst>
          </p:cNvPr>
          <p:cNvCxnSpPr>
            <a:cxnSpLocks/>
          </p:cNvCxnSpPr>
          <p:nvPr/>
        </p:nvCxnSpPr>
        <p:spPr>
          <a:xfrm flipV="1">
            <a:off x="5622202" y="3929204"/>
            <a:ext cx="733930" cy="11950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06C25F6-E41C-25AA-C47F-EAD3F12B4F41}"/>
              </a:ext>
            </a:extLst>
          </p:cNvPr>
          <p:cNvSpPr txBox="1"/>
          <p:nvPr/>
        </p:nvSpPr>
        <p:spPr>
          <a:xfrm>
            <a:off x="2519858" y="5857653"/>
            <a:ext cx="2430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Accuracy with X_test and y_test: </a:t>
            </a:r>
          </a:p>
          <a:p>
            <a:pPr algn="ctr"/>
            <a:r>
              <a:rPr lang="en-US" sz="1200" b="1" dirty="0"/>
              <a:t>0,853</a:t>
            </a:r>
          </a:p>
          <a:p>
            <a:pPr algn="ctr"/>
            <a:r>
              <a:rPr lang="en-US" sz="1200" dirty="0"/>
              <a:t>Cross val. Mean accuracy = </a:t>
            </a:r>
          </a:p>
          <a:p>
            <a:pPr algn="ctr"/>
            <a:r>
              <a:rPr lang="en-US" sz="1200" b="1" dirty="0"/>
              <a:t>0,844 (std 0,015)</a:t>
            </a:r>
            <a:endParaRPr lang="en-GB" sz="12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D5D2CF-67CA-1C47-3D68-1E3BB8ED5075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3735116" y="5366623"/>
            <a:ext cx="1114095" cy="491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8096955-2019-07EE-99B8-F4EF43B10FF4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5780691" y="772509"/>
            <a:ext cx="1405759" cy="41253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A438258-D611-62F9-C41B-A35F81F6481B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4374932" y="772511"/>
            <a:ext cx="1405759" cy="4125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2347AF8-05DA-F510-95A2-E6A2014C5124}"/>
              </a:ext>
            </a:extLst>
          </p:cNvPr>
          <p:cNvSpPr txBox="1"/>
          <p:nvPr/>
        </p:nvSpPr>
        <p:spPr>
          <a:xfrm>
            <a:off x="6096000" y="4438867"/>
            <a:ext cx="1815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Accuracy with Xt and yt: </a:t>
            </a:r>
            <a:r>
              <a:rPr lang="en-US" sz="1200" b="1" dirty="0"/>
              <a:t>0,810</a:t>
            </a:r>
            <a:endParaRPr lang="en-GB" sz="12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5E6CBE-96CF-ABE5-D2CA-91932D1273B8}"/>
              </a:ext>
            </a:extLst>
          </p:cNvPr>
          <p:cNvCxnSpPr>
            <a:cxnSpLocks/>
          </p:cNvCxnSpPr>
          <p:nvPr/>
        </p:nvCxnSpPr>
        <p:spPr>
          <a:xfrm>
            <a:off x="6668813" y="3929204"/>
            <a:ext cx="0" cy="427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33DCD54-E6A1-A5BE-435E-EC758E3137E8}"/>
              </a:ext>
            </a:extLst>
          </p:cNvPr>
          <p:cNvSpPr txBox="1"/>
          <p:nvPr/>
        </p:nvSpPr>
        <p:spPr>
          <a:xfrm>
            <a:off x="2307023" y="2601510"/>
            <a:ext cx="1923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Filter window-by-window</a:t>
            </a:r>
            <a:endParaRPr lang="en-GB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75D76C-A645-4716-E193-0F583F1A706E}"/>
              </a:ext>
            </a:extLst>
          </p:cNvPr>
          <p:cNvSpPr txBox="1"/>
          <p:nvPr/>
        </p:nvSpPr>
        <p:spPr>
          <a:xfrm>
            <a:off x="1474077" y="2832342"/>
            <a:ext cx="2956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Then, get features window-by-window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505CDA-05D5-9FAD-40E4-CF749B1FD416}"/>
              </a:ext>
            </a:extLst>
          </p:cNvPr>
          <p:cNvSpPr txBox="1"/>
          <p:nvPr/>
        </p:nvSpPr>
        <p:spPr>
          <a:xfrm>
            <a:off x="415160" y="4052599"/>
            <a:ext cx="2956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Is there data leakage here? I preprocess window by window, each feature can only ‘look’ to their window, thereby they are not affected by the test data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5FCC15D-4AEC-BCB9-DD69-73BDC4A3C266}"/>
              </a:ext>
            </a:extLst>
          </p:cNvPr>
          <p:cNvCxnSpPr>
            <a:stCxn id="31" idx="1"/>
            <a:endCxn id="53" idx="3"/>
          </p:cNvCxnSpPr>
          <p:nvPr/>
        </p:nvCxnSpPr>
        <p:spPr>
          <a:xfrm flipH="1">
            <a:off x="3371194" y="4357083"/>
            <a:ext cx="817179" cy="111015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7609683-3DF5-DFE0-728F-24FB10F624B6}"/>
              </a:ext>
            </a:extLst>
          </p:cNvPr>
          <p:cNvSpPr txBox="1"/>
          <p:nvPr/>
        </p:nvSpPr>
        <p:spPr>
          <a:xfrm>
            <a:off x="8224344" y="439053"/>
            <a:ext cx="344476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Played with: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Window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Create windows from offset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Bandpass interval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 or not bandpass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User or not notch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 Z-score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 or not feature 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 or not feature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TKEO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b="1" dirty="0"/>
              <a:t>Comments</a:t>
            </a:r>
          </a:p>
          <a:p>
            <a:r>
              <a:rPr lang="en-US" sz="1200" dirty="0"/>
              <a:t>If I use z-score, the accuracy drops.</a:t>
            </a:r>
          </a:p>
          <a:p>
            <a:r>
              <a:rPr lang="en-US" sz="1200" dirty="0"/>
              <a:t>Didn’t test the envelope</a:t>
            </a:r>
          </a:p>
          <a:p>
            <a:endParaRPr lang="en-US" sz="1200" b="1" dirty="0"/>
          </a:p>
          <a:p>
            <a:r>
              <a:rPr lang="en-US" sz="1200" b="1" dirty="0"/>
              <a:t>Best results with: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Window size 0,5s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Train with offset: Yes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Offset: [0, -0.1, 0.1]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Bandpass 5-50 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Notch 50 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Features: RMS, RMS_SD, ZC, WL, MAV, STD, VAR, IAV, MF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Feature scaling: Yes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Feature selection: 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Classifier: RF with 500 estimators.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TKEO: Yes</a:t>
            </a:r>
          </a:p>
          <a:p>
            <a:endParaRPr lang="en-GB" dirty="0"/>
          </a:p>
        </p:txBody>
      </p:sp>
      <p:sp>
        <p:nvSpPr>
          <p:cNvPr id="58" name="Rectangle 1">
            <a:extLst>
              <a:ext uri="{FF2B5EF4-FFF2-40B4-BE49-F238E27FC236}">
                <a16:creationId xmlns:a16="http://schemas.microsoft.com/office/drawing/2014/main" id="{A2D28C08-9C26-51C2-D2AE-E208FAEBC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00" y="162054"/>
            <a:ext cx="368870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Recorded with duration-based logging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3D558F-98FE-C69E-17C9-120E089CCE09}"/>
              </a:ext>
            </a:extLst>
          </p:cNvPr>
          <p:cNvSpPr txBox="1"/>
          <p:nvPr/>
        </p:nvSpPr>
        <p:spPr>
          <a:xfrm>
            <a:off x="7045988" y="6009460"/>
            <a:ext cx="2356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Training with the 3 sessions: 0,929 (cross </a:t>
            </a:r>
            <a:r>
              <a:rPr lang="en-US" sz="1200" dirty="0" err="1"/>
              <a:t>val</a:t>
            </a:r>
            <a:r>
              <a:rPr lang="en-US" sz="1200" dirty="0"/>
              <a:t> 0,919)</a:t>
            </a:r>
            <a:endParaRPr lang="en-GB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4C9E99-065C-BBF4-FFE9-57D481C19645}"/>
              </a:ext>
            </a:extLst>
          </p:cNvPr>
          <p:cNvSpPr txBox="1"/>
          <p:nvPr/>
        </p:nvSpPr>
        <p:spPr>
          <a:xfrm>
            <a:off x="9517117" y="6060882"/>
            <a:ext cx="2356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Good online accuracy!</a:t>
            </a:r>
            <a:endParaRPr lang="en-GB" sz="12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FB28A7-863B-B80D-2D0A-9902FD7B471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402699" y="6240293"/>
            <a:ext cx="4113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340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5553F-AC21-A35D-3A7A-0C4FCE44A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0BDAFC-A6DF-CE61-1DEA-1AF2F0BF81E3}"/>
              </a:ext>
            </a:extLst>
          </p:cNvPr>
          <p:cNvSpPr/>
          <p:nvPr/>
        </p:nvSpPr>
        <p:spPr>
          <a:xfrm>
            <a:off x="3799490" y="599090"/>
            <a:ext cx="1150883" cy="17342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Session1.csv</a:t>
            </a:r>
            <a:endParaRPr lang="en-GB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1F981-08C5-5E77-7F51-501C183B6F03}"/>
              </a:ext>
            </a:extLst>
          </p:cNvPr>
          <p:cNvSpPr/>
          <p:nvPr/>
        </p:nvSpPr>
        <p:spPr>
          <a:xfrm>
            <a:off x="5205249" y="599090"/>
            <a:ext cx="1150883" cy="1734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Session2.csv</a:t>
            </a:r>
            <a:endParaRPr lang="en-GB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E38334-F58D-3297-1406-171DEE267C9D}"/>
              </a:ext>
            </a:extLst>
          </p:cNvPr>
          <p:cNvSpPr/>
          <p:nvPr/>
        </p:nvSpPr>
        <p:spPr>
          <a:xfrm>
            <a:off x="6083395" y="1096848"/>
            <a:ext cx="1150883" cy="17342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Session3.csv</a:t>
            </a:r>
            <a:endParaRPr lang="en-GB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3791B4-B556-02A9-AA05-FD47CA4D624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849210" y="772510"/>
            <a:ext cx="931481" cy="5051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4868B86-4370-9E3C-70FE-C1EE48E1EA61}"/>
              </a:ext>
            </a:extLst>
          </p:cNvPr>
          <p:cNvSpPr/>
          <p:nvPr/>
        </p:nvSpPr>
        <p:spPr>
          <a:xfrm>
            <a:off x="4188373" y="1873468"/>
            <a:ext cx="1321675" cy="4440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Windowed_data</a:t>
            </a:r>
          </a:p>
          <a:p>
            <a:pPr algn="ctr"/>
            <a:r>
              <a:rPr lang="en-US" sz="1200" b="1" dirty="0"/>
              <a:t>(sessions 1,2)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93DA20-5738-4388-866D-B53483CC5B7F}"/>
              </a:ext>
            </a:extLst>
          </p:cNvPr>
          <p:cNvSpPr/>
          <p:nvPr/>
        </p:nvSpPr>
        <p:spPr>
          <a:xfrm>
            <a:off x="5841124" y="1873467"/>
            <a:ext cx="1655379" cy="4440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Windowed_data_test</a:t>
            </a:r>
          </a:p>
          <a:p>
            <a:pPr algn="ctr"/>
            <a:r>
              <a:rPr lang="en-US" sz="1200" b="1" dirty="0"/>
              <a:t>(session 3)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5B56AC-CD22-C5FB-E592-4D2CE86B9C6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849210" y="1270269"/>
            <a:ext cx="1" cy="603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BA9952-AB87-E7F3-72D3-5B8ABFA8BAE9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6658837" y="1270269"/>
            <a:ext cx="9977" cy="603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36FA3-166D-88C9-CDA7-D1301A48AB9E}"/>
              </a:ext>
            </a:extLst>
          </p:cNvPr>
          <p:cNvSpPr/>
          <p:nvPr/>
        </p:nvSpPr>
        <p:spPr>
          <a:xfrm>
            <a:off x="4188373" y="2610505"/>
            <a:ext cx="1321675" cy="4440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Filtered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7412C0-D6FA-4EB6-0166-7A422456D578}"/>
              </a:ext>
            </a:extLst>
          </p:cNvPr>
          <p:cNvSpPr/>
          <p:nvPr/>
        </p:nvSpPr>
        <p:spPr>
          <a:xfrm>
            <a:off x="6007975" y="2596051"/>
            <a:ext cx="1321675" cy="4440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Filtered_test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1BC7C7-369B-BDED-FDEB-BFDAEB9DEEDB}"/>
              </a:ext>
            </a:extLst>
          </p:cNvPr>
          <p:cNvSpPr/>
          <p:nvPr/>
        </p:nvSpPr>
        <p:spPr>
          <a:xfrm>
            <a:off x="4188373" y="3347542"/>
            <a:ext cx="1321675" cy="44406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X, 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3433B3-863B-AFA0-D022-8FBE47D810DC}"/>
              </a:ext>
            </a:extLst>
          </p:cNvPr>
          <p:cNvSpPr/>
          <p:nvPr/>
        </p:nvSpPr>
        <p:spPr>
          <a:xfrm>
            <a:off x="6007975" y="3347542"/>
            <a:ext cx="1321675" cy="44406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Xt, yt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4C68FD-5F19-8CE6-A55D-6900645D37DB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>
            <a:off x="4849211" y="2317531"/>
            <a:ext cx="0" cy="292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88A2CF-A10B-53E0-053A-C10DE90A7D5B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4849211" y="3054568"/>
            <a:ext cx="0" cy="292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143529-A675-5807-0526-5DDE87A17304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 flipH="1">
            <a:off x="6668813" y="2317530"/>
            <a:ext cx="1" cy="278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8CF4F9-19AA-7C01-B47E-97D17B888652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6668813" y="3040114"/>
            <a:ext cx="0" cy="307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9FA9A03-68BB-B6F2-4CF4-160CE33169CB}"/>
              </a:ext>
            </a:extLst>
          </p:cNvPr>
          <p:cNvSpPr txBox="1"/>
          <p:nvPr/>
        </p:nvSpPr>
        <p:spPr>
          <a:xfrm>
            <a:off x="2649920" y="3439875"/>
            <a:ext cx="2199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X: features, y: labels</a:t>
            </a:r>
            <a:endParaRPr lang="en-GB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0AD3BF-32C9-0D72-9328-4B8464FF4458}"/>
              </a:ext>
            </a:extLst>
          </p:cNvPr>
          <p:cNvSpPr/>
          <p:nvPr/>
        </p:nvSpPr>
        <p:spPr>
          <a:xfrm>
            <a:off x="4188373" y="4135051"/>
            <a:ext cx="1321675" cy="44406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X_train, X_test, y_train, y_test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0F3ADA4-5ADB-7878-D6D8-97406D663A18}"/>
              </a:ext>
            </a:extLst>
          </p:cNvPr>
          <p:cNvCxnSpPr>
            <a:stCxn id="19" idx="2"/>
            <a:endCxn id="31" idx="0"/>
          </p:cNvCxnSpPr>
          <p:nvPr/>
        </p:nvCxnSpPr>
        <p:spPr>
          <a:xfrm>
            <a:off x="4849211" y="3791605"/>
            <a:ext cx="0" cy="343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F8A4E03-5E04-3752-A94F-A5AF35DDDB37}"/>
              </a:ext>
            </a:extLst>
          </p:cNvPr>
          <p:cNvSpPr/>
          <p:nvPr/>
        </p:nvSpPr>
        <p:spPr>
          <a:xfrm>
            <a:off x="4188373" y="4922560"/>
            <a:ext cx="1321675" cy="44406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Trained Random Forest classifier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06848F6-0115-4B6E-CF6F-43693C2C31C8}"/>
              </a:ext>
            </a:extLst>
          </p:cNvPr>
          <p:cNvCxnSpPr>
            <a:stCxn id="31" idx="2"/>
            <a:endCxn id="34" idx="0"/>
          </p:cNvCxnSpPr>
          <p:nvPr/>
        </p:nvCxnSpPr>
        <p:spPr>
          <a:xfrm>
            <a:off x="4849211" y="4579114"/>
            <a:ext cx="0" cy="343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38515C-0192-356F-36FA-05A73650FA94}"/>
              </a:ext>
            </a:extLst>
          </p:cNvPr>
          <p:cNvCxnSpPr>
            <a:cxnSpLocks/>
          </p:cNvCxnSpPr>
          <p:nvPr/>
        </p:nvCxnSpPr>
        <p:spPr>
          <a:xfrm flipV="1">
            <a:off x="5640309" y="3929204"/>
            <a:ext cx="715823" cy="11407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5239D02-8EEE-D031-2DCC-044AB06CBD04}"/>
              </a:ext>
            </a:extLst>
          </p:cNvPr>
          <p:cNvSpPr txBox="1"/>
          <p:nvPr/>
        </p:nvSpPr>
        <p:spPr>
          <a:xfrm>
            <a:off x="3633952" y="5843411"/>
            <a:ext cx="2430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Accuracy with X_test and y_test: </a:t>
            </a:r>
          </a:p>
          <a:p>
            <a:pPr algn="ctr"/>
            <a:r>
              <a:rPr lang="en-US" sz="1200" b="1" dirty="0"/>
              <a:t>0,853</a:t>
            </a:r>
          </a:p>
          <a:p>
            <a:pPr algn="ctr"/>
            <a:r>
              <a:rPr lang="en-US" sz="1200" dirty="0"/>
              <a:t>Cross val. Mean accuracy = </a:t>
            </a:r>
          </a:p>
          <a:p>
            <a:pPr algn="ctr"/>
            <a:r>
              <a:rPr lang="en-US" sz="1200" b="1" dirty="0"/>
              <a:t>0,844 (std 0,015)</a:t>
            </a:r>
            <a:endParaRPr lang="en-GB" sz="12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DF0DBD-FF78-7DA7-FEAF-29828C2F521C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4849210" y="5366623"/>
            <a:ext cx="1" cy="476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C1218CC-69CF-6933-28D5-733A04FF0B3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374932" y="772511"/>
            <a:ext cx="474278" cy="50512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2DA1411-0797-D459-9A24-2B33DF7D09EC}"/>
              </a:ext>
            </a:extLst>
          </p:cNvPr>
          <p:cNvSpPr txBox="1"/>
          <p:nvPr/>
        </p:nvSpPr>
        <p:spPr>
          <a:xfrm>
            <a:off x="6096000" y="4438867"/>
            <a:ext cx="1815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Accuracy with Xt and yt: </a:t>
            </a:r>
            <a:r>
              <a:rPr lang="en-US" sz="1200" b="1" dirty="0"/>
              <a:t>0,810</a:t>
            </a:r>
            <a:endParaRPr lang="en-GB" sz="12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312AB49-8189-B80F-D4DD-90918D6D2460}"/>
              </a:ext>
            </a:extLst>
          </p:cNvPr>
          <p:cNvCxnSpPr>
            <a:cxnSpLocks/>
          </p:cNvCxnSpPr>
          <p:nvPr/>
        </p:nvCxnSpPr>
        <p:spPr>
          <a:xfrm>
            <a:off x="6668813" y="3929204"/>
            <a:ext cx="0" cy="427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C387BB6-52A4-B970-3C84-97DA96B22EBF}"/>
              </a:ext>
            </a:extLst>
          </p:cNvPr>
          <p:cNvSpPr txBox="1"/>
          <p:nvPr/>
        </p:nvSpPr>
        <p:spPr>
          <a:xfrm>
            <a:off x="2307023" y="2601510"/>
            <a:ext cx="1923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Filter window-by-window</a:t>
            </a:r>
            <a:endParaRPr lang="en-GB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C4BDF3E-B978-492D-B8D8-0C0294FDFEA8}"/>
              </a:ext>
            </a:extLst>
          </p:cNvPr>
          <p:cNvSpPr txBox="1"/>
          <p:nvPr/>
        </p:nvSpPr>
        <p:spPr>
          <a:xfrm>
            <a:off x="1474077" y="2832342"/>
            <a:ext cx="2956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Then, get features window-by-window</a:t>
            </a:r>
          </a:p>
        </p:txBody>
      </p:sp>
      <p:sp>
        <p:nvSpPr>
          <p:cNvPr id="58" name="Rectangle 1">
            <a:extLst>
              <a:ext uri="{FF2B5EF4-FFF2-40B4-BE49-F238E27FC236}">
                <a16:creationId xmlns:a16="http://schemas.microsoft.com/office/drawing/2014/main" id="{E0EC5C20-2649-A386-13F2-78F82820B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00" y="162054"/>
            <a:ext cx="368870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Recorded with duration-based logging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01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B713F-59F4-BE00-D9E4-35B6B380F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8CDCA9-644E-D11A-2A2D-345ECC5E2B46}"/>
              </a:ext>
            </a:extLst>
          </p:cNvPr>
          <p:cNvSpPr/>
          <p:nvPr/>
        </p:nvSpPr>
        <p:spPr>
          <a:xfrm>
            <a:off x="3799490" y="599090"/>
            <a:ext cx="1150883" cy="17342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Session1.csv</a:t>
            </a:r>
            <a:endParaRPr lang="en-GB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4F222-88F3-FE11-DE1B-FB66D960955A}"/>
              </a:ext>
            </a:extLst>
          </p:cNvPr>
          <p:cNvSpPr/>
          <p:nvPr/>
        </p:nvSpPr>
        <p:spPr>
          <a:xfrm>
            <a:off x="5205249" y="599090"/>
            <a:ext cx="1150883" cy="1734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Session2.csv</a:t>
            </a:r>
            <a:endParaRPr lang="en-GB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E6E6A8-3867-6661-610A-BC66C1DCBEC8}"/>
              </a:ext>
            </a:extLst>
          </p:cNvPr>
          <p:cNvSpPr/>
          <p:nvPr/>
        </p:nvSpPr>
        <p:spPr>
          <a:xfrm>
            <a:off x="5363438" y="1097065"/>
            <a:ext cx="1150883" cy="17342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Session3.csv</a:t>
            </a:r>
            <a:endParaRPr lang="en-GB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2E1353-BCAF-E47B-BFAE-FF254F5C5077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849210" y="772510"/>
            <a:ext cx="931481" cy="5051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7908F72-BA07-95FB-3CDA-F8D201DC8836}"/>
              </a:ext>
            </a:extLst>
          </p:cNvPr>
          <p:cNvSpPr/>
          <p:nvPr/>
        </p:nvSpPr>
        <p:spPr>
          <a:xfrm>
            <a:off x="4188373" y="1873468"/>
            <a:ext cx="1321675" cy="4440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Windowed_data</a:t>
            </a:r>
          </a:p>
          <a:p>
            <a:pPr algn="ctr"/>
            <a:r>
              <a:rPr lang="en-US" sz="1200" b="1" dirty="0"/>
              <a:t>(sessions 1,2)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E2EAD9-21DA-7D9D-8E2B-C067E8EE4130}"/>
              </a:ext>
            </a:extLst>
          </p:cNvPr>
          <p:cNvSpPr/>
          <p:nvPr/>
        </p:nvSpPr>
        <p:spPr>
          <a:xfrm>
            <a:off x="5841124" y="1873467"/>
            <a:ext cx="1655379" cy="4440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Windowed_data_test</a:t>
            </a:r>
          </a:p>
          <a:p>
            <a:pPr algn="ctr"/>
            <a:r>
              <a:rPr lang="en-US" sz="1200" b="1" dirty="0"/>
              <a:t>(session 3)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4D1AAB-394D-300C-4889-8401AA189A0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849210" y="1270269"/>
            <a:ext cx="1" cy="603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21BBC1-7D79-BCDA-3669-0B9ACAA4200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033727" y="1270486"/>
            <a:ext cx="905153" cy="5271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9A8AA2F-D383-3295-D4D9-A79CBD38B039}"/>
              </a:ext>
            </a:extLst>
          </p:cNvPr>
          <p:cNvSpPr/>
          <p:nvPr/>
        </p:nvSpPr>
        <p:spPr>
          <a:xfrm>
            <a:off x="4188373" y="2610505"/>
            <a:ext cx="1321675" cy="4440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Filtered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2EF0F7-88A9-C258-5F26-5827C1C0CCEE}"/>
              </a:ext>
            </a:extLst>
          </p:cNvPr>
          <p:cNvSpPr/>
          <p:nvPr/>
        </p:nvSpPr>
        <p:spPr>
          <a:xfrm>
            <a:off x="6007975" y="2596051"/>
            <a:ext cx="1321675" cy="4440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Filtered_test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5A3667-ECD3-5853-5A63-69A5F6E43749}"/>
              </a:ext>
            </a:extLst>
          </p:cNvPr>
          <p:cNvSpPr/>
          <p:nvPr/>
        </p:nvSpPr>
        <p:spPr>
          <a:xfrm>
            <a:off x="4188373" y="3347542"/>
            <a:ext cx="1321675" cy="44406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X, 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B81772-75ED-6CC1-83E6-99C7EE9C3B83}"/>
              </a:ext>
            </a:extLst>
          </p:cNvPr>
          <p:cNvSpPr/>
          <p:nvPr/>
        </p:nvSpPr>
        <p:spPr>
          <a:xfrm>
            <a:off x="6007975" y="3347542"/>
            <a:ext cx="1321675" cy="44406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Xt, yt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0D9D22-975C-FE36-707C-C275FC167675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>
            <a:off x="4849211" y="2317531"/>
            <a:ext cx="0" cy="292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0275AD-36BA-C619-158C-7B2DCDF1266B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4849211" y="3054568"/>
            <a:ext cx="0" cy="292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05FE2C-C149-18D0-18DD-58F499C3A793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 flipH="1">
            <a:off x="6668813" y="2317530"/>
            <a:ext cx="1" cy="278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435ACF-24CE-EF99-8806-F2144B84026D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6668813" y="3040114"/>
            <a:ext cx="0" cy="307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9FFE5EB-8912-A35C-6F85-0096653A55BA}"/>
              </a:ext>
            </a:extLst>
          </p:cNvPr>
          <p:cNvSpPr txBox="1"/>
          <p:nvPr/>
        </p:nvSpPr>
        <p:spPr>
          <a:xfrm>
            <a:off x="2649920" y="3439875"/>
            <a:ext cx="2199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X: features, y: labels</a:t>
            </a:r>
            <a:endParaRPr lang="en-GB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A2D33B-78D2-6AA9-EA1D-24A761034DB8}"/>
              </a:ext>
            </a:extLst>
          </p:cNvPr>
          <p:cNvSpPr/>
          <p:nvPr/>
        </p:nvSpPr>
        <p:spPr>
          <a:xfrm>
            <a:off x="4188373" y="4135051"/>
            <a:ext cx="1321675" cy="44406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X_train, X_test, y_train, y_test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3848CB7-A8B7-2C23-21D5-71ED4D2E8158}"/>
              </a:ext>
            </a:extLst>
          </p:cNvPr>
          <p:cNvCxnSpPr>
            <a:stCxn id="19" idx="2"/>
            <a:endCxn id="31" idx="0"/>
          </p:cNvCxnSpPr>
          <p:nvPr/>
        </p:nvCxnSpPr>
        <p:spPr>
          <a:xfrm>
            <a:off x="4849211" y="3791605"/>
            <a:ext cx="0" cy="343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538937F-F7BC-6A0B-13C6-9EF9A47AE78E}"/>
              </a:ext>
            </a:extLst>
          </p:cNvPr>
          <p:cNvSpPr/>
          <p:nvPr/>
        </p:nvSpPr>
        <p:spPr>
          <a:xfrm>
            <a:off x="4188373" y="4922560"/>
            <a:ext cx="1321675" cy="44406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Trained Random Forest classifier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4554965-BCA9-068A-8A5A-855B354F8A1D}"/>
              </a:ext>
            </a:extLst>
          </p:cNvPr>
          <p:cNvCxnSpPr>
            <a:stCxn id="31" idx="2"/>
            <a:endCxn id="34" idx="0"/>
          </p:cNvCxnSpPr>
          <p:nvPr/>
        </p:nvCxnSpPr>
        <p:spPr>
          <a:xfrm>
            <a:off x="4849211" y="4579114"/>
            <a:ext cx="0" cy="343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A6AAB6B-D76B-CB6B-A3F1-F092E8E90F4F}"/>
              </a:ext>
            </a:extLst>
          </p:cNvPr>
          <p:cNvSpPr txBox="1"/>
          <p:nvPr/>
        </p:nvSpPr>
        <p:spPr>
          <a:xfrm>
            <a:off x="3633952" y="5843411"/>
            <a:ext cx="2430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Accuracy with X_test and y_test: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C2793B-2C29-5F58-FE8F-59DE538E31C2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4849210" y="5366623"/>
            <a:ext cx="1" cy="476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FF118E6-CC43-4B0F-7167-99EB3EB3ACE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374932" y="772511"/>
            <a:ext cx="474278" cy="50512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851AB85-4365-BACF-E697-37D6DD07FA31}"/>
              </a:ext>
            </a:extLst>
          </p:cNvPr>
          <p:cNvSpPr txBox="1"/>
          <p:nvPr/>
        </p:nvSpPr>
        <p:spPr>
          <a:xfrm>
            <a:off x="6096000" y="4438867"/>
            <a:ext cx="1815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Accuracy with Xt and yt: </a:t>
            </a:r>
            <a:r>
              <a:rPr lang="en-US" sz="1200" b="1" dirty="0"/>
              <a:t>0,810</a:t>
            </a:r>
            <a:endParaRPr lang="en-GB" sz="12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9715B66-CA2D-F6C1-A60A-3E813A346F75}"/>
              </a:ext>
            </a:extLst>
          </p:cNvPr>
          <p:cNvCxnSpPr>
            <a:cxnSpLocks/>
          </p:cNvCxnSpPr>
          <p:nvPr/>
        </p:nvCxnSpPr>
        <p:spPr>
          <a:xfrm>
            <a:off x="6668813" y="3929204"/>
            <a:ext cx="0" cy="427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F070A30-1C46-DDED-B92F-35CD943109C6}"/>
              </a:ext>
            </a:extLst>
          </p:cNvPr>
          <p:cNvSpPr txBox="1"/>
          <p:nvPr/>
        </p:nvSpPr>
        <p:spPr>
          <a:xfrm>
            <a:off x="2307023" y="2601510"/>
            <a:ext cx="1923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Filter window-by-window</a:t>
            </a:r>
            <a:endParaRPr lang="en-GB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39E7BD-E5F6-8FF9-7185-6268667AF427}"/>
              </a:ext>
            </a:extLst>
          </p:cNvPr>
          <p:cNvSpPr txBox="1"/>
          <p:nvPr/>
        </p:nvSpPr>
        <p:spPr>
          <a:xfrm>
            <a:off x="1474077" y="2832342"/>
            <a:ext cx="2956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Then, get features window-by-window</a:t>
            </a:r>
          </a:p>
        </p:txBody>
      </p:sp>
      <p:sp>
        <p:nvSpPr>
          <p:cNvPr id="58" name="Rectangle 1">
            <a:extLst>
              <a:ext uri="{FF2B5EF4-FFF2-40B4-BE49-F238E27FC236}">
                <a16:creationId xmlns:a16="http://schemas.microsoft.com/office/drawing/2014/main" id="{16799AEE-21C8-D882-9D2B-CB18E839A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00" y="162054"/>
            <a:ext cx="368870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Recorded with duration-based logging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B206A9-99E1-42F2-CC03-458177AEAA0D}"/>
              </a:ext>
            </a:extLst>
          </p:cNvPr>
          <p:cNvSpPr/>
          <p:nvPr/>
        </p:nvSpPr>
        <p:spPr>
          <a:xfrm>
            <a:off x="5780691" y="1747274"/>
            <a:ext cx="2130970" cy="3175286"/>
          </a:xfrm>
          <a:prstGeom prst="rect">
            <a:avLst/>
          </a:prstGeom>
          <a:solidFill>
            <a:srgbClr val="6AA6FE">
              <a:alpha val="5882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This part can be removed if the model is trained with all data</a:t>
            </a:r>
            <a:endParaRPr lang="en-GB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524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6E8F3C-61A4-8DEF-054D-EDA60D459D44}"/>
              </a:ext>
            </a:extLst>
          </p:cNvPr>
          <p:cNvSpPr txBox="1"/>
          <p:nvPr/>
        </p:nvSpPr>
        <p:spPr>
          <a:xfrm>
            <a:off x="488887" y="289711"/>
            <a:ext cx="8763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of how I used the cell: Additional Test</a:t>
            </a:r>
          </a:p>
          <a:p>
            <a:endParaRPr lang="en-US" dirty="0"/>
          </a:p>
          <a:p>
            <a:r>
              <a:rPr lang="en-US" dirty="0"/>
              <a:t>Today, I recorded 3 datasets with 2 users. Each dataset is a different session.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C56827-514B-FC73-B22C-A3B8692D9DD5}"/>
              </a:ext>
            </a:extLst>
          </p:cNvPr>
          <p:cNvSpPr/>
          <p:nvPr/>
        </p:nvSpPr>
        <p:spPr>
          <a:xfrm>
            <a:off x="606582" y="1484768"/>
            <a:ext cx="2553077" cy="142139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1</a:t>
            </a:r>
          </a:p>
          <a:p>
            <a:pPr algn="ctr"/>
            <a:r>
              <a:rPr lang="en-US" dirty="0"/>
              <a:t>User: Natalia</a:t>
            </a:r>
          </a:p>
          <a:p>
            <a:pPr algn="ctr"/>
            <a:r>
              <a:rPr lang="en-US" dirty="0"/>
              <a:t>Samples: 20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919F53-D26F-B97F-CAC0-1C4C93FCB5EC}"/>
              </a:ext>
            </a:extLst>
          </p:cNvPr>
          <p:cNvSpPr/>
          <p:nvPr/>
        </p:nvSpPr>
        <p:spPr>
          <a:xfrm>
            <a:off x="3594225" y="1484768"/>
            <a:ext cx="2553077" cy="142139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2</a:t>
            </a:r>
          </a:p>
          <a:p>
            <a:pPr algn="ctr"/>
            <a:r>
              <a:rPr lang="en-US" dirty="0"/>
              <a:t>User: Natalia</a:t>
            </a:r>
          </a:p>
          <a:p>
            <a:pPr algn="ctr"/>
            <a:r>
              <a:rPr lang="en-US" dirty="0"/>
              <a:t>Samples: 10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1DEB1F-C6F0-3119-A108-C088B88C095E}"/>
              </a:ext>
            </a:extLst>
          </p:cNvPr>
          <p:cNvSpPr/>
          <p:nvPr/>
        </p:nvSpPr>
        <p:spPr>
          <a:xfrm>
            <a:off x="6581868" y="1484768"/>
            <a:ext cx="2553077" cy="142139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 3</a:t>
            </a:r>
          </a:p>
          <a:p>
            <a:pPr algn="ctr"/>
            <a:r>
              <a:rPr lang="en-US" dirty="0"/>
              <a:t>User: MAR</a:t>
            </a:r>
          </a:p>
          <a:p>
            <a:pPr algn="ctr"/>
            <a:r>
              <a:rPr lang="en-US" dirty="0"/>
              <a:t>Samples: 20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3B8F0B-D720-3A3F-FDC8-A0F210552027}"/>
              </a:ext>
            </a:extLst>
          </p:cNvPr>
          <p:cNvSpPr txBox="1"/>
          <p:nvPr/>
        </p:nvSpPr>
        <p:spPr>
          <a:xfrm>
            <a:off x="488887" y="3244334"/>
            <a:ext cx="87637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train and test the classifier with </a:t>
            </a:r>
            <a:r>
              <a:rPr lang="en-US" b="1" dirty="0">
                <a:solidFill>
                  <a:schemeClr val="accent4"/>
                </a:solidFill>
              </a:rPr>
              <a:t>Dataset 1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/>
                </a:solidFill>
              </a:rPr>
              <a:t>Dataset 3. </a:t>
            </a:r>
            <a:r>
              <a:rPr lang="en-US" dirty="0"/>
              <a:t>With this, I get </a:t>
            </a:r>
            <a:r>
              <a:rPr lang="en-US" b="1" dirty="0"/>
              <a:t>Accuracy 1.</a:t>
            </a:r>
          </a:p>
          <a:p>
            <a:endParaRPr lang="en-US" b="1" dirty="0">
              <a:solidFill>
                <a:schemeClr val="accent6"/>
              </a:solidFill>
            </a:endParaRPr>
          </a:p>
          <a:p>
            <a:r>
              <a:rPr lang="en-US" dirty="0"/>
              <a:t>Then, I use the previously trained classifier to classify the samples in </a:t>
            </a:r>
            <a:r>
              <a:rPr lang="en-US" b="1" dirty="0">
                <a:solidFill>
                  <a:srgbClr val="6AA6FE"/>
                </a:solidFill>
              </a:rPr>
              <a:t>Dataset 2. </a:t>
            </a:r>
            <a:r>
              <a:rPr lang="en-US" dirty="0"/>
              <a:t>This is to test how well it generalizes across sessions, obtaining </a:t>
            </a:r>
            <a:r>
              <a:rPr lang="en-US" b="1" dirty="0"/>
              <a:t>Accuracy 2.</a:t>
            </a:r>
            <a:r>
              <a:rPr lang="en-US" dirty="0"/>
              <a:t> This is just a test I like to do and does not influence Accuracy 1 at all. </a:t>
            </a:r>
          </a:p>
          <a:p>
            <a:endParaRPr lang="en-US" b="1" dirty="0">
              <a:solidFill>
                <a:srgbClr val="6AA6FE"/>
              </a:solidFill>
            </a:endParaRPr>
          </a:p>
          <a:p>
            <a:r>
              <a:rPr lang="en-US" b="1" dirty="0"/>
              <a:t>The reported accuracy in the weekly reports will always be Accuracy 1.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7966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5B681B-CC1B-08F9-C577-0E277FC18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288" y="1107455"/>
            <a:ext cx="1889343" cy="39453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F30D81-1123-45CD-F310-0685F940D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220" y="1107455"/>
            <a:ext cx="2085290" cy="3906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66E218-950D-F672-9EB8-11C99AED8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992" y="1107455"/>
            <a:ext cx="1889343" cy="4991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B74214-FB78-D945-0A77-F14E8925A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7871" y="1107455"/>
            <a:ext cx="1495368" cy="49917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6905B9-77F7-1942-222D-A93A8628F9CC}"/>
              </a:ext>
            </a:extLst>
          </p:cNvPr>
          <p:cNvSpPr txBox="1"/>
          <p:nvPr/>
        </p:nvSpPr>
        <p:spPr>
          <a:xfrm>
            <a:off x="3772770" y="646386"/>
            <a:ext cx="1889343" cy="370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Swallow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9F1303-4ABD-3AD6-FBDA-23836C1B233E}"/>
              </a:ext>
            </a:extLst>
          </p:cNvPr>
          <p:cNvSpPr txBox="1"/>
          <p:nvPr/>
        </p:nvSpPr>
        <p:spPr>
          <a:xfrm>
            <a:off x="1662819" y="727841"/>
            <a:ext cx="1889343" cy="370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Right-front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6C598A-D1D2-54C6-C98A-5E5B9DD785DD}"/>
              </a:ext>
            </a:extLst>
          </p:cNvPr>
          <p:cNvSpPr txBox="1"/>
          <p:nvPr/>
        </p:nvSpPr>
        <p:spPr>
          <a:xfrm>
            <a:off x="6096000" y="646386"/>
            <a:ext cx="1889343" cy="370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Left-front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6D5899-5484-7588-F713-077376BDEE60}"/>
              </a:ext>
            </a:extLst>
          </p:cNvPr>
          <p:cNvSpPr txBox="1"/>
          <p:nvPr/>
        </p:nvSpPr>
        <p:spPr>
          <a:xfrm>
            <a:off x="7985343" y="646386"/>
            <a:ext cx="1889343" cy="370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5FEA706-1E8F-1A59-271A-C8FDB50B1B48}"/>
                  </a:ext>
                </a:extLst>
              </p14:cNvPr>
              <p14:cNvContentPartPr/>
              <p14:nvPr/>
            </p14:nvContentPartPr>
            <p14:xfrm>
              <a:off x="2704432" y="2293473"/>
              <a:ext cx="173160" cy="1663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5FEA706-1E8F-1A59-271A-C8FDB50B1B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98312" y="2287353"/>
                <a:ext cx="185400" cy="167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8F2C1BD-0788-23D5-3902-702075E7D8CC}"/>
                  </a:ext>
                </a:extLst>
              </p14:cNvPr>
              <p14:cNvContentPartPr/>
              <p14:nvPr/>
            </p14:nvContentPartPr>
            <p14:xfrm>
              <a:off x="4487152" y="2025633"/>
              <a:ext cx="78840" cy="608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8F2C1BD-0788-23D5-3902-702075E7D8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81032" y="2019513"/>
                <a:ext cx="9108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BA9DABF-8C4F-F8BB-D874-498EDF14694D}"/>
                  </a:ext>
                </a:extLst>
              </p14:cNvPr>
              <p14:cNvContentPartPr/>
              <p14:nvPr/>
            </p14:nvContentPartPr>
            <p14:xfrm>
              <a:off x="4492912" y="2987193"/>
              <a:ext cx="135000" cy="1629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BA9DABF-8C4F-F8BB-D874-498EDF14694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86792" y="2981073"/>
                <a:ext cx="147240" cy="164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A660BF1-DE4D-6227-BE79-C119E9254C69}"/>
                  </a:ext>
                </a:extLst>
              </p14:cNvPr>
              <p14:cNvContentPartPr/>
              <p14:nvPr/>
            </p14:nvContentPartPr>
            <p14:xfrm>
              <a:off x="6896992" y="1923033"/>
              <a:ext cx="110880" cy="2512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A660BF1-DE4D-6227-BE79-C119E9254C6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90872" y="1916913"/>
                <a:ext cx="12312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CCAE6BE-3A13-AA21-1214-5507BE5DE236}"/>
                  </a:ext>
                </a:extLst>
              </p14:cNvPr>
              <p14:cNvContentPartPr/>
              <p14:nvPr/>
            </p14:nvContentPartPr>
            <p14:xfrm>
              <a:off x="6897352" y="2798193"/>
              <a:ext cx="90000" cy="370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CCAE6BE-3A13-AA21-1214-5507BE5DE23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91232" y="2792073"/>
                <a:ext cx="10224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396B72D-59B6-30F4-BF72-529318EFD5EF}"/>
                  </a:ext>
                </a:extLst>
              </p14:cNvPr>
              <p14:cNvContentPartPr/>
              <p14:nvPr/>
            </p14:nvContentPartPr>
            <p14:xfrm>
              <a:off x="6841912" y="3490833"/>
              <a:ext cx="144360" cy="1545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396B72D-59B6-30F4-BF72-529318EFD5E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35792" y="3484713"/>
                <a:ext cx="156600" cy="15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2FCF6B7-D0C5-43E9-2E53-8D243D0D5BCC}"/>
                  </a:ext>
                </a:extLst>
              </p14:cNvPr>
              <p14:cNvContentPartPr/>
              <p14:nvPr/>
            </p14:nvContentPartPr>
            <p14:xfrm>
              <a:off x="9017752" y="3136953"/>
              <a:ext cx="720" cy="1365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2FCF6B7-D0C5-43E9-2E53-8D243D0D5BC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005512" y="3130833"/>
                <a:ext cx="25200" cy="13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6C04F4A-CFA7-CA96-CFD6-D61C6528255F}"/>
                  </a:ext>
                </a:extLst>
              </p14:cNvPr>
              <p14:cNvContentPartPr/>
              <p14:nvPr/>
            </p14:nvContentPartPr>
            <p14:xfrm>
              <a:off x="9003352" y="4666233"/>
              <a:ext cx="63360" cy="182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6C04F4A-CFA7-CA96-CFD6-D61C6528255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997232" y="4660113"/>
                <a:ext cx="75600" cy="19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8227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1250</Words>
  <Application>Microsoft Office PowerPoint</Application>
  <PresentationFormat>Widescreen</PresentationFormat>
  <Paragraphs>234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things to test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0 1</dc:creator>
  <cp:lastModifiedBy>0 1</cp:lastModifiedBy>
  <cp:revision>11</cp:revision>
  <dcterms:created xsi:type="dcterms:W3CDTF">2025-06-17T14:06:53Z</dcterms:created>
  <dcterms:modified xsi:type="dcterms:W3CDTF">2025-06-27T14:42:38Z</dcterms:modified>
</cp:coreProperties>
</file>