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Montserrat"/>
              <a:ea typeface="Montserrat"/>
              <a:cs typeface="Montserrat"/>
              <a:sym typeface="Montserrat"/>
            </a:endParaRP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300"/>
              <a:buFont typeface="Montserrat"/>
              <a:buNone/>
            </a:pPr>
            <a:fld id="{00000000-1234-1234-1234-123412341234}" type="slidenum">
              <a:rPr b="0" i="0" lang="en-US" sz="1200" u="none" cap="none" strike="noStrike">
                <a:solidFill>
                  <a:schemeClr val="dk1"/>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6" name="Shape 2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05" name="Shape 2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Shape 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Shape 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933324" y="4395754"/>
            <a:ext cx="8325300" cy="1323450"/>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8300">
                <a:solidFill>
                  <a:schemeClr val="dk1"/>
                </a:solidFill>
                <a:latin typeface="Montserrat"/>
                <a:ea typeface="Montserrat"/>
                <a:cs typeface="Montserrat"/>
                <a:sym typeface="Montserrat"/>
              </a:rPr>
              <a:t>HYPERLOOT</a:t>
            </a:r>
            <a:endParaRPr b="0" i="0" sz="8300" u="none" cap="none" strike="noStrike">
              <a:solidFill>
                <a:schemeClr val="dk1"/>
              </a:solidFill>
              <a:latin typeface="Montserrat"/>
              <a:ea typeface="Montserrat"/>
              <a:cs typeface="Montserrat"/>
              <a:sym typeface="Montserrat"/>
            </a:endParaRPr>
          </a:p>
        </p:txBody>
      </p:sp>
      <p:pic>
        <p:nvPicPr>
          <p:cNvPr id="90" name="Shape 90"/>
          <p:cNvPicPr preferRelativeResize="0"/>
          <p:nvPr/>
        </p:nvPicPr>
        <p:blipFill rotWithShape="1">
          <a:blip r:embed="rId3">
            <a:alphaModFix/>
          </a:blip>
          <a:srcRect b="0" l="0" r="0" t="0"/>
          <a:stretch/>
        </p:blipFill>
        <p:spPr>
          <a:xfrm>
            <a:off x="4667224" y="1266529"/>
            <a:ext cx="28575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7" name="Shape 237"/>
        <p:cNvGrpSpPr/>
        <p:nvPr/>
      </p:nvGrpSpPr>
      <p:grpSpPr>
        <a:xfrm>
          <a:off x="0" y="0"/>
          <a:ext cx="0" cy="0"/>
          <a:chOff x="0" y="0"/>
          <a:chExt cx="0" cy="0"/>
        </a:xfrm>
      </p:grpSpPr>
      <p:cxnSp>
        <p:nvCxnSpPr>
          <p:cNvPr id="238" name="Shape 238"/>
          <p:cNvCxnSpPr/>
          <p:nvPr/>
        </p:nvCxnSpPr>
        <p:spPr>
          <a:xfrm>
            <a:off x="4064530" y="674056"/>
            <a:ext cx="0" cy="5529771"/>
          </a:xfrm>
          <a:prstGeom prst="straightConnector1">
            <a:avLst/>
          </a:prstGeom>
          <a:noFill/>
          <a:ln cap="flat" cmpd="sng" w="9525">
            <a:solidFill>
              <a:srgbClr val="CBCBCB"/>
            </a:solidFill>
            <a:prstDash val="solid"/>
            <a:miter lim="8000"/>
            <a:headEnd len="sm" w="sm" type="none"/>
            <a:tailEnd len="sm" w="sm" type="none"/>
          </a:ln>
        </p:spPr>
      </p:cxnSp>
      <p:cxnSp>
        <p:nvCxnSpPr>
          <p:cNvPr id="239" name="Shape 239"/>
          <p:cNvCxnSpPr/>
          <p:nvPr/>
        </p:nvCxnSpPr>
        <p:spPr>
          <a:xfrm>
            <a:off x="8135248" y="674056"/>
            <a:ext cx="0" cy="5529771"/>
          </a:xfrm>
          <a:prstGeom prst="straightConnector1">
            <a:avLst/>
          </a:prstGeom>
          <a:noFill/>
          <a:ln cap="flat" cmpd="sng" w="9525">
            <a:solidFill>
              <a:srgbClr val="CBCBCB"/>
            </a:solidFill>
            <a:prstDash val="solid"/>
            <a:miter lim="8000"/>
            <a:headEnd len="sm" w="sm" type="none"/>
            <a:tailEnd len="sm" w="sm" type="none"/>
          </a:ln>
        </p:spPr>
      </p:cxnSp>
      <p:cxnSp>
        <p:nvCxnSpPr>
          <p:cNvPr id="240" name="Shape 240"/>
          <p:cNvCxnSpPr/>
          <p:nvPr/>
        </p:nvCxnSpPr>
        <p:spPr>
          <a:xfrm>
            <a:off x="-141535" y="3429000"/>
            <a:ext cx="12332474" cy="0"/>
          </a:xfrm>
          <a:prstGeom prst="straightConnector1">
            <a:avLst/>
          </a:prstGeom>
          <a:noFill/>
          <a:ln cap="flat" cmpd="sng" w="9525">
            <a:solidFill>
              <a:srgbClr val="CBCBCB"/>
            </a:solidFill>
            <a:prstDash val="solid"/>
            <a:miter lim="8000"/>
            <a:headEnd len="sm" w="sm" type="none"/>
            <a:tailEnd len="sm" w="sm" type="none"/>
          </a:ln>
        </p:spPr>
      </p:cxnSp>
      <p:sp>
        <p:nvSpPr>
          <p:cNvPr id="241" name="Shape 241"/>
          <p:cNvSpPr txBox="1"/>
          <p:nvPr/>
        </p:nvSpPr>
        <p:spPr>
          <a:xfrm>
            <a:off x="783033" y="2343139"/>
            <a:ext cx="2499082"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There is no unified solution for cross-game trading. Bringing it to the market will attract a large number of potential users.</a:t>
            </a:r>
            <a:endParaRPr sz="1000">
              <a:solidFill>
                <a:schemeClr val="lt1"/>
              </a:solidFill>
              <a:latin typeface="Montserrat"/>
              <a:ea typeface="Montserrat"/>
              <a:cs typeface="Montserrat"/>
              <a:sym typeface="Montserrat"/>
            </a:endParaRPr>
          </a:p>
        </p:txBody>
      </p:sp>
      <p:sp>
        <p:nvSpPr>
          <p:cNvPr id="242" name="Shape 242"/>
          <p:cNvSpPr txBox="1"/>
          <p:nvPr/>
        </p:nvSpPr>
        <p:spPr>
          <a:xfrm>
            <a:off x="782071" y="1977010"/>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1ST TO MARKET </a:t>
            </a:r>
            <a:endParaRPr/>
          </a:p>
        </p:txBody>
      </p:sp>
      <p:sp>
        <p:nvSpPr>
          <p:cNvPr id="243" name="Shape 243"/>
          <p:cNvSpPr txBox="1"/>
          <p:nvPr/>
        </p:nvSpPr>
        <p:spPr>
          <a:xfrm>
            <a:off x="4921509" y="2343139"/>
            <a:ext cx="2398070"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First crypto-asset platform suitable for adoption by pre-existing games.</a:t>
            </a:r>
            <a:endParaRPr sz="1000">
              <a:solidFill>
                <a:schemeClr val="lt1"/>
              </a:solidFill>
              <a:latin typeface="Montserrat"/>
              <a:ea typeface="Montserrat"/>
              <a:cs typeface="Montserrat"/>
              <a:sym typeface="Montserrat"/>
            </a:endParaRPr>
          </a:p>
        </p:txBody>
      </p:sp>
      <p:sp>
        <p:nvSpPr>
          <p:cNvPr id="244" name="Shape 244"/>
          <p:cNvSpPr txBox="1"/>
          <p:nvPr/>
        </p:nvSpPr>
        <p:spPr>
          <a:xfrm>
            <a:off x="4870041" y="1977010"/>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EASE TO USE</a:t>
            </a:r>
            <a:endParaRPr/>
          </a:p>
        </p:txBody>
      </p:sp>
      <p:sp>
        <p:nvSpPr>
          <p:cNvPr id="245" name="Shape 245"/>
          <p:cNvSpPr txBox="1"/>
          <p:nvPr/>
        </p:nvSpPr>
        <p:spPr>
          <a:xfrm>
            <a:off x="8923084" y="2343139"/>
            <a:ext cx="2499082"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Developers get access to an extra revenue stream along with: airdrops, integration bounties, internal funds, crowdsourcing.</a:t>
            </a:r>
            <a:endParaRPr sz="1000">
              <a:solidFill>
                <a:schemeClr val="lt1"/>
              </a:solidFill>
              <a:latin typeface="Montserrat"/>
              <a:ea typeface="Montserrat"/>
              <a:cs typeface="Montserrat"/>
              <a:sym typeface="Montserrat"/>
            </a:endParaRPr>
          </a:p>
        </p:txBody>
      </p:sp>
      <p:sp>
        <p:nvSpPr>
          <p:cNvPr id="246" name="Shape 246"/>
          <p:cNvSpPr txBox="1"/>
          <p:nvPr/>
        </p:nvSpPr>
        <p:spPr>
          <a:xfrm>
            <a:off x="8772048" y="1933369"/>
            <a:ext cx="2800192" cy="379670"/>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DEVELOPER INCENTIVES </a:t>
            </a:r>
            <a:endParaRPr/>
          </a:p>
        </p:txBody>
      </p:sp>
      <p:sp>
        <p:nvSpPr>
          <p:cNvPr id="247" name="Shape 247"/>
          <p:cNvSpPr txBox="1"/>
          <p:nvPr/>
        </p:nvSpPr>
        <p:spPr>
          <a:xfrm>
            <a:off x="833539" y="5216043"/>
            <a:ext cx="2398070"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With minimal code alterations. Your assets will forever exist multiplying your capitalization. </a:t>
            </a:r>
            <a:endParaRPr/>
          </a:p>
        </p:txBody>
      </p:sp>
      <p:sp>
        <p:nvSpPr>
          <p:cNvPr id="248" name="Shape 248"/>
          <p:cNvSpPr txBox="1"/>
          <p:nvPr/>
        </p:nvSpPr>
        <p:spPr>
          <a:xfrm>
            <a:off x="782071" y="4849913"/>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INTEGRATE ONCE</a:t>
            </a:r>
            <a:endParaRPr sz="1600">
              <a:solidFill>
                <a:schemeClr val="lt1"/>
              </a:solidFill>
              <a:latin typeface="Montserrat"/>
              <a:ea typeface="Montserrat"/>
              <a:cs typeface="Montserrat"/>
              <a:sym typeface="Montserrat"/>
            </a:endParaRPr>
          </a:p>
        </p:txBody>
      </p:sp>
      <p:sp>
        <p:nvSpPr>
          <p:cNvPr id="249" name="Shape 249"/>
          <p:cNvSpPr txBox="1"/>
          <p:nvPr/>
        </p:nvSpPr>
        <p:spPr>
          <a:xfrm>
            <a:off x="5037648" y="5216043"/>
            <a:ext cx="2165792"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One platform for trading and developer-to-community interaction. Co-owned by both.</a:t>
            </a:r>
            <a:endParaRPr sz="1000">
              <a:solidFill>
                <a:schemeClr val="lt1"/>
              </a:solidFill>
              <a:latin typeface="Montserrat"/>
              <a:ea typeface="Montserrat"/>
              <a:cs typeface="Montserrat"/>
              <a:sym typeface="Montserrat"/>
            </a:endParaRPr>
          </a:p>
        </p:txBody>
      </p:sp>
      <p:sp>
        <p:nvSpPr>
          <p:cNvPr id="250" name="Shape 250"/>
          <p:cNvSpPr txBox="1"/>
          <p:nvPr/>
        </p:nvSpPr>
        <p:spPr>
          <a:xfrm>
            <a:off x="4870041" y="4849913"/>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NETWORK EFFECT</a:t>
            </a:r>
            <a:endParaRPr sz="1600">
              <a:solidFill>
                <a:schemeClr val="lt1"/>
              </a:solidFill>
              <a:latin typeface="Montserrat"/>
              <a:ea typeface="Montserrat"/>
              <a:cs typeface="Montserrat"/>
              <a:sym typeface="Montserrat"/>
            </a:endParaRPr>
          </a:p>
        </p:txBody>
      </p:sp>
      <p:sp>
        <p:nvSpPr>
          <p:cNvPr id="251" name="Shape 251"/>
          <p:cNvSpPr txBox="1"/>
          <p:nvPr/>
        </p:nvSpPr>
        <p:spPr>
          <a:xfrm>
            <a:off x="8923084" y="5216043"/>
            <a:ext cx="2499082" cy="73866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lt1"/>
                </a:solidFill>
                <a:latin typeface="Montserrat"/>
                <a:ea typeface="Montserrat"/>
                <a:cs typeface="Montserrat"/>
                <a:sym typeface="Montserrat"/>
              </a:rPr>
              <a:t>Powered by token emission and distributed among the token holders. Voting makes every decision community-owned.</a:t>
            </a:r>
            <a:endParaRPr sz="1000">
              <a:solidFill>
                <a:schemeClr val="lt1"/>
              </a:solidFill>
              <a:latin typeface="Montserrat"/>
              <a:ea typeface="Montserrat"/>
              <a:cs typeface="Montserrat"/>
              <a:sym typeface="Montserrat"/>
            </a:endParaRPr>
          </a:p>
        </p:txBody>
      </p:sp>
      <p:sp>
        <p:nvSpPr>
          <p:cNvPr id="252" name="Shape 252"/>
          <p:cNvSpPr txBox="1"/>
          <p:nvPr/>
        </p:nvSpPr>
        <p:spPr>
          <a:xfrm>
            <a:off x="8922122" y="4849913"/>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DAO GOVERNANCE</a:t>
            </a:r>
            <a:endParaRPr sz="1600">
              <a:solidFill>
                <a:schemeClr val="lt1"/>
              </a:solidFill>
              <a:latin typeface="Montserrat"/>
              <a:ea typeface="Montserrat"/>
              <a:cs typeface="Montserrat"/>
              <a:sym typeface="Montserrat"/>
            </a:endParaRPr>
          </a:p>
        </p:txBody>
      </p:sp>
      <p:sp>
        <p:nvSpPr>
          <p:cNvPr id="253" name="Shape 253"/>
          <p:cNvSpPr/>
          <p:nvPr/>
        </p:nvSpPr>
        <p:spPr>
          <a:xfrm>
            <a:off x="9828757" y="3960170"/>
            <a:ext cx="677229" cy="554157"/>
          </a:xfrm>
          <a:custGeom>
            <a:pathLst>
              <a:path extrusionOk="0" h="120000" w="12000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54" name="Shape 254"/>
          <p:cNvSpPr/>
          <p:nvPr/>
        </p:nvSpPr>
        <p:spPr>
          <a:xfrm>
            <a:off x="5755647" y="996932"/>
            <a:ext cx="677229" cy="615685"/>
          </a:xfrm>
          <a:custGeom>
            <a:pathLst>
              <a:path extrusionOk="0" h="120000" w="12000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55" name="Shape 255"/>
          <p:cNvSpPr/>
          <p:nvPr/>
        </p:nvSpPr>
        <p:spPr>
          <a:xfrm>
            <a:off x="5751876" y="3884586"/>
            <a:ext cx="677229" cy="677229"/>
          </a:xfrm>
          <a:custGeom>
            <a:pathLst>
              <a:path extrusionOk="0" h="120000" w="12000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56" name="Shape 256"/>
          <p:cNvSpPr/>
          <p:nvPr/>
        </p:nvSpPr>
        <p:spPr>
          <a:xfrm>
            <a:off x="9838324" y="1016649"/>
            <a:ext cx="677229" cy="584878"/>
          </a:xfrm>
          <a:custGeom>
            <a:pathLst>
              <a:path extrusionOk="0" h="120000" w="120000">
                <a:moveTo>
                  <a:pt x="60000" y="88083"/>
                </a:moveTo>
                <a:lnTo>
                  <a:pt x="9072" y="60000"/>
                </a:lnTo>
                <a:lnTo>
                  <a:pt x="25638" y="50866"/>
                </a:lnTo>
                <a:lnTo>
                  <a:pt x="58827" y="69166"/>
                </a:lnTo>
                <a:lnTo>
                  <a:pt x="58838" y="69144"/>
                </a:lnTo>
                <a:cubicBezTo>
                  <a:pt x="59188" y="69344"/>
                  <a:pt x="59577" y="69472"/>
                  <a:pt x="60000" y="69472"/>
                </a:cubicBezTo>
                <a:cubicBezTo>
                  <a:pt x="60422" y="69472"/>
                  <a:pt x="60811" y="69344"/>
                  <a:pt x="61161" y="69144"/>
                </a:cubicBezTo>
                <a:lnTo>
                  <a:pt x="61172" y="69166"/>
                </a:lnTo>
                <a:lnTo>
                  <a:pt x="94361" y="50866"/>
                </a:lnTo>
                <a:lnTo>
                  <a:pt x="110927" y="60000"/>
                </a:lnTo>
                <a:cubicBezTo>
                  <a:pt x="110927" y="60000"/>
                  <a:pt x="60000" y="88083"/>
                  <a:pt x="60000" y="88083"/>
                </a:cubicBezTo>
                <a:close/>
                <a:moveTo>
                  <a:pt x="110927" y="85261"/>
                </a:moveTo>
                <a:lnTo>
                  <a:pt x="60000" y="113344"/>
                </a:lnTo>
                <a:lnTo>
                  <a:pt x="9072" y="85261"/>
                </a:lnTo>
                <a:lnTo>
                  <a:pt x="25638" y="76127"/>
                </a:lnTo>
                <a:lnTo>
                  <a:pt x="58827" y="94427"/>
                </a:lnTo>
                <a:lnTo>
                  <a:pt x="58838" y="94411"/>
                </a:lnTo>
                <a:cubicBezTo>
                  <a:pt x="59188" y="94605"/>
                  <a:pt x="59577" y="94738"/>
                  <a:pt x="60000" y="94738"/>
                </a:cubicBezTo>
                <a:cubicBezTo>
                  <a:pt x="60422" y="94738"/>
                  <a:pt x="60811" y="94605"/>
                  <a:pt x="61161" y="94411"/>
                </a:cubicBezTo>
                <a:lnTo>
                  <a:pt x="61172" y="94427"/>
                </a:lnTo>
                <a:lnTo>
                  <a:pt x="94361" y="76127"/>
                </a:lnTo>
                <a:cubicBezTo>
                  <a:pt x="94361" y="76127"/>
                  <a:pt x="110927" y="85261"/>
                  <a:pt x="110927" y="85261"/>
                </a:cubicBezTo>
                <a:close/>
                <a:moveTo>
                  <a:pt x="9072" y="34738"/>
                </a:moveTo>
                <a:lnTo>
                  <a:pt x="60000" y="6655"/>
                </a:lnTo>
                <a:lnTo>
                  <a:pt x="110927" y="34738"/>
                </a:lnTo>
                <a:lnTo>
                  <a:pt x="60000" y="62816"/>
                </a:lnTo>
                <a:cubicBezTo>
                  <a:pt x="60000" y="62816"/>
                  <a:pt x="9072" y="34738"/>
                  <a:pt x="9072" y="34738"/>
                </a:cubicBezTo>
                <a:close/>
                <a:moveTo>
                  <a:pt x="120000" y="60000"/>
                </a:moveTo>
                <a:cubicBezTo>
                  <a:pt x="120000" y="58744"/>
                  <a:pt x="119355" y="57683"/>
                  <a:pt x="118438" y="57166"/>
                </a:cubicBezTo>
                <a:lnTo>
                  <a:pt x="118444" y="57150"/>
                </a:lnTo>
                <a:lnTo>
                  <a:pt x="100705" y="47366"/>
                </a:lnTo>
                <a:lnTo>
                  <a:pt x="118444" y="37588"/>
                </a:lnTo>
                <a:lnTo>
                  <a:pt x="118438" y="37566"/>
                </a:lnTo>
                <a:cubicBezTo>
                  <a:pt x="119355" y="37061"/>
                  <a:pt x="120000" y="35994"/>
                  <a:pt x="120000" y="34738"/>
                </a:cubicBezTo>
                <a:cubicBezTo>
                  <a:pt x="120000" y="33483"/>
                  <a:pt x="119355" y="32416"/>
                  <a:pt x="118438" y="31905"/>
                </a:cubicBezTo>
                <a:lnTo>
                  <a:pt x="118444" y="31888"/>
                </a:lnTo>
                <a:lnTo>
                  <a:pt x="61172" y="311"/>
                </a:lnTo>
                <a:lnTo>
                  <a:pt x="61161" y="327"/>
                </a:lnTo>
                <a:cubicBezTo>
                  <a:pt x="60811" y="127"/>
                  <a:pt x="60422" y="0"/>
                  <a:pt x="60000" y="0"/>
                </a:cubicBezTo>
                <a:cubicBezTo>
                  <a:pt x="59577" y="0"/>
                  <a:pt x="59188" y="127"/>
                  <a:pt x="58838" y="327"/>
                </a:cubicBezTo>
                <a:lnTo>
                  <a:pt x="58827" y="311"/>
                </a:lnTo>
                <a:lnTo>
                  <a:pt x="1555" y="31888"/>
                </a:lnTo>
                <a:lnTo>
                  <a:pt x="1561" y="31905"/>
                </a:lnTo>
                <a:cubicBezTo>
                  <a:pt x="644" y="32416"/>
                  <a:pt x="0" y="33483"/>
                  <a:pt x="0" y="34738"/>
                </a:cubicBezTo>
                <a:cubicBezTo>
                  <a:pt x="0" y="35994"/>
                  <a:pt x="644" y="37061"/>
                  <a:pt x="1561" y="37566"/>
                </a:cubicBezTo>
                <a:lnTo>
                  <a:pt x="1555" y="37588"/>
                </a:lnTo>
                <a:lnTo>
                  <a:pt x="19294" y="47366"/>
                </a:lnTo>
                <a:lnTo>
                  <a:pt x="1555" y="57150"/>
                </a:lnTo>
                <a:lnTo>
                  <a:pt x="1561" y="57166"/>
                </a:lnTo>
                <a:cubicBezTo>
                  <a:pt x="644" y="57683"/>
                  <a:pt x="0" y="58744"/>
                  <a:pt x="0" y="60000"/>
                </a:cubicBezTo>
                <a:cubicBezTo>
                  <a:pt x="0" y="61255"/>
                  <a:pt x="644" y="62322"/>
                  <a:pt x="1561" y="62833"/>
                </a:cubicBezTo>
                <a:lnTo>
                  <a:pt x="1555" y="62850"/>
                </a:lnTo>
                <a:lnTo>
                  <a:pt x="19294" y="72633"/>
                </a:lnTo>
                <a:lnTo>
                  <a:pt x="1555" y="82411"/>
                </a:lnTo>
                <a:lnTo>
                  <a:pt x="1561" y="82433"/>
                </a:lnTo>
                <a:cubicBezTo>
                  <a:pt x="644" y="82944"/>
                  <a:pt x="0" y="84005"/>
                  <a:pt x="0" y="85261"/>
                </a:cubicBezTo>
                <a:cubicBezTo>
                  <a:pt x="0" y="86522"/>
                  <a:pt x="644" y="87583"/>
                  <a:pt x="1561" y="88094"/>
                </a:cubicBezTo>
                <a:lnTo>
                  <a:pt x="1555" y="88111"/>
                </a:lnTo>
                <a:lnTo>
                  <a:pt x="58827" y="119688"/>
                </a:lnTo>
                <a:lnTo>
                  <a:pt x="58838" y="119672"/>
                </a:lnTo>
                <a:cubicBezTo>
                  <a:pt x="59188" y="119872"/>
                  <a:pt x="59577" y="120000"/>
                  <a:pt x="60000" y="120000"/>
                </a:cubicBezTo>
                <a:cubicBezTo>
                  <a:pt x="60422" y="120000"/>
                  <a:pt x="60811" y="119872"/>
                  <a:pt x="61161" y="119672"/>
                </a:cubicBezTo>
                <a:lnTo>
                  <a:pt x="61172" y="119688"/>
                </a:lnTo>
                <a:lnTo>
                  <a:pt x="118444" y="88111"/>
                </a:lnTo>
                <a:lnTo>
                  <a:pt x="118438" y="88094"/>
                </a:lnTo>
                <a:cubicBezTo>
                  <a:pt x="119355" y="87583"/>
                  <a:pt x="120000" y="86522"/>
                  <a:pt x="120000" y="85261"/>
                </a:cubicBezTo>
                <a:cubicBezTo>
                  <a:pt x="120000" y="84005"/>
                  <a:pt x="119355" y="82944"/>
                  <a:pt x="118438" y="82433"/>
                </a:cubicBezTo>
                <a:lnTo>
                  <a:pt x="118444" y="82411"/>
                </a:lnTo>
                <a:lnTo>
                  <a:pt x="100705" y="72633"/>
                </a:lnTo>
                <a:lnTo>
                  <a:pt x="118444" y="62850"/>
                </a:lnTo>
                <a:lnTo>
                  <a:pt x="118438" y="62833"/>
                </a:lnTo>
                <a:cubicBezTo>
                  <a:pt x="119355" y="62322"/>
                  <a:pt x="120000" y="61255"/>
                  <a:pt x="120000" y="6000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57" name="Shape 257"/>
          <p:cNvSpPr/>
          <p:nvPr/>
        </p:nvSpPr>
        <p:spPr>
          <a:xfrm>
            <a:off x="1693793" y="947912"/>
            <a:ext cx="677229" cy="677229"/>
          </a:xfrm>
          <a:custGeom>
            <a:pathLst>
              <a:path extrusionOk="0" h="120000" w="120000">
                <a:moveTo>
                  <a:pt x="90316" y="105466"/>
                </a:moveTo>
                <a:lnTo>
                  <a:pt x="63222" y="85600"/>
                </a:lnTo>
                <a:lnTo>
                  <a:pt x="60000" y="83238"/>
                </a:lnTo>
                <a:lnTo>
                  <a:pt x="56772" y="85600"/>
                </a:lnTo>
                <a:lnTo>
                  <a:pt x="29683" y="105466"/>
                </a:lnTo>
                <a:lnTo>
                  <a:pt x="40627" y="72638"/>
                </a:lnTo>
                <a:lnTo>
                  <a:pt x="41855" y="68950"/>
                </a:lnTo>
                <a:lnTo>
                  <a:pt x="38777" y="66583"/>
                </a:lnTo>
                <a:lnTo>
                  <a:pt x="16038" y="49088"/>
                </a:lnTo>
                <a:lnTo>
                  <a:pt x="47416" y="49088"/>
                </a:lnTo>
                <a:lnTo>
                  <a:pt x="48744" y="45550"/>
                </a:lnTo>
                <a:lnTo>
                  <a:pt x="60000" y="15533"/>
                </a:lnTo>
                <a:lnTo>
                  <a:pt x="71255" y="45550"/>
                </a:lnTo>
                <a:lnTo>
                  <a:pt x="72583" y="49088"/>
                </a:lnTo>
                <a:lnTo>
                  <a:pt x="103966" y="49088"/>
                </a:lnTo>
                <a:lnTo>
                  <a:pt x="81216" y="66583"/>
                </a:lnTo>
                <a:lnTo>
                  <a:pt x="78144" y="68950"/>
                </a:lnTo>
                <a:cubicBezTo>
                  <a:pt x="78144" y="68950"/>
                  <a:pt x="90316" y="105466"/>
                  <a:pt x="90316" y="105466"/>
                </a:cubicBezTo>
                <a:close/>
                <a:moveTo>
                  <a:pt x="120000" y="43638"/>
                </a:moveTo>
                <a:lnTo>
                  <a:pt x="76361" y="43638"/>
                </a:lnTo>
                <a:lnTo>
                  <a:pt x="60000" y="0"/>
                </a:lnTo>
                <a:lnTo>
                  <a:pt x="43638" y="43638"/>
                </a:lnTo>
                <a:lnTo>
                  <a:pt x="0" y="43638"/>
                </a:lnTo>
                <a:lnTo>
                  <a:pt x="35455" y="70911"/>
                </a:lnTo>
                <a:lnTo>
                  <a:pt x="19088" y="120000"/>
                </a:lnTo>
                <a:lnTo>
                  <a:pt x="60000" y="90000"/>
                </a:lnTo>
                <a:lnTo>
                  <a:pt x="100911" y="120000"/>
                </a:lnTo>
                <a:lnTo>
                  <a:pt x="84544" y="70911"/>
                </a:lnTo>
                <a:cubicBezTo>
                  <a:pt x="84544" y="70911"/>
                  <a:pt x="120000" y="43638"/>
                  <a:pt x="120000" y="43638"/>
                </a:cubicBezTo>
                <a:close/>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58" name="Shape 258"/>
          <p:cNvSpPr/>
          <p:nvPr/>
        </p:nvSpPr>
        <p:spPr>
          <a:xfrm>
            <a:off x="1693793" y="3884586"/>
            <a:ext cx="677229" cy="677229"/>
          </a:xfrm>
          <a:custGeom>
            <a:pathLst>
              <a:path extrusionOk="0" h="120000" w="120000">
                <a:moveTo>
                  <a:pt x="73638" y="87272"/>
                </a:moveTo>
                <a:lnTo>
                  <a:pt x="57272" y="87272"/>
                </a:lnTo>
                <a:cubicBezTo>
                  <a:pt x="55766" y="87272"/>
                  <a:pt x="54544" y="88494"/>
                  <a:pt x="54544" y="90000"/>
                </a:cubicBezTo>
                <a:cubicBezTo>
                  <a:pt x="54544" y="91511"/>
                  <a:pt x="55766" y="92727"/>
                  <a:pt x="57272" y="92727"/>
                </a:cubicBezTo>
                <a:lnTo>
                  <a:pt x="73638" y="92727"/>
                </a:lnTo>
                <a:cubicBezTo>
                  <a:pt x="75138" y="92727"/>
                  <a:pt x="76361" y="91511"/>
                  <a:pt x="76361" y="90000"/>
                </a:cubicBezTo>
                <a:cubicBezTo>
                  <a:pt x="76361" y="88494"/>
                  <a:pt x="75138" y="87272"/>
                  <a:pt x="73638" y="87272"/>
                </a:cubicBezTo>
                <a:moveTo>
                  <a:pt x="54544" y="68183"/>
                </a:moveTo>
                <a:cubicBezTo>
                  <a:pt x="54544" y="67288"/>
                  <a:pt x="54088" y="66533"/>
                  <a:pt x="53427" y="66038"/>
                </a:cubicBezTo>
                <a:lnTo>
                  <a:pt x="53455" y="66000"/>
                </a:lnTo>
                <a:lnTo>
                  <a:pt x="31638" y="49638"/>
                </a:lnTo>
                <a:lnTo>
                  <a:pt x="31611" y="49672"/>
                </a:lnTo>
                <a:cubicBezTo>
                  <a:pt x="31155" y="49333"/>
                  <a:pt x="30616" y="49088"/>
                  <a:pt x="30000" y="49088"/>
                </a:cubicBezTo>
                <a:cubicBezTo>
                  <a:pt x="28494" y="49088"/>
                  <a:pt x="27272" y="50311"/>
                  <a:pt x="27272" y="51816"/>
                </a:cubicBezTo>
                <a:cubicBezTo>
                  <a:pt x="27272" y="52711"/>
                  <a:pt x="27727" y="53466"/>
                  <a:pt x="28388" y="53961"/>
                </a:cubicBezTo>
                <a:lnTo>
                  <a:pt x="28361" y="54000"/>
                </a:lnTo>
                <a:lnTo>
                  <a:pt x="47272" y="68183"/>
                </a:lnTo>
                <a:lnTo>
                  <a:pt x="28361" y="82366"/>
                </a:lnTo>
                <a:lnTo>
                  <a:pt x="28388" y="82400"/>
                </a:lnTo>
                <a:cubicBezTo>
                  <a:pt x="27727" y="82900"/>
                  <a:pt x="27272" y="83655"/>
                  <a:pt x="27272" y="84544"/>
                </a:cubicBezTo>
                <a:cubicBezTo>
                  <a:pt x="27272" y="86055"/>
                  <a:pt x="28494" y="87272"/>
                  <a:pt x="30000" y="87272"/>
                </a:cubicBezTo>
                <a:cubicBezTo>
                  <a:pt x="30616" y="87272"/>
                  <a:pt x="31150" y="87033"/>
                  <a:pt x="31611" y="86688"/>
                </a:cubicBezTo>
                <a:lnTo>
                  <a:pt x="31638" y="86727"/>
                </a:lnTo>
                <a:lnTo>
                  <a:pt x="53455" y="70366"/>
                </a:lnTo>
                <a:lnTo>
                  <a:pt x="53427" y="70327"/>
                </a:lnTo>
                <a:cubicBezTo>
                  <a:pt x="54088" y="69827"/>
                  <a:pt x="54544" y="69072"/>
                  <a:pt x="54544" y="68183"/>
                </a:cubicBezTo>
                <a:moveTo>
                  <a:pt x="114544" y="109088"/>
                </a:moveTo>
                <a:cubicBezTo>
                  <a:pt x="114544" y="112100"/>
                  <a:pt x="112100" y="114544"/>
                  <a:pt x="109088" y="114544"/>
                </a:cubicBezTo>
                <a:lnTo>
                  <a:pt x="10911" y="114544"/>
                </a:lnTo>
                <a:cubicBezTo>
                  <a:pt x="7900" y="114544"/>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p:nvPr/>
        </p:nvSpPr>
        <p:spPr>
          <a:xfrm>
            <a:off x="-17463" y="19050"/>
            <a:ext cx="12207875" cy="6858000"/>
          </a:xfrm>
          <a:prstGeom prst="rect">
            <a:avLst/>
          </a:prstGeom>
          <a:solidFill>
            <a:schemeClr val="lt1">
              <a:alpha val="78431"/>
            </a:schemeClr>
          </a:solidFill>
          <a:ln>
            <a:noFill/>
          </a:ln>
        </p:spPr>
        <p:txBody>
          <a:bodyPr anchorCtr="0" anchor="ctr" bIns="22850" lIns="45700" spcFirstLastPara="1" rIns="45700" wrap="square" tIns="22850">
            <a:noAutofit/>
          </a:bodyPr>
          <a:lstStyle/>
          <a:p>
            <a:pPr indent="0" lvl="0" marL="0" marR="0" rtl="0" algn="ctr">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64" name="Shape 264"/>
          <p:cNvSpPr txBox="1"/>
          <p:nvPr/>
        </p:nvSpPr>
        <p:spPr>
          <a:xfrm>
            <a:off x="2312256" y="1442921"/>
            <a:ext cx="7555198"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1" lang="en-US" sz="3300">
                <a:solidFill>
                  <a:srgbClr val="000000"/>
                </a:solidFill>
                <a:latin typeface="Montserrat"/>
                <a:ea typeface="Montserrat"/>
                <a:cs typeface="Montserrat"/>
                <a:sym typeface="Montserrat"/>
              </a:rPr>
              <a:t>GET IN TOUCH</a:t>
            </a:r>
            <a:endParaRPr/>
          </a:p>
        </p:txBody>
      </p:sp>
      <p:sp>
        <p:nvSpPr>
          <p:cNvPr id="265" name="Shape 265"/>
          <p:cNvSpPr txBox="1"/>
          <p:nvPr/>
        </p:nvSpPr>
        <p:spPr>
          <a:xfrm>
            <a:off x="3485391" y="2269682"/>
            <a:ext cx="5183119" cy="1877437"/>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400">
                <a:solidFill>
                  <a:srgbClr val="000000"/>
                </a:solidFill>
                <a:latin typeface="Montserrat"/>
                <a:ea typeface="Montserrat"/>
                <a:cs typeface="Montserrat"/>
                <a:sym typeface="Montserrat"/>
              </a:rPr>
              <a:t>We are always up for a chat. Let us know if you wish to know more, or even grab a cup of coffee and talk your favorite game. Or maybe you're a developer looking to get involved? Hit us up!</a:t>
            </a:r>
            <a:endParaRPr sz="1400">
              <a:solidFill>
                <a:srgbClr val="000000"/>
              </a:solidFill>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sz="1600">
              <a:solidFill>
                <a:srgbClr val="000000"/>
              </a:solidFill>
              <a:latin typeface="Montserrat"/>
              <a:ea typeface="Montserrat"/>
              <a:cs typeface="Montserrat"/>
              <a:sym typeface="Montserrat"/>
            </a:endParaRPr>
          </a:p>
        </p:txBody>
      </p:sp>
      <p:sp>
        <p:nvSpPr>
          <p:cNvPr id="266" name="Shape 266"/>
          <p:cNvSpPr txBox="1"/>
          <p:nvPr/>
        </p:nvSpPr>
        <p:spPr>
          <a:xfrm>
            <a:off x="5054216" y="5280682"/>
            <a:ext cx="2124139"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latin typeface="Montserrat"/>
                <a:ea typeface="Montserrat"/>
                <a:cs typeface="Montserrat"/>
                <a:sym typeface="Montserrat"/>
              </a:rPr>
              <a:t>HYPERLOOT</a:t>
            </a:r>
            <a:endParaRPr sz="1600">
              <a:solidFill>
                <a:srgbClr val="000000"/>
              </a:solidFill>
              <a:latin typeface="Montserrat"/>
              <a:ea typeface="Montserrat"/>
              <a:cs typeface="Montserrat"/>
              <a:sym typeface="Montserrat"/>
            </a:endParaRPr>
          </a:p>
        </p:txBody>
      </p:sp>
      <p:sp>
        <p:nvSpPr>
          <p:cNvPr id="267" name="Shape 267"/>
          <p:cNvSpPr/>
          <p:nvPr/>
        </p:nvSpPr>
        <p:spPr>
          <a:xfrm>
            <a:off x="5920680" y="4813343"/>
            <a:ext cx="350640" cy="350500"/>
          </a:xfrm>
          <a:custGeom>
            <a:pathLst>
              <a:path extrusionOk="0" h="120000" w="120000">
                <a:moveTo>
                  <a:pt x="68750" y="81861"/>
                </a:moveTo>
                <a:cubicBezTo>
                  <a:pt x="66711" y="84322"/>
                  <a:pt x="64561" y="86283"/>
                  <a:pt x="62366" y="87683"/>
                </a:cubicBezTo>
                <a:cubicBezTo>
                  <a:pt x="60188" y="89083"/>
                  <a:pt x="57894" y="90050"/>
                  <a:pt x="55566" y="90566"/>
                </a:cubicBezTo>
                <a:cubicBezTo>
                  <a:pt x="50150" y="91761"/>
                  <a:pt x="45027" y="91627"/>
                  <a:pt x="40788" y="89883"/>
                </a:cubicBezTo>
                <a:cubicBezTo>
                  <a:pt x="38400" y="88905"/>
                  <a:pt x="36316" y="87527"/>
                  <a:pt x="34594" y="85788"/>
                </a:cubicBezTo>
                <a:cubicBezTo>
                  <a:pt x="32861" y="84050"/>
                  <a:pt x="31494" y="81988"/>
                  <a:pt x="30516" y="79666"/>
                </a:cubicBezTo>
                <a:cubicBezTo>
                  <a:pt x="29538" y="77355"/>
                  <a:pt x="29044" y="74772"/>
                  <a:pt x="29044" y="71988"/>
                </a:cubicBezTo>
                <a:cubicBezTo>
                  <a:pt x="29044" y="67561"/>
                  <a:pt x="29922" y="62788"/>
                  <a:pt x="31655" y="57811"/>
                </a:cubicBezTo>
                <a:cubicBezTo>
                  <a:pt x="33388" y="52827"/>
                  <a:pt x="35855" y="48138"/>
                  <a:pt x="38988" y="43888"/>
                </a:cubicBezTo>
                <a:cubicBezTo>
                  <a:pt x="42105" y="39666"/>
                  <a:pt x="45916" y="36100"/>
                  <a:pt x="50322" y="33294"/>
                </a:cubicBezTo>
                <a:cubicBezTo>
                  <a:pt x="54661" y="30533"/>
                  <a:pt x="59477" y="29138"/>
                  <a:pt x="64644" y="29138"/>
                </a:cubicBezTo>
                <a:cubicBezTo>
                  <a:pt x="66744" y="29138"/>
                  <a:pt x="68961" y="29377"/>
                  <a:pt x="71227" y="29850"/>
                </a:cubicBezTo>
                <a:cubicBezTo>
                  <a:pt x="73466" y="30316"/>
                  <a:pt x="75627" y="31105"/>
                  <a:pt x="77655" y="32194"/>
                </a:cubicBezTo>
                <a:cubicBezTo>
                  <a:pt x="79650" y="33272"/>
                  <a:pt x="81433" y="34700"/>
                  <a:pt x="82950" y="36450"/>
                </a:cubicBezTo>
                <a:cubicBezTo>
                  <a:pt x="84383" y="38100"/>
                  <a:pt x="85494" y="40211"/>
                  <a:pt x="86255" y="42733"/>
                </a:cubicBezTo>
                <a:lnTo>
                  <a:pt x="74183" y="72416"/>
                </a:lnTo>
                <a:cubicBezTo>
                  <a:pt x="72622" y="76222"/>
                  <a:pt x="70794" y="79400"/>
                  <a:pt x="68750" y="81861"/>
                </a:cubicBezTo>
                <a:moveTo>
                  <a:pt x="112305" y="89488"/>
                </a:moveTo>
                <a:cubicBezTo>
                  <a:pt x="109716" y="93005"/>
                  <a:pt x="106644" y="96355"/>
                  <a:pt x="103161" y="99444"/>
                </a:cubicBezTo>
                <a:cubicBezTo>
                  <a:pt x="99683" y="102533"/>
                  <a:pt x="95788" y="105255"/>
                  <a:pt x="91577" y="107550"/>
                </a:cubicBezTo>
                <a:cubicBezTo>
                  <a:pt x="87383" y="109833"/>
                  <a:pt x="82855" y="111644"/>
                  <a:pt x="78133" y="112927"/>
                </a:cubicBezTo>
                <a:cubicBezTo>
                  <a:pt x="73427" y="114200"/>
                  <a:pt x="68422" y="114850"/>
                  <a:pt x="63266" y="114850"/>
                </a:cubicBezTo>
                <a:cubicBezTo>
                  <a:pt x="55505" y="114850"/>
                  <a:pt x="48038" y="113655"/>
                  <a:pt x="41072" y="111311"/>
                </a:cubicBezTo>
                <a:cubicBezTo>
                  <a:pt x="34127" y="108972"/>
                  <a:pt x="27938" y="105450"/>
                  <a:pt x="22683" y="100827"/>
                </a:cubicBezTo>
                <a:cubicBezTo>
                  <a:pt x="17433" y="96222"/>
                  <a:pt x="13211" y="90411"/>
                  <a:pt x="10127" y="83561"/>
                </a:cubicBezTo>
                <a:cubicBezTo>
                  <a:pt x="7050" y="76716"/>
                  <a:pt x="5494" y="68650"/>
                  <a:pt x="5494" y="59594"/>
                </a:cubicBezTo>
                <a:cubicBezTo>
                  <a:pt x="5494" y="52055"/>
                  <a:pt x="6966" y="44922"/>
                  <a:pt x="9872" y="38394"/>
                </a:cubicBezTo>
                <a:cubicBezTo>
                  <a:pt x="12783" y="31866"/>
                  <a:pt x="16872" y="26072"/>
                  <a:pt x="22022" y="21188"/>
                </a:cubicBezTo>
                <a:cubicBezTo>
                  <a:pt x="27177" y="16294"/>
                  <a:pt x="33344" y="12388"/>
                  <a:pt x="40355" y="9566"/>
                </a:cubicBezTo>
                <a:cubicBezTo>
                  <a:pt x="47366" y="6750"/>
                  <a:pt x="55077" y="5322"/>
                  <a:pt x="63266" y="5322"/>
                </a:cubicBezTo>
                <a:cubicBezTo>
                  <a:pt x="70555" y="5322"/>
                  <a:pt x="77444" y="6422"/>
                  <a:pt x="83733" y="8605"/>
                </a:cubicBezTo>
                <a:cubicBezTo>
                  <a:pt x="90000" y="10788"/>
                  <a:pt x="95472" y="13872"/>
                  <a:pt x="99988" y="17794"/>
                </a:cubicBezTo>
                <a:cubicBezTo>
                  <a:pt x="104494" y="21700"/>
                  <a:pt x="108083" y="26472"/>
                  <a:pt x="110650" y="31966"/>
                </a:cubicBezTo>
                <a:cubicBezTo>
                  <a:pt x="113205" y="37461"/>
                  <a:pt x="114505" y="43572"/>
                  <a:pt x="114505" y="50127"/>
                </a:cubicBezTo>
                <a:cubicBezTo>
                  <a:pt x="114505" y="55944"/>
                  <a:pt x="113433" y="61438"/>
                  <a:pt x="111322" y="66455"/>
                </a:cubicBezTo>
                <a:cubicBezTo>
                  <a:pt x="109200" y="71494"/>
                  <a:pt x="106505" y="75905"/>
                  <a:pt x="103322" y="79555"/>
                </a:cubicBezTo>
                <a:cubicBezTo>
                  <a:pt x="100155" y="83200"/>
                  <a:pt x="96627" y="86122"/>
                  <a:pt x="92855" y="88222"/>
                </a:cubicBezTo>
                <a:cubicBezTo>
                  <a:pt x="89133" y="90305"/>
                  <a:pt x="85544" y="91355"/>
                  <a:pt x="82177" y="91355"/>
                </a:cubicBezTo>
                <a:cubicBezTo>
                  <a:pt x="80133" y="91355"/>
                  <a:pt x="78616" y="90966"/>
                  <a:pt x="77666" y="90194"/>
                </a:cubicBezTo>
                <a:cubicBezTo>
                  <a:pt x="76722" y="89433"/>
                  <a:pt x="76166" y="88422"/>
                  <a:pt x="75972" y="87094"/>
                </a:cubicBezTo>
                <a:cubicBezTo>
                  <a:pt x="75766" y="85666"/>
                  <a:pt x="75927" y="83938"/>
                  <a:pt x="76466" y="81966"/>
                </a:cubicBezTo>
                <a:cubicBezTo>
                  <a:pt x="77022" y="79916"/>
                  <a:pt x="77816" y="77683"/>
                  <a:pt x="78833" y="75311"/>
                </a:cubicBezTo>
                <a:lnTo>
                  <a:pt x="98494" y="26916"/>
                </a:lnTo>
                <a:lnTo>
                  <a:pt x="92650" y="26916"/>
                </a:lnTo>
                <a:lnTo>
                  <a:pt x="89033" y="36355"/>
                </a:lnTo>
                <a:cubicBezTo>
                  <a:pt x="87305" y="32722"/>
                  <a:pt x="84483" y="29794"/>
                  <a:pt x="80622" y="27622"/>
                </a:cubicBezTo>
                <a:cubicBezTo>
                  <a:pt x="76127" y="25094"/>
                  <a:pt x="70983" y="23816"/>
                  <a:pt x="65327" y="23816"/>
                </a:cubicBezTo>
                <a:cubicBezTo>
                  <a:pt x="59094" y="23816"/>
                  <a:pt x="53311" y="25377"/>
                  <a:pt x="48127" y="28450"/>
                </a:cubicBezTo>
                <a:cubicBezTo>
                  <a:pt x="42994" y="31494"/>
                  <a:pt x="38555" y="35450"/>
                  <a:pt x="34938" y="40211"/>
                </a:cubicBezTo>
                <a:cubicBezTo>
                  <a:pt x="31338" y="44950"/>
                  <a:pt x="28511" y="50177"/>
                  <a:pt x="26538" y="55744"/>
                </a:cubicBezTo>
                <a:cubicBezTo>
                  <a:pt x="24555" y="61316"/>
                  <a:pt x="23555" y="66783"/>
                  <a:pt x="23555" y="71988"/>
                </a:cubicBezTo>
                <a:cubicBezTo>
                  <a:pt x="23555" y="75377"/>
                  <a:pt x="24188" y="78616"/>
                  <a:pt x="25438" y="81605"/>
                </a:cubicBezTo>
                <a:cubicBezTo>
                  <a:pt x="26688" y="84594"/>
                  <a:pt x="28405" y="87227"/>
                  <a:pt x="30550" y="89427"/>
                </a:cubicBezTo>
                <a:cubicBezTo>
                  <a:pt x="32705" y="91638"/>
                  <a:pt x="35300" y="93416"/>
                  <a:pt x="38272" y="94711"/>
                </a:cubicBezTo>
                <a:cubicBezTo>
                  <a:pt x="44794" y="97561"/>
                  <a:pt x="52716" y="97133"/>
                  <a:pt x="60577" y="94583"/>
                </a:cubicBezTo>
                <a:cubicBezTo>
                  <a:pt x="64233" y="93394"/>
                  <a:pt x="67555" y="91177"/>
                  <a:pt x="70494" y="87972"/>
                </a:cubicBezTo>
                <a:cubicBezTo>
                  <a:pt x="70638" y="90144"/>
                  <a:pt x="71522" y="92005"/>
                  <a:pt x="73133" y="93538"/>
                </a:cubicBezTo>
                <a:cubicBezTo>
                  <a:pt x="75327" y="95616"/>
                  <a:pt x="78255" y="96677"/>
                  <a:pt x="81838" y="96677"/>
                </a:cubicBezTo>
                <a:cubicBezTo>
                  <a:pt x="86116" y="96677"/>
                  <a:pt x="90594" y="95422"/>
                  <a:pt x="95133" y="92961"/>
                </a:cubicBezTo>
                <a:cubicBezTo>
                  <a:pt x="99633" y="90522"/>
                  <a:pt x="103777" y="87150"/>
                  <a:pt x="107455" y="82944"/>
                </a:cubicBezTo>
                <a:cubicBezTo>
                  <a:pt x="111116" y="78755"/>
                  <a:pt x="114155" y="73800"/>
                  <a:pt x="116483" y="68227"/>
                </a:cubicBezTo>
                <a:cubicBezTo>
                  <a:pt x="118816" y="62633"/>
                  <a:pt x="120000" y="56544"/>
                  <a:pt x="120000" y="50127"/>
                </a:cubicBezTo>
                <a:cubicBezTo>
                  <a:pt x="120000" y="42505"/>
                  <a:pt x="118488" y="35494"/>
                  <a:pt x="115516" y="29300"/>
                </a:cubicBezTo>
                <a:cubicBezTo>
                  <a:pt x="112544" y="23100"/>
                  <a:pt x="108433" y="17772"/>
                  <a:pt x="103300" y="13455"/>
                </a:cubicBezTo>
                <a:cubicBezTo>
                  <a:pt x="98177" y="9150"/>
                  <a:pt x="92105" y="5794"/>
                  <a:pt x="85255" y="3483"/>
                </a:cubicBezTo>
                <a:cubicBezTo>
                  <a:pt x="78422" y="1172"/>
                  <a:pt x="71022" y="0"/>
                  <a:pt x="63266" y="0"/>
                </a:cubicBezTo>
                <a:cubicBezTo>
                  <a:pt x="54694" y="0"/>
                  <a:pt x="46472" y="1505"/>
                  <a:pt x="38827" y="4472"/>
                </a:cubicBezTo>
                <a:cubicBezTo>
                  <a:pt x="31177" y="7444"/>
                  <a:pt x="24383" y="11627"/>
                  <a:pt x="18644" y="16916"/>
                </a:cubicBezTo>
                <a:cubicBezTo>
                  <a:pt x="12894" y="22200"/>
                  <a:pt x="8305" y="28538"/>
                  <a:pt x="4994" y="35755"/>
                </a:cubicBezTo>
                <a:cubicBezTo>
                  <a:pt x="1677" y="42983"/>
                  <a:pt x="0" y="51005"/>
                  <a:pt x="0" y="59594"/>
                </a:cubicBezTo>
                <a:cubicBezTo>
                  <a:pt x="0" y="70027"/>
                  <a:pt x="1855" y="79177"/>
                  <a:pt x="5516" y="86788"/>
                </a:cubicBezTo>
                <a:cubicBezTo>
                  <a:pt x="9177" y="94400"/>
                  <a:pt x="14044" y="100744"/>
                  <a:pt x="19972" y="105655"/>
                </a:cubicBezTo>
                <a:cubicBezTo>
                  <a:pt x="25894" y="110555"/>
                  <a:pt x="32722" y="114216"/>
                  <a:pt x="40272" y="116527"/>
                </a:cubicBezTo>
                <a:cubicBezTo>
                  <a:pt x="47783" y="118833"/>
                  <a:pt x="55522" y="120000"/>
                  <a:pt x="63266" y="120000"/>
                </a:cubicBezTo>
                <a:cubicBezTo>
                  <a:pt x="68600" y="120000"/>
                  <a:pt x="73983" y="119300"/>
                  <a:pt x="79261" y="117933"/>
                </a:cubicBezTo>
                <a:cubicBezTo>
                  <a:pt x="84522" y="116561"/>
                  <a:pt x="89600" y="114577"/>
                  <a:pt x="94350" y="112050"/>
                </a:cubicBezTo>
                <a:cubicBezTo>
                  <a:pt x="99105" y="109516"/>
                  <a:pt x="103566" y="106400"/>
                  <a:pt x="107622" y="102772"/>
                </a:cubicBezTo>
                <a:cubicBezTo>
                  <a:pt x="111688" y="99138"/>
                  <a:pt x="115161" y="95055"/>
                  <a:pt x="117955" y="90644"/>
                </a:cubicBezTo>
                <a:lnTo>
                  <a:pt x="118950" y="89072"/>
                </a:lnTo>
                <a:lnTo>
                  <a:pt x="112611" y="89072"/>
                </a:lnTo>
                <a:cubicBezTo>
                  <a:pt x="112611" y="89072"/>
                  <a:pt x="112305" y="89488"/>
                  <a:pt x="112305" y="89488"/>
                </a:cubicBezTo>
                <a:close/>
              </a:path>
            </a:pathLst>
          </a:custGeom>
          <a:solidFill>
            <a:srgbClr val="000000"/>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871201" y="4677108"/>
            <a:ext cx="2323713" cy="301292"/>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rgbClr val="3A3838"/>
                </a:solidFill>
                <a:latin typeface="Montserrat"/>
                <a:ea typeface="Montserrat"/>
                <a:cs typeface="Montserrat"/>
                <a:sym typeface="Montserrat"/>
              </a:rPr>
              <a:t>GAMES</a:t>
            </a:r>
            <a:endParaRPr b="0" i="0" sz="1600" u="none" cap="none" strike="noStrike">
              <a:solidFill>
                <a:srgbClr val="3A3838"/>
              </a:solidFill>
              <a:latin typeface="Montserrat"/>
              <a:ea typeface="Montserrat"/>
              <a:cs typeface="Montserrat"/>
              <a:sym typeface="Montserrat"/>
            </a:endParaRPr>
          </a:p>
        </p:txBody>
      </p:sp>
      <p:sp>
        <p:nvSpPr>
          <p:cNvPr id="96" name="Shape 96"/>
          <p:cNvSpPr txBox="1"/>
          <p:nvPr/>
        </p:nvSpPr>
        <p:spPr>
          <a:xfrm>
            <a:off x="427565" y="5109786"/>
            <a:ext cx="3210986" cy="926783"/>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Every game is built around an internal economy. </a:t>
            </a:r>
            <a:endParaRPr b="0" i="0" sz="1000" u="none" cap="none" strike="noStrike">
              <a:solidFill>
                <a:schemeClr val="dk1"/>
              </a:solidFill>
              <a:latin typeface="Montserrat"/>
              <a:ea typeface="Montserrat"/>
              <a:cs typeface="Montserrat"/>
              <a:sym typeface="Montserrat"/>
            </a:endParaRPr>
          </a:p>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At this moment all of them are closed.  </a:t>
            </a:r>
            <a:endParaRPr/>
          </a:p>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A one-way profit flow with limited capitalization.</a:t>
            </a:r>
            <a:endParaRPr b="0" i="0" sz="1000" u="none" cap="none" strike="noStrike">
              <a:solidFill>
                <a:schemeClr val="dk1"/>
              </a:solidFill>
              <a:latin typeface="Calibri"/>
              <a:ea typeface="Calibri"/>
              <a:cs typeface="Calibri"/>
              <a:sym typeface="Calibri"/>
            </a:endParaRPr>
          </a:p>
        </p:txBody>
      </p:sp>
      <p:sp>
        <p:nvSpPr>
          <p:cNvPr id="97" name="Shape 97"/>
          <p:cNvSpPr txBox="1"/>
          <p:nvPr/>
        </p:nvSpPr>
        <p:spPr>
          <a:xfrm>
            <a:off x="4405941" y="4677108"/>
            <a:ext cx="3418218" cy="301292"/>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rgbClr val="3A3838"/>
                </a:solidFill>
                <a:latin typeface="Montserrat"/>
                <a:ea typeface="Montserrat"/>
                <a:cs typeface="Montserrat"/>
                <a:sym typeface="Montserrat"/>
              </a:rPr>
              <a:t>OWNERSHIP</a:t>
            </a:r>
            <a:endParaRPr b="0" i="0" sz="1600" u="none" cap="none" strike="noStrike">
              <a:solidFill>
                <a:srgbClr val="3A3838"/>
              </a:solidFill>
              <a:latin typeface="Montserrat"/>
              <a:ea typeface="Montserrat"/>
              <a:cs typeface="Montserrat"/>
              <a:sym typeface="Montserrat"/>
            </a:endParaRPr>
          </a:p>
        </p:txBody>
      </p:sp>
      <p:sp>
        <p:nvSpPr>
          <p:cNvPr id="98" name="Shape 98"/>
          <p:cNvSpPr txBox="1"/>
          <p:nvPr/>
        </p:nvSpPr>
        <p:spPr>
          <a:xfrm>
            <a:off x="4509558" y="5109786"/>
            <a:ext cx="3210986" cy="926783"/>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There is no real digital asset ownership. </a:t>
            </a:r>
            <a:endParaRPr/>
          </a:p>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Even if you paid money, the ownership is never transferred and the asset loses value with the game. </a:t>
            </a:r>
            <a:endParaRPr/>
          </a:p>
        </p:txBody>
      </p:sp>
      <p:sp>
        <p:nvSpPr>
          <p:cNvPr id="99" name="Shape 99"/>
          <p:cNvSpPr txBox="1"/>
          <p:nvPr/>
        </p:nvSpPr>
        <p:spPr>
          <a:xfrm>
            <a:off x="8972744" y="4677108"/>
            <a:ext cx="2323713" cy="301292"/>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rgbClr val="3A3838"/>
                </a:solidFill>
                <a:latin typeface="Montserrat"/>
                <a:ea typeface="Montserrat"/>
                <a:cs typeface="Montserrat"/>
                <a:sym typeface="Montserrat"/>
              </a:rPr>
              <a:t>TOOLS</a:t>
            </a:r>
            <a:endParaRPr b="0" i="0" sz="1600" u="none" cap="none" strike="noStrike">
              <a:solidFill>
                <a:srgbClr val="3A3838"/>
              </a:solidFill>
              <a:latin typeface="Montserrat"/>
              <a:ea typeface="Montserrat"/>
              <a:cs typeface="Montserrat"/>
              <a:sym typeface="Montserrat"/>
            </a:endParaRPr>
          </a:p>
        </p:txBody>
      </p:sp>
      <p:sp>
        <p:nvSpPr>
          <p:cNvPr id="100" name="Shape 100"/>
          <p:cNvSpPr txBox="1"/>
          <p:nvPr/>
        </p:nvSpPr>
        <p:spPr>
          <a:xfrm>
            <a:off x="8529108" y="5109786"/>
            <a:ext cx="3210986" cy="926783"/>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Clr>
                <a:srgbClr val="000000"/>
              </a:buClr>
              <a:buFont typeface="Arial"/>
              <a:buNone/>
            </a:pPr>
            <a:r>
              <a:rPr b="0" i="0" lang="en-US" sz="1000" u="none" cap="none" strike="noStrike">
                <a:solidFill>
                  <a:schemeClr val="dk1"/>
                </a:solidFill>
                <a:latin typeface="Montserrat"/>
                <a:ea typeface="Montserrat"/>
                <a:cs typeface="Montserrat"/>
                <a:sym typeface="Montserrat"/>
              </a:rPr>
              <a:t>There is no way to exchange the value between games. That means all of the projects capitalizations are cut off when they can be multiplied. </a:t>
            </a:r>
            <a:endParaRPr/>
          </a:p>
        </p:txBody>
      </p:sp>
      <p:pic>
        <p:nvPicPr>
          <p:cNvPr descr="Изображение выглядит как внутренний, экран, стол, монитор&#10;&#10;Описание создано с высокой степенью достоверности" id="101" name="Shape 101"/>
          <p:cNvPicPr preferRelativeResize="0"/>
          <p:nvPr/>
        </p:nvPicPr>
        <p:blipFill rotWithShape="1">
          <a:blip r:embed="rId3">
            <a:alphaModFix/>
          </a:blip>
          <a:srcRect b="0" l="16673" r="16673" t="0"/>
          <a:stretch/>
        </p:blipFill>
        <p:spPr>
          <a:xfrm>
            <a:off x="8137368" y="-3900"/>
            <a:ext cx="4053045" cy="3852436"/>
          </a:xfrm>
          <a:prstGeom prst="rect">
            <a:avLst/>
          </a:prstGeom>
          <a:noFill/>
          <a:ln>
            <a:noFill/>
          </a:ln>
        </p:spPr>
      </p:pic>
      <p:pic>
        <p:nvPicPr>
          <p:cNvPr descr="Изображение выглядит как женщина, человек, внешний, небо&#10;&#10;Описание создано с очень высокой степенью достоверности" id="102" name="Shape 102"/>
          <p:cNvPicPr preferRelativeResize="0"/>
          <p:nvPr/>
        </p:nvPicPr>
        <p:blipFill rotWithShape="1">
          <a:blip r:embed="rId4">
            <a:alphaModFix/>
          </a:blip>
          <a:srcRect b="0" l="0" r="0" t="0"/>
          <a:stretch/>
        </p:blipFill>
        <p:spPr>
          <a:xfrm>
            <a:off x="4031672" y="-3783"/>
            <a:ext cx="4098965" cy="3852318"/>
          </a:xfrm>
          <a:prstGeom prst="rect">
            <a:avLst/>
          </a:prstGeom>
          <a:noFill/>
          <a:ln>
            <a:noFill/>
          </a:ln>
        </p:spPr>
      </p:pic>
      <p:pic>
        <p:nvPicPr>
          <p:cNvPr descr="Изображение выглядит как стена, внутренний, стол, рабочий стол&#10;&#10;Описание создано с очень высокой степенью достоверности" id="103" name="Shape 103"/>
          <p:cNvPicPr preferRelativeResize="0"/>
          <p:nvPr/>
        </p:nvPicPr>
        <p:blipFill rotWithShape="1">
          <a:blip r:embed="rId5">
            <a:alphaModFix/>
          </a:blip>
          <a:srcRect b="0" l="0" r="0" t="0"/>
          <a:stretch/>
        </p:blipFill>
        <p:spPr>
          <a:xfrm>
            <a:off x="1" y="-3900"/>
            <a:ext cx="4023754" cy="38524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p:nvPr/>
        </p:nvSpPr>
        <p:spPr>
          <a:xfrm>
            <a:off x="4912127" y="2115568"/>
            <a:ext cx="2303656" cy="2304256"/>
          </a:xfrm>
          <a:prstGeom prst="ellipse">
            <a:avLst/>
          </a:prstGeom>
          <a:solidFill>
            <a:schemeClr val="lt1"/>
          </a:solidFill>
          <a:ln cap="flat" cmpd="sng" w="28575">
            <a:solidFill>
              <a:schemeClr val="dk1"/>
            </a:solidFill>
            <a:prstDash val="solid"/>
            <a:miter lim="8000"/>
            <a:headEnd len="sm" w="sm" type="none"/>
            <a:tailEnd len="sm" w="sm" type="none"/>
          </a:ln>
        </p:spPr>
        <p:txBody>
          <a:bodyPr anchorCtr="0" anchor="ctr" bIns="22850" lIns="45700" spcFirstLastPara="1" rIns="45700" wrap="square" tIns="22850">
            <a:noAutofit/>
          </a:bodyPr>
          <a:lstStyle/>
          <a:p>
            <a:pPr indent="0" lvl="0" marL="0" marR="0" rtl="0" algn="ctr">
              <a:spcBef>
                <a:spcPts val="0"/>
              </a:spcBef>
              <a:spcAft>
                <a:spcPts val="0"/>
              </a:spcAft>
              <a:buNone/>
            </a:pPr>
            <a:r>
              <a:t/>
            </a:r>
            <a:endParaRPr b="0" i="0" sz="1450" u="none" cap="none" strike="noStrike">
              <a:solidFill>
                <a:schemeClr val="lt1"/>
              </a:solidFill>
              <a:latin typeface="Montserrat"/>
              <a:ea typeface="Montserrat"/>
              <a:cs typeface="Montserrat"/>
              <a:sym typeface="Montserrat"/>
            </a:endParaRPr>
          </a:p>
        </p:txBody>
      </p:sp>
      <p:sp>
        <p:nvSpPr>
          <p:cNvPr id="109" name="Shape 109"/>
          <p:cNvSpPr/>
          <p:nvPr/>
        </p:nvSpPr>
        <p:spPr>
          <a:xfrm>
            <a:off x="2144488" y="2367204"/>
            <a:ext cx="1791836" cy="1792302"/>
          </a:xfrm>
          <a:prstGeom prst="ellipse">
            <a:avLst/>
          </a:prstGeom>
          <a:solidFill>
            <a:schemeClr val="dk1"/>
          </a:solidFill>
          <a:ln>
            <a:noFill/>
          </a:ln>
        </p:spPr>
        <p:txBody>
          <a:bodyPr anchorCtr="0" anchor="ctr" bIns="22850" lIns="45700" spcFirstLastPara="1" rIns="45700" wrap="square" tIns="22850">
            <a:noAutofit/>
          </a:bodyPr>
          <a:lstStyle/>
          <a:p>
            <a:pPr indent="0" lvl="0" marL="0" marR="0" rtl="0" algn="ctr">
              <a:spcBef>
                <a:spcPts val="0"/>
              </a:spcBef>
              <a:spcAft>
                <a:spcPts val="0"/>
              </a:spcAft>
              <a:buNone/>
            </a:pPr>
            <a:r>
              <a:t/>
            </a:r>
            <a:endParaRPr b="0" i="0" sz="1450" u="none" cap="none" strike="noStrike">
              <a:solidFill>
                <a:schemeClr val="lt1"/>
              </a:solidFill>
              <a:latin typeface="Montserrat"/>
              <a:ea typeface="Montserrat"/>
              <a:cs typeface="Montserrat"/>
              <a:sym typeface="Montserrat"/>
            </a:endParaRPr>
          </a:p>
        </p:txBody>
      </p:sp>
      <p:sp>
        <p:nvSpPr>
          <p:cNvPr id="110" name="Shape 110"/>
          <p:cNvSpPr/>
          <p:nvPr/>
        </p:nvSpPr>
        <p:spPr>
          <a:xfrm>
            <a:off x="8255678" y="2367204"/>
            <a:ext cx="1791836" cy="1792302"/>
          </a:xfrm>
          <a:prstGeom prst="ellipse">
            <a:avLst/>
          </a:prstGeom>
          <a:solidFill>
            <a:schemeClr val="dk1"/>
          </a:solidFill>
          <a:ln>
            <a:noFill/>
          </a:ln>
        </p:spPr>
        <p:txBody>
          <a:bodyPr anchorCtr="0" anchor="ctr" bIns="22850" lIns="45700" spcFirstLastPara="1" rIns="45700" wrap="square" tIns="22850">
            <a:noAutofit/>
          </a:bodyPr>
          <a:lstStyle/>
          <a:p>
            <a:pPr indent="0" lvl="0" marL="0" marR="0" rtl="0" algn="ctr">
              <a:spcBef>
                <a:spcPts val="0"/>
              </a:spcBef>
              <a:spcAft>
                <a:spcPts val="0"/>
              </a:spcAft>
              <a:buNone/>
            </a:pPr>
            <a:r>
              <a:t/>
            </a:r>
            <a:endParaRPr b="0" i="0" sz="1450" u="none" cap="none" strike="noStrike">
              <a:solidFill>
                <a:schemeClr val="lt1"/>
              </a:solidFill>
              <a:latin typeface="Montserrat"/>
              <a:ea typeface="Montserrat"/>
              <a:cs typeface="Montserrat"/>
              <a:sym typeface="Montserrat"/>
            </a:endParaRPr>
          </a:p>
        </p:txBody>
      </p:sp>
      <p:sp>
        <p:nvSpPr>
          <p:cNvPr id="111" name="Shape 111"/>
          <p:cNvSpPr txBox="1"/>
          <p:nvPr/>
        </p:nvSpPr>
        <p:spPr>
          <a:xfrm>
            <a:off x="2662317" y="695003"/>
            <a:ext cx="6881852"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3300" u="none" cap="none" strike="noStrike">
                <a:solidFill>
                  <a:schemeClr val="dk1"/>
                </a:solidFill>
                <a:latin typeface="Montserrat"/>
                <a:ea typeface="Montserrat"/>
                <a:cs typeface="Montserrat"/>
                <a:sym typeface="Montserrat"/>
              </a:rPr>
              <a:t>SOLUTION</a:t>
            </a:r>
            <a:endParaRPr b="0" i="0" sz="3300" u="none" cap="none" strike="noStrike">
              <a:solidFill>
                <a:schemeClr val="dk1"/>
              </a:solidFill>
              <a:latin typeface="Montserrat"/>
              <a:ea typeface="Montserrat"/>
              <a:cs typeface="Montserrat"/>
              <a:sym typeface="Montserrat"/>
            </a:endParaRPr>
          </a:p>
        </p:txBody>
      </p:sp>
      <p:sp>
        <p:nvSpPr>
          <p:cNvPr id="112" name="Shape 112"/>
          <p:cNvSpPr txBox="1"/>
          <p:nvPr/>
        </p:nvSpPr>
        <p:spPr>
          <a:xfrm>
            <a:off x="2434698" y="1309793"/>
            <a:ext cx="7329171" cy="461665"/>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A tradeable token standard paired with an </a:t>
            </a:r>
            <a:r>
              <a:rPr lang="en-US" sz="1000">
                <a:solidFill>
                  <a:schemeClr val="dk1"/>
                </a:solidFill>
                <a:latin typeface="Montserrat"/>
                <a:ea typeface="Montserrat"/>
                <a:cs typeface="Montserrat"/>
                <a:sym typeface="Montserrat"/>
              </a:rPr>
              <a:t>Ethereum</a:t>
            </a:r>
            <a:r>
              <a:rPr b="0" i="0" lang="en-US" sz="1000" u="none" cap="none" strike="noStrike">
                <a:solidFill>
                  <a:schemeClr val="dk1"/>
                </a:solidFill>
                <a:latin typeface="Montserrat"/>
                <a:ea typeface="Montserrat"/>
                <a:cs typeface="Montserrat"/>
                <a:sym typeface="Montserrat"/>
              </a:rPr>
              <a:t>-based blockchain platform. Easily integrated, quickly scaled, suited for pre-existing games. </a:t>
            </a:r>
            <a:endParaRPr b="0" i="0" sz="1000" u="none" cap="none" strike="noStrike">
              <a:solidFill>
                <a:schemeClr val="dk1"/>
              </a:solidFill>
              <a:latin typeface="Montserrat"/>
              <a:ea typeface="Montserrat"/>
              <a:cs typeface="Montserrat"/>
              <a:sym typeface="Montserrat"/>
            </a:endParaRPr>
          </a:p>
        </p:txBody>
      </p:sp>
      <p:sp>
        <p:nvSpPr>
          <p:cNvPr id="113" name="Shape 113"/>
          <p:cNvSpPr txBox="1"/>
          <p:nvPr/>
        </p:nvSpPr>
        <p:spPr>
          <a:xfrm>
            <a:off x="1932973" y="5012768"/>
            <a:ext cx="2398200" cy="1146600"/>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You can create multiple assets for every game. Anything can be turned into value, starting with items and ending with user accounts.</a:t>
            </a:r>
            <a:endParaRPr/>
          </a:p>
        </p:txBody>
      </p:sp>
      <p:sp>
        <p:nvSpPr>
          <p:cNvPr id="114" name="Shape 114"/>
          <p:cNvSpPr txBox="1"/>
          <p:nvPr/>
        </p:nvSpPr>
        <p:spPr>
          <a:xfrm>
            <a:off x="1881505" y="4646638"/>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chemeClr val="dk1"/>
                </a:solidFill>
                <a:latin typeface="Montserrat"/>
                <a:ea typeface="Montserrat"/>
                <a:cs typeface="Montserrat"/>
                <a:sym typeface="Montserrat"/>
              </a:rPr>
              <a:t>CREATE</a:t>
            </a:r>
            <a:endParaRPr b="0" i="0" sz="1600" u="none" cap="none" strike="noStrike">
              <a:solidFill>
                <a:schemeClr val="dk1"/>
              </a:solidFill>
              <a:latin typeface="Montserrat"/>
              <a:ea typeface="Montserrat"/>
              <a:cs typeface="Montserrat"/>
              <a:sym typeface="Montserrat"/>
            </a:endParaRPr>
          </a:p>
        </p:txBody>
      </p:sp>
      <p:sp>
        <p:nvSpPr>
          <p:cNvPr id="115" name="Shape 115"/>
          <p:cNvSpPr txBox="1"/>
          <p:nvPr/>
        </p:nvSpPr>
        <p:spPr>
          <a:xfrm>
            <a:off x="4904980" y="5012768"/>
            <a:ext cx="2398070" cy="1146492"/>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Creating a unified capitalization pool regulated by an open economy. Well-crafted and demanded items will rise in cost, increasing market volume.</a:t>
            </a:r>
            <a:endParaRPr/>
          </a:p>
        </p:txBody>
      </p:sp>
      <p:sp>
        <p:nvSpPr>
          <p:cNvPr id="116" name="Shape 116"/>
          <p:cNvSpPr txBox="1"/>
          <p:nvPr/>
        </p:nvSpPr>
        <p:spPr>
          <a:xfrm>
            <a:off x="4853512" y="4646638"/>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chemeClr val="dk1"/>
                </a:solidFill>
                <a:latin typeface="Montserrat"/>
                <a:ea typeface="Montserrat"/>
                <a:cs typeface="Montserrat"/>
                <a:sym typeface="Montserrat"/>
              </a:rPr>
              <a:t>TRADE</a:t>
            </a:r>
            <a:endParaRPr b="0" i="0" sz="1600" u="none" cap="none" strike="noStrike">
              <a:solidFill>
                <a:schemeClr val="dk1"/>
              </a:solidFill>
              <a:latin typeface="Montserrat"/>
              <a:ea typeface="Montserrat"/>
              <a:cs typeface="Montserrat"/>
              <a:sym typeface="Montserrat"/>
            </a:endParaRPr>
          </a:p>
        </p:txBody>
      </p:sp>
      <p:sp>
        <p:nvSpPr>
          <p:cNvPr id="117" name="Shape 117"/>
          <p:cNvSpPr txBox="1"/>
          <p:nvPr/>
        </p:nvSpPr>
        <p:spPr>
          <a:xfrm>
            <a:off x="7929535" y="5012768"/>
            <a:ext cx="2398070" cy="1146492"/>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Use cross-trading capabilities to promote each other games. It's better-than-free advertising you pay with using your own items, no middleman needed.</a:t>
            </a:r>
            <a:endParaRPr/>
          </a:p>
        </p:txBody>
      </p:sp>
      <p:sp>
        <p:nvSpPr>
          <p:cNvPr id="118" name="Shape 118"/>
          <p:cNvSpPr txBox="1"/>
          <p:nvPr/>
        </p:nvSpPr>
        <p:spPr>
          <a:xfrm>
            <a:off x="7878066" y="4646638"/>
            <a:ext cx="250004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1600" u="none" cap="none" strike="noStrike">
                <a:solidFill>
                  <a:schemeClr val="dk1"/>
                </a:solidFill>
                <a:latin typeface="Montserrat"/>
                <a:ea typeface="Montserrat"/>
                <a:cs typeface="Montserrat"/>
                <a:sym typeface="Montserrat"/>
              </a:rPr>
              <a:t>PROMOTE</a:t>
            </a:r>
            <a:endParaRPr b="0" i="0" sz="1600" u="none" cap="none" strike="noStrike">
              <a:solidFill>
                <a:schemeClr val="dk1"/>
              </a:solidFill>
              <a:latin typeface="Montserrat"/>
              <a:ea typeface="Montserrat"/>
              <a:cs typeface="Montserrat"/>
              <a:sym typeface="Montserrat"/>
            </a:endParaRPr>
          </a:p>
        </p:txBody>
      </p:sp>
      <p:sp>
        <p:nvSpPr>
          <p:cNvPr id="119" name="Shape 119"/>
          <p:cNvSpPr/>
          <p:nvPr/>
        </p:nvSpPr>
        <p:spPr>
          <a:xfrm>
            <a:off x="5494362" y="2658411"/>
            <a:ext cx="1209841" cy="1209841"/>
          </a:xfrm>
          <a:custGeom>
            <a:pathLst>
              <a:path extrusionOk="0" h="120000" w="120000">
                <a:moveTo>
                  <a:pt x="55844" y="67105"/>
                </a:moveTo>
                <a:cubicBezTo>
                  <a:pt x="54877" y="70844"/>
                  <a:pt x="48883" y="68950"/>
                  <a:pt x="46938" y="68483"/>
                </a:cubicBezTo>
                <a:lnTo>
                  <a:pt x="48655" y="61877"/>
                </a:lnTo>
                <a:cubicBezTo>
                  <a:pt x="50594" y="62344"/>
                  <a:pt x="56855" y="63211"/>
                  <a:pt x="55844" y="67105"/>
                </a:cubicBezTo>
                <a:moveTo>
                  <a:pt x="54777" y="77766"/>
                </a:moveTo>
                <a:cubicBezTo>
                  <a:pt x="53716" y="81872"/>
                  <a:pt x="46516" y="79655"/>
                  <a:pt x="44183" y="79100"/>
                </a:cubicBezTo>
                <a:lnTo>
                  <a:pt x="46072" y="71816"/>
                </a:lnTo>
                <a:cubicBezTo>
                  <a:pt x="48411" y="72372"/>
                  <a:pt x="55888" y="73483"/>
                  <a:pt x="54777" y="77766"/>
                </a:cubicBezTo>
                <a:moveTo>
                  <a:pt x="55744" y="59561"/>
                </a:moveTo>
                <a:lnTo>
                  <a:pt x="57155" y="54127"/>
                </a:lnTo>
                <a:lnTo>
                  <a:pt x="53711" y="53305"/>
                </a:lnTo>
                <a:lnTo>
                  <a:pt x="52338" y="58594"/>
                </a:lnTo>
                <a:cubicBezTo>
                  <a:pt x="51433" y="58377"/>
                  <a:pt x="50500" y="58172"/>
                  <a:pt x="49583" y="57966"/>
                </a:cubicBezTo>
                <a:lnTo>
                  <a:pt x="50961" y="52644"/>
                </a:lnTo>
                <a:lnTo>
                  <a:pt x="47522" y="51822"/>
                </a:lnTo>
                <a:lnTo>
                  <a:pt x="46111" y="57255"/>
                </a:lnTo>
                <a:cubicBezTo>
                  <a:pt x="45361" y="57088"/>
                  <a:pt x="44627" y="56927"/>
                  <a:pt x="43911" y="56755"/>
                </a:cubicBezTo>
                <a:lnTo>
                  <a:pt x="43911" y="56738"/>
                </a:lnTo>
                <a:lnTo>
                  <a:pt x="39166" y="55600"/>
                </a:lnTo>
                <a:lnTo>
                  <a:pt x="38250" y="59133"/>
                </a:lnTo>
                <a:cubicBezTo>
                  <a:pt x="38250" y="59133"/>
                  <a:pt x="40805" y="59694"/>
                  <a:pt x="40750" y="59727"/>
                </a:cubicBezTo>
                <a:cubicBezTo>
                  <a:pt x="42144" y="60066"/>
                  <a:pt x="42400" y="60950"/>
                  <a:pt x="42355" y="61655"/>
                </a:cubicBezTo>
                <a:lnTo>
                  <a:pt x="40750" y="67850"/>
                </a:lnTo>
                <a:cubicBezTo>
                  <a:pt x="40844" y="67866"/>
                  <a:pt x="40972" y="67900"/>
                  <a:pt x="41105" y="67955"/>
                </a:cubicBezTo>
                <a:cubicBezTo>
                  <a:pt x="40994" y="67927"/>
                  <a:pt x="40872" y="67900"/>
                  <a:pt x="40744" y="67866"/>
                </a:cubicBezTo>
                <a:lnTo>
                  <a:pt x="38488" y="76538"/>
                </a:lnTo>
                <a:cubicBezTo>
                  <a:pt x="38322" y="76950"/>
                  <a:pt x="37888" y="77555"/>
                  <a:pt x="36916" y="77327"/>
                </a:cubicBezTo>
                <a:cubicBezTo>
                  <a:pt x="36950" y="77377"/>
                  <a:pt x="34411" y="76727"/>
                  <a:pt x="34411" y="76727"/>
                </a:cubicBezTo>
                <a:lnTo>
                  <a:pt x="32700" y="80511"/>
                </a:lnTo>
                <a:lnTo>
                  <a:pt x="37177" y="81588"/>
                </a:lnTo>
                <a:cubicBezTo>
                  <a:pt x="38016" y="81783"/>
                  <a:pt x="38833" y="81994"/>
                  <a:pt x="39633" y="82194"/>
                </a:cubicBezTo>
                <a:lnTo>
                  <a:pt x="38211" y="87688"/>
                </a:lnTo>
                <a:lnTo>
                  <a:pt x="41650" y="88516"/>
                </a:lnTo>
                <a:lnTo>
                  <a:pt x="43061" y="83077"/>
                </a:lnTo>
                <a:cubicBezTo>
                  <a:pt x="44005" y="83322"/>
                  <a:pt x="44916" y="83550"/>
                  <a:pt x="45805" y="83761"/>
                </a:cubicBezTo>
                <a:lnTo>
                  <a:pt x="44400" y="89172"/>
                </a:lnTo>
                <a:lnTo>
                  <a:pt x="47844" y="90000"/>
                </a:lnTo>
                <a:lnTo>
                  <a:pt x="49266" y="84511"/>
                </a:lnTo>
                <a:cubicBezTo>
                  <a:pt x="55144" y="85577"/>
                  <a:pt x="59555" y="85150"/>
                  <a:pt x="61416" y="80044"/>
                </a:cubicBezTo>
                <a:cubicBezTo>
                  <a:pt x="62911" y="75938"/>
                  <a:pt x="61338" y="73566"/>
                  <a:pt x="58250" y="72027"/>
                </a:cubicBezTo>
                <a:cubicBezTo>
                  <a:pt x="60500" y="71527"/>
                  <a:pt x="62194" y="70105"/>
                  <a:pt x="62650" y="67166"/>
                </a:cubicBezTo>
                <a:cubicBezTo>
                  <a:pt x="63272" y="63155"/>
                  <a:pt x="60088" y="61000"/>
                  <a:pt x="55744" y="59561"/>
                </a:cubicBezTo>
                <a:moveTo>
                  <a:pt x="49088" y="114516"/>
                </a:moveTo>
                <a:cubicBezTo>
                  <a:pt x="25011" y="114516"/>
                  <a:pt x="5488" y="94988"/>
                  <a:pt x="5488" y="70911"/>
                </a:cubicBezTo>
                <a:cubicBezTo>
                  <a:pt x="5488" y="46827"/>
                  <a:pt x="25011" y="27305"/>
                  <a:pt x="49088" y="27305"/>
                </a:cubicBezTo>
                <a:cubicBezTo>
                  <a:pt x="73172" y="27305"/>
                  <a:pt x="92694" y="46827"/>
                  <a:pt x="92694" y="70911"/>
                </a:cubicBezTo>
                <a:cubicBezTo>
                  <a:pt x="92694" y="94988"/>
                  <a:pt x="73172" y="114516"/>
                  <a:pt x="49088" y="114516"/>
                </a:cubicBezTo>
                <a:moveTo>
                  <a:pt x="49088" y="21816"/>
                </a:moveTo>
                <a:cubicBezTo>
                  <a:pt x="21977" y="21816"/>
                  <a:pt x="0" y="43800"/>
                  <a:pt x="0" y="70911"/>
                </a:cubicBezTo>
                <a:cubicBezTo>
                  <a:pt x="0" y="98022"/>
                  <a:pt x="21977" y="120000"/>
                  <a:pt x="49088" y="120000"/>
                </a:cubicBezTo>
                <a:cubicBezTo>
                  <a:pt x="76205" y="120000"/>
                  <a:pt x="98183" y="98022"/>
                  <a:pt x="98183" y="70911"/>
                </a:cubicBezTo>
                <a:cubicBezTo>
                  <a:pt x="98183" y="43800"/>
                  <a:pt x="76205" y="21816"/>
                  <a:pt x="49088" y="21816"/>
                </a:cubicBezTo>
                <a:moveTo>
                  <a:pt x="70911" y="0"/>
                </a:moveTo>
                <a:cubicBezTo>
                  <a:pt x="55105" y="0"/>
                  <a:pt x="41088" y="7500"/>
                  <a:pt x="32111" y="19100"/>
                </a:cubicBezTo>
                <a:cubicBezTo>
                  <a:pt x="35133" y="18105"/>
                  <a:pt x="38277" y="17400"/>
                  <a:pt x="41511" y="16950"/>
                </a:cubicBezTo>
                <a:cubicBezTo>
                  <a:pt x="49266" y="9855"/>
                  <a:pt x="59566" y="5483"/>
                  <a:pt x="70911" y="5483"/>
                </a:cubicBezTo>
                <a:cubicBezTo>
                  <a:pt x="94988" y="5483"/>
                  <a:pt x="114511" y="25005"/>
                  <a:pt x="114511" y="49088"/>
                </a:cubicBezTo>
                <a:cubicBezTo>
                  <a:pt x="114511" y="60433"/>
                  <a:pt x="110150" y="70733"/>
                  <a:pt x="103050" y="78488"/>
                </a:cubicBezTo>
                <a:cubicBezTo>
                  <a:pt x="102600" y="81716"/>
                  <a:pt x="101894" y="84866"/>
                  <a:pt x="100905" y="87894"/>
                </a:cubicBezTo>
                <a:cubicBezTo>
                  <a:pt x="112500" y="78911"/>
                  <a:pt x="120000" y="64894"/>
                  <a:pt x="120000" y="49088"/>
                </a:cubicBezTo>
                <a:cubicBezTo>
                  <a:pt x="120000" y="21977"/>
                  <a:pt x="98022" y="0"/>
                  <a:pt x="70911" y="0"/>
                </a:cubicBezTo>
              </a:path>
            </a:pathLst>
          </a:custGeom>
          <a:solidFill>
            <a:schemeClr val="dk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b="0" i="0" sz="2999" u="none" cap="none" strike="noStrike">
              <a:solidFill>
                <a:schemeClr val="dk1"/>
              </a:solidFill>
              <a:latin typeface="Lato"/>
              <a:ea typeface="Lato"/>
              <a:cs typeface="Lato"/>
              <a:sym typeface="Lato"/>
            </a:endParaRPr>
          </a:p>
        </p:txBody>
      </p:sp>
      <p:sp>
        <p:nvSpPr>
          <p:cNvPr id="120" name="Shape 120"/>
          <p:cNvSpPr/>
          <p:nvPr/>
        </p:nvSpPr>
        <p:spPr>
          <a:xfrm>
            <a:off x="8628814" y="2763727"/>
            <a:ext cx="998548" cy="999211"/>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lt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b="0" i="0" sz="2999" u="none" cap="none" strike="noStrike">
              <a:solidFill>
                <a:schemeClr val="dk1"/>
              </a:solidFill>
              <a:latin typeface="Lato"/>
              <a:ea typeface="Lato"/>
              <a:cs typeface="Lato"/>
              <a:sym typeface="Lato"/>
            </a:endParaRPr>
          </a:p>
        </p:txBody>
      </p:sp>
      <p:sp>
        <p:nvSpPr>
          <p:cNvPr id="121" name="Shape 121"/>
          <p:cNvSpPr/>
          <p:nvPr/>
        </p:nvSpPr>
        <p:spPr>
          <a:xfrm>
            <a:off x="2768597" y="2763772"/>
            <a:ext cx="543617" cy="999166"/>
          </a:xfrm>
          <a:custGeom>
            <a:pathLst>
              <a:path extrusionOk="0" h="120000" w="120000">
                <a:moveTo>
                  <a:pt x="72855" y="87272"/>
                </a:moveTo>
                <a:cubicBezTo>
                  <a:pt x="70494" y="87272"/>
                  <a:pt x="68572" y="88494"/>
                  <a:pt x="68572" y="90000"/>
                </a:cubicBezTo>
                <a:cubicBezTo>
                  <a:pt x="68572" y="91505"/>
                  <a:pt x="70494" y="92727"/>
                  <a:pt x="72855" y="92727"/>
                </a:cubicBezTo>
                <a:cubicBezTo>
                  <a:pt x="75222" y="92727"/>
                  <a:pt x="77144" y="91505"/>
                  <a:pt x="77144" y="90000"/>
                </a:cubicBezTo>
                <a:cubicBezTo>
                  <a:pt x="77144" y="88494"/>
                  <a:pt x="75222" y="87272"/>
                  <a:pt x="72855" y="87272"/>
                </a:cubicBezTo>
                <a:moveTo>
                  <a:pt x="77144" y="43638"/>
                </a:moveTo>
                <a:cubicBezTo>
                  <a:pt x="72411" y="43638"/>
                  <a:pt x="68572" y="46083"/>
                  <a:pt x="68572" y="49088"/>
                </a:cubicBezTo>
                <a:cubicBezTo>
                  <a:pt x="68572" y="52105"/>
                  <a:pt x="72411" y="54544"/>
                  <a:pt x="77144" y="54544"/>
                </a:cubicBezTo>
                <a:cubicBezTo>
                  <a:pt x="81872" y="54544"/>
                  <a:pt x="85716" y="52105"/>
                  <a:pt x="85716" y="49088"/>
                </a:cubicBezTo>
                <a:cubicBezTo>
                  <a:pt x="85716" y="46083"/>
                  <a:pt x="81872" y="43638"/>
                  <a:pt x="77144" y="43638"/>
                </a:cubicBezTo>
                <a:moveTo>
                  <a:pt x="47144" y="98183"/>
                </a:moveTo>
                <a:cubicBezTo>
                  <a:pt x="44777" y="98183"/>
                  <a:pt x="42855" y="99400"/>
                  <a:pt x="42855" y="100911"/>
                </a:cubicBezTo>
                <a:cubicBezTo>
                  <a:pt x="42855" y="102416"/>
                  <a:pt x="44777" y="103638"/>
                  <a:pt x="47144" y="103638"/>
                </a:cubicBezTo>
                <a:cubicBezTo>
                  <a:pt x="49505" y="103638"/>
                  <a:pt x="51427" y="102416"/>
                  <a:pt x="51427" y="100911"/>
                </a:cubicBezTo>
                <a:cubicBezTo>
                  <a:pt x="51427" y="99400"/>
                  <a:pt x="49505" y="98183"/>
                  <a:pt x="47144" y="98183"/>
                </a:cubicBezTo>
                <a:moveTo>
                  <a:pt x="51427" y="60000"/>
                </a:moveTo>
                <a:cubicBezTo>
                  <a:pt x="51427" y="56988"/>
                  <a:pt x="47588" y="54544"/>
                  <a:pt x="42855" y="54544"/>
                </a:cubicBezTo>
                <a:cubicBezTo>
                  <a:pt x="38127" y="54544"/>
                  <a:pt x="34283" y="56988"/>
                  <a:pt x="34283" y="60000"/>
                </a:cubicBezTo>
                <a:cubicBezTo>
                  <a:pt x="34283" y="63016"/>
                  <a:pt x="38127" y="65455"/>
                  <a:pt x="42855" y="65455"/>
                </a:cubicBezTo>
                <a:cubicBezTo>
                  <a:pt x="47588" y="65455"/>
                  <a:pt x="51427" y="63016"/>
                  <a:pt x="51427" y="60000"/>
                </a:cubicBezTo>
                <a:moveTo>
                  <a:pt x="55716" y="76361"/>
                </a:moveTo>
                <a:cubicBezTo>
                  <a:pt x="53350" y="76361"/>
                  <a:pt x="51427" y="77583"/>
                  <a:pt x="51427" y="79088"/>
                </a:cubicBezTo>
                <a:cubicBezTo>
                  <a:pt x="51427" y="80600"/>
                  <a:pt x="53350" y="81816"/>
                  <a:pt x="55716" y="81816"/>
                </a:cubicBezTo>
                <a:cubicBezTo>
                  <a:pt x="58077" y="81816"/>
                  <a:pt x="60000" y="80600"/>
                  <a:pt x="60000" y="79088"/>
                </a:cubicBezTo>
                <a:cubicBezTo>
                  <a:pt x="60000" y="77583"/>
                  <a:pt x="58077" y="76361"/>
                  <a:pt x="55716" y="76361"/>
                </a:cubicBezTo>
                <a:moveTo>
                  <a:pt x="111427" y="10911"/>
                </a:moveTo>
                <a:lnTo>
                  <a:pt x="8572" y="10911"/>
                </a:lnTo>
                <a:lnTo>
                  <a:pt x="8572" y="5455"/>
                </a:lnTo>
                <a:lnTo>
                  <a:pt x="111427" y="5455"/>
                </a:lnTo>
                <a:cubicBezTo>
                  <a:pt x="111427" y="5455"/>
                  <a:pt x="111427" y="10911"/>
                  <a:pt x="111427" y="10911"/>
                </a:cubicBezTo>
                <a:close/>
                <a:moveTo>
                  <a:pt x="94283" y="22405"/>
                </a:moveTo>
                <a:cubicBezTo>
                  <a:pt x="89327" y="23255"/>
                  <a:pt x="84811" y="24550"/>
                  <a:pt x="79716" y="26061"/>
                </a:cubicBezTo>
                <a:cubicBezTo>
                  <a:pt x="73383" y="27944"/>
                  <a:pt x="66216" y="30072"/>
                  <a:pt x="55522" y="32188"/>
                </a:cubicBezTo>
                <a:cubicBezTo>
                  <a:pt x="44961" y="34277"/>
                  <a:pt x="34261" y="32444"/>
                  <a:pt x="25716" y="29850"/>
                </a:cubicBezTo>
                <a:lnTo>
                  <a:pt x="25716" y="16361"/>
                </a:lnTo>
                <a:lnTo>
                  <a:pt x="94283" y="16361"/>
                </a:lnTo>
                <a:cubicBezTo>
                  <a:pt x="94283" y="16361"/>
                  <a:pt x="94283" y="22405"/>
                  <a:pt x="94283" y="22405"/>
                </a:cubicBezTo>
                <a:close/>
                <a:moveTo>
                  <a:pt x="94283" y="92727"/>
                </a:moveTo>
                <a:cubicBezTo>
                  <a:pt x="94283" y="104777"/>
                  <a:pt x="78933" y="114544"/>
                  <a:pt x="60000" y="114544"/>
                </a:cubicBezTo>
                <a:cubicBezTo>
                  <a:pt x="41061" y="114544"/>
                  <a:pt x="25716" y="104777"/>
                  <a:pt x="25716" y="92727"/>
                </a:cubicBezTo>
                <a:lnTo>
                  <a:pt x="25716" y="35466"/>
                </a:lnTo>
                <a:cubicBezTo>
                  <a:pt x="31788" y="37038"/>
                  <a:pt x="38633" y="38188"/>
                  <a:pt x="45872" y="38188"/>
                </a:cubicBezTo>
                <a:cubicBezTo>
                  <a:pt x="49911" y="38188"/>
                  <a:pt x="54061" y="37838"/>
                  <a:pt x="58227" y="37011"/>
                </a:cubicBezTo>
                <a:cubicBezTo>
                  <a:pt x="69511" y="34783"/>
                  <a:pt x="77300" y="32466"/>
                  <a:pt x="83555" y="30611"/>
                </a:cubicBezTo>
                <a:cubicBezTo>
                  <a:pt x="87555" y="29416"/>
                  <a:pt x="90922" y="28438"/>
                  <a:pt x="94283" y="27716"/>
                </a:cubicBezTo>
                <a:cubicBezTo>
                  <a:pt x="94283" y="27716"/>
                  <a:pt x="94283" y="92727"/>
                  <a:pt x="94283" y="92727"/>
                </a:cubicBezTo>
                <a:close/>
                <a:moveTo>
                  <a:pt x="111427" y="0"/>
                </a:moveTo>
                <a:lnTo>
                  <a:pt x="8572" y="0"/>
                </a:lnTo>
                <a:cubicBezTo>
                  <a:pt x="3838" y="0"/>
                  <a:pt x="0" y="2444"/>
                  <a:pt x="0" y="5455"/>
                </a:cubicBezTo>
                <a:lnTo>
                  <a:pt x="0" y="10911"/>
                </a:lnTo>
                <a:cubicBezTo>
                  <a:pt x="0" y="13922"/>
                  <a:pt x="3838" y="16361"/>
                  <a:pt x="8572" y="16361"/>
                </a:cubicBezTo>
                <a:lnTo>
                  <a:pt x="17144" y="16361"/>
                </a:lnTo>
                <a:lnTo>
                  <a:pt x="17144" y="92727"/>
                </a:lnTo>
                <a:cubicBezTo>
                  <a:pt x="17144" y="107788"/>
                  <a:pt x="36327" y="120000"/>
                  <a:pt x="60000" y="120000"/>
                </a:cubicBezTo>
                <a:cubicBezTo>
                  <a:pt x="83672" y="120000"/>
                  <a:pt x="102855" y="107788"/>
                  <a:pt x="102855" y="92727"/>
                </a:cubicBezTo>
                <a:lnTo>
                  <a:pt x="102855" y="16361"/>
                </a:lnTo>
                <a:lnTo>
                  <a:pt x="111427" y="16361"/>
                </a:lnTo>
                <a:cubicBezTo>
                  <a:pt x="116161" y="16361"/>
                  <a:pt x="120000" y="13922"/>
                  <a:pt x="120000" y="10911"/>
                </a:cubicBezTo>
                <a:lnTo>
                  <a:pt x="120000" y="5455"/>
                </a:lnTo>
                <a:cubicBezTo>
                  <a:pt x="120000" y="2444"/>
                  <a:pt x="116161" y="0"/>
                  <a:pt x="111427" y="0"/>
                </a:cubicBezTo>
              </a:path>
            </a:pathLst>
          </a:custGeom>
          <a:solidFill>
            <a:schemeClr val="lt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b="0" i="0" sz="2999" u="none" cap="none" strike="noStrike">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nvSpPr>
        <p:spPr>
          <a:xfrm>
            <a:off x="3329909" y="695003"/>
            <a:ext cx="5546672"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b="0" i="0" lang="en-US" sz="3300" u="none" cap="none" strike="noStrike">
                <a:solidFill>
                  <a:schemeClr val="dk1"/>
                </a:solidFill>
                <a:latin typeface="Montserrat"/>
                <a:ea typeface="Montserrat"/>
                <a:cs typeface="Montserrat"/>
                <a:sym typeface="Montserrat"/>
              </a:rPr>
              <a:t>MARKET VALIDATION</a:t>
            </a:r>
            <a:endParaRPr/>
          </a:p>
        </p:txBody>
      </p:sp>
      <p:sp>
        <p:nvSpPr>
          <p:cNvPr id="127" name="Shape 127"/>
          <p:cNvSpPr txBox="1"/>
          <p:nvPr/>
        </p:nvSpPr>
        <p:spPr>
          <a:xfrm>
            <a:off x="2088409" y="1309793"/>
            <a:ext cx="8021750" cy="461665"/>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b="0" i="0" lang="en-US" sz="1000" u="none" cap="none" strike="noStrike">
                <a:solidFill>
                  <a:schemeClr val="dk1"/>
                </a:solidFill>
                <a:latin typeface="Montserrat"/>
                <a:ea typeface="Montserrat"/>
                <a:cs typeface="Montserrat"/>
                <a:sym typeface="Montserrat"/>
              </a:rPr>
              <a:t>According to the wallet count – current active player base of crypto games is only about 70 000 people. Creating a standard and a platform for cross-game trading, while adding non-blockchain games into the mix will bring next to 400 000 more users that are currently trading.</a:t>
            </a:r>
            <a:endParaRPr/>
          </a:p>
        </p:txBody>
      </p:sp>
      <p:grpSp>
        <p:nvGrpSpPr>
          <p:cNvPr id="128" name="Shape 128"/>
          <p:cNvGrpSpPr/>
          <p:nvPr/>
        </p:nvGrpSpPr>
        <p:grpSpPr>
          <a:xfrm>
            <a:off x="6949747" y="2295937"/>
            <a:ext cx="2940465" cy="292350"/>
            <a:chOff x="6949747" y="2295937"/>
            <a:chExt cx="2940465" cy="292350"/>
          </a:xfrm>
        </p:grpSpPr>
        <p:sp>
          <p:nvSpPr>
            <p:cNvPr id="129" name="Shape 129"/>
            <p:cNvSpPr txBox="1"/>
            <p:nvPr/>
          </p:nvSpPr>
          <p:spPr>
            <a:xfrm>
              <a:off x="7362862" y="2295937"/>
              <a:ext cx="2527350" cy="292350"/>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b="0" i="0" lang="en-US" sz="1600" u="none" cap="none" strike="noStrike">
                  <a:solidFill>
                    <a:schemeClr val="dk1"/>
                  </a:solidFill>
                  <a:latin typeface="Montserrat"/>
                  <a:ea typeface="Montserrat"/>
                  <a:cs typeface="Montserrat"/>
                  <a:sym typeface="Montserrat"/>
                </a:rPr>
                <a:t>2,600,000,000</a:t>
              </a:r>
              <a:endParaRPr b="0" i="0" sz="1600" u="none" cap="none" strike="noStrike">
                <a:solidFill>
                  <a:schemeClr val="dk1"/>
                </a:solidFill>
                <a:latin typeface="Montserrat"/>
                <a:ea typeface="Montserrat"/>
                <a:cs typeface="Montserrat"/>
                <a:sym typeface="Montserrat"/>
              </a:endParaRPr>
            </a:p>
          </p:txBody>
        </p:sp>
        <p:sp>
          <p:nvSpPr>
            <p:cNvPr id="130" name="Shape 130"/>
            <p:cNvSpPr/>
            <p:nvPr/>
          </p:nvSpPr>
          <p:spPr>
            <a:xfrm>
              <a:off x="6949747" y="2302448"/>
              <a:ext cx="279328" cy="279328"/>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sp>
        <p:nvSpPr>
          <p:cNvPr id="131" name="Shape 131"/>
          <p:cNvSpPr txBox="1"/>
          <p:nvPr/>
        </p:nvSpPr>
        <p:spPr>
          <a:xfrm>
            <a:off x="7303486" y="2642231"/>
            <a:ext cx="3789300" cy="923853"/>
          </a:xfrm>
          <a:prstGeom prst="rect">
            <a:avLst/>
          </a:prstGeom>
          <a:noFill/>
          <a:ln>
            <a:noFill/>
          </a:ln>
        </p:spPr>
        <p:txBody>
          <a:bodyPr anchorCtr="0" anchor="t" bIns="22850" lIns="45700" spcFirstLastPara="1" rIns="45700" wrap="square" tIns="22850">
            <a:noAutofit/>
          </a:bodyPr>
          <a:lstStyle/>
          <a:p>
            <a:pPr indent="0" lvl="0" marL="0" marR="0" rtl="0" algn="l">
              <a:lnSpc>
                <a:spcPct val="150000"/>
              </a:lnSpc>
              <a:spcBef>
                <a:spcPts val="0"/>
              </a:spcBef>
              <a:spcAft>
                <a:spcPts val="0"/>
              </a:spcAft>
              <a:buNone/>
            </a:pPr>
            <a:r>
              <a:rPr lang="en-US" sz="1000">
                <a:solidFill>
                  <a:schemeClr val="dk1"/>
                </a:solidFill>
                <a:latin typeface="Montserrat"/>
                <a:ea typeface="Montserrat"/>
                <a:cs typeface="Montserrat"/>
                <a:sym typeface="Montserrat"/>
              </a:rPr>
              <a:t>Gamers are active worldwide. They are avid device users able to navigate the trade but not interested in joining in the convoluted trading space existing today.</a:t>
            </a:r>
            <a:endParaRPr/>
          </a:p>
        </p:txBody>
      </p:sp>
      <p:grpSp>
        <p:nvGrpSpPr>
          <p:cNvPr id="132" name="Shape 132"/>
          <p:cNvGrpSpPr/>
          <p:nvPr/>
        </p:nvGrpSpPr>
        <p:grpSpPr>
          <a:xfrm>
            <a:off x="6949747" y="3570835"/>
            <a:ext cx="2940465" cy="292350"/>
            <a:chOff x="6949747" y="3615057"/>
            <a:chExt cx="2940465" cy="292350"/>
          </a:xfrm>
        </p:grpSpPr>
        <p:sp>
          <p:nvSpPr>
            <p:cNvPr id="133" name="Shape 133"/>
            <p:cNvSpPr txBox="1"/>
            <p:nvPr/>
          </p:nvSpPr>
          <p:spPr>
            <a:xfrm>
              <a:off x="7362862" y="3615057"/>
              <a:ext cx="2527350" cy="292350"/>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1,000,000</a:t>
              </a:r>
              <a:endParaRPr sz="1600">
                <a:solidFill>
                  <a:schemeClr val="dk1"/>
                </a:solidFill>
                <a:latin typeface="Montserrat"/>
                <a:ea typeface="Montserrat"/>
                <a:cs typeface="Montserrat"/>
                <a:sym typeface="Montserrat"/>
              </a:endParaRPr>
            </a:p>
          </p:txBody>
        </p:sp>
        <p:sp>
          <p:nvSpPr>
            <p:cNvPr id="134" name="Shape 134"/>
            <p:cNvSpPr/>
            <p:nvPr/>
          </p:nvSpPr>
          <p:spPr>
            <a:xfrm>
              <a:off x="6949747" y="3621568"/>
              <a:ext cx="279328" cy="279328"/>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sp>
        <p:nvSpPr>
          <p:cNvPr id="135" name="Shape 135"/>
          <p:cNvSpPr txBox="1"/>
          <p:nvPr/>
        </p:nvSpPr>
        <p:spPr>
          <a:xfrm>
            <a:off x="7303486" y="3887121"/>
            <a:ext cx="3789300" cy="923853"/>
          </a:xfrm>
          <a:prstGeom prst="rect">
            <a:avLst/>
          </a:prstGeom>
          <a:noFill/>
          <a:ln>
            <a:noFill/>
          </a:ln>
        </p:spPr>
        <p:txBody>
          <a:bodyPr anchorCtr="0" anchor="t" bIns="22850" lIns="45700" spcFirstLastPara="1" rIns="45700" wrap="square" tIns="22850">
            <a:noAutofit/>
          </a:bodyPr>
          <a:lstStyle/>
          <a:p>
            <a:pPr indent="0" lvl="0" marL="0" marR="0" rtl="0" algn="l">
              <a:lnSpc>
                <a:spcPct val="150000"/>
              </a:lnSpc>
              <a:spcBef>
                <a:spcPts val="0"/>
              </a:spcBef>
              <a:spcAft>
                <a:spcPts val="0"/>
              </a:spcAft>
              <a:buNone/>
            </a:pPr>
            <a:r>
              <a:rPr lang="en-US" sz="1000">
                <a:solidFill>
                  <a:schemeClr val="dk1"/>
                </a:solidFill>
                <a:latin typeface="Montserrat"/>
                <a:ea typeface="Montserrat"/>
                <a:cs typeface="Montserrat"/>
                <a:sym typeface="Montserrat"/>
              </a:rPr>
              <a:t>Of developers are competing for gamers attention every day. Current situation creates inflated marketing budgets and lowers game quality, creating questionable business practices. </a:t>
            </a:r>
            <a:endParaRPr/>
          </a:p>
        </p:txBody>
      </p:sp>
      <p:grpSp>
        <p:nvGrpSpPr>
          <p:cNvPr id="136" name="Shape 136"/>
          <p:cNvGrpSpPr/>
          <p:nvPr/>
        </p:nvGrpSpPr>
        <p:grpSpPr>
          <a:xfrm>
            <a:off x="6949747" y="4845734"/>
            <a:ext cx="2940465" cy="292350"/>
            <a:chOff x="6949747" y="4845734"/>
            <a:chExt cx="2940465" cy="292350"/>
          </a:xfrm>
        </p:grpSpPr>
        <p:sp>
          <p:nvSpPr>
            <p:cNvPr id="137" name="Shape 137"/>
            <p:cNvSpPr txBox="1"/>
            <p:nvPr/>
          </p:nvSpPr>
          <p:spPr>
            <a:xfrm>
              <a:off x="7362862" y="4845734"/>
              <a:ext cx="2527350" cy="292350"/>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8000</a:t>
              </a:r>
              <a:endParaRPr/>
            </a:p>
          </p:txBody>
        </p:sp>
        <p:sp>
          <p:nvSpPr>
            <p:cNvPr id="138" name="Shape 138"/>
            <p:cNvSpPr/>
            <p:nvPr/>
          </p:nvSpPr>
          <p:spPr>
            <a:xfrm>
              <a:off x="6949747" y="4852245"/>
              <a:ext cx="279328" cy="279328"/>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sp>
        <p:nvSpPr>
          <p:cNvPr id="139" name="Shape 139"/>
          <p:cNvSpPr txBox="1"/>
          <p:nvPr/>
        </p:nvSpPr>
        <p:spPr>
          <a:xfrm>
            <a:off x="7303486" y="5166391"/>
            <a:ext cx="3789300" cy="923853"/>
          </a:xfrm>
          <a:prstGeom prst="rect">
            <a:avLst/>
          </a:prstGeom>
          <a:noFill/>
          <a:ln>
            <a:noFill/>
          </a:ln>
        </p:spPr>
        <p:txBody>
          <a:bodyPr anchorCtr="0" anchor="t" bIns="22850" lIns="45700" spcFirstLastPara="1" rIns="45700" wrap="square" tIns="22850">
            <a:noAutofit/>
          </a:bodyPr>
          <a:lstStyle/>
          <a:p>
            <a:pPr indent="0" lvl="0" marL="0" marR="0" rtl="0" algn="l">
              <a:lnSpc>
                <a:spcPct val="150000"/>
              </a:lnSpc>
              <a:spcBef>
                <a:spcPts val="0"/>
              </a:spcBef>
              <a:spcAft>
                <a:spcPts val="0"/>
              </a:spcAft>
              <a:buNone/>
            </a:pPr>
            <a:r>
              <a:rPr lang="en-US" sz="1000">
                <a:solidFill>
                  <a:schemeClr val="dk1"/>
                </a:solidFill>
                <a:latin typeface="Montserrat"/>
                <a:ea typeface="Montserrat"/>
                <a:cs typeface="Montserrat"/>
                <a:sym typeface="Montserrat"/>
              </a:rPr>
              <a:t>A total number of games released on Steam alone in 2017. Considering the market share of mobile devices, that number would double. Consoles would add another thousand to it.</a:t>
            </a:r>
            <a:endParaRPr sz="1800">
              <a:solidFill>
                <a:schemeClr val="dk1"/>
              </a:solidFill>
              <a:latin typeface="Calibri"/>
              <a:ea typeface="Calibri"/>
              <a:cs typeface="Calibri"/>
              <a:sym typeface="Calibri"/>
            </a:endParaRPr>
          </a:p>
        </p:txBody>
      </p:sp>
      <p:pic>
        <p:nvPicPr>
          <p:cNvPr id="140" name="Shape 140"/>
          <p:cNvPicPr preferRelativeResize="0"/>
          <p:nvPr/>
        </p:nvPicPr>
        <p:blipFill rotWithShape="1">
          <a:blip r:embed="rId3">
            <a:alphaModFix/>
          </a:blip>
          <a:srcRect b="0" l="0" r="0" t="0"/>
          <a:stretch/>
        </p:blipFill>
        <p:spPr>
          <a:xfrm>
            <a:off x="243539" y="2295937"/>
            <a:ext cx="6572421" cy="36969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1149308" y="5076282"/>
            <a:ext cx="3090890" cy="1250477"/>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The total value of the gaming market in 2019. </a:t>
            </a:r>
            <a:endParaRPr sz="1000">
              <a:solidFill>
                <a:schemeClr val="dk1"/>
              </a:solidFill>
              <a:latin typeface="Montserrat"/>
              <a:ea typeface="Montserrat"/>
              <a:cs typeface="Montserrat"/>
              <a:sym typeface="Montserrat"/>
            </a:endParaRPr>
          </a:p>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It is set to reach 180 by 2021 with mobile gaming becoming a 100-billion industry.</a:t>
            </a:r>
            <a:endParaRPr sz="1800">
              <a:solidFill>
                <a:schemeClr val="dk1"/>
              </a:solidFill>
              <a:latin typeface="Calibri"/>
              <a:ea typeface="Calibri"/>
              <a:cs typeface="Calibri"/>
              <a:sym typeface="Calibri"/>
            </a:endParaRPr>
          </a:p>
        </p:txBody>
      </p:sp>
      <p:sp>
        <p:nvSpPr>
          <p:cNvPr id="146" name="Shape 146"/>
          <p:cNvSpPr txBox="1"/>
          <p:nvPr/>
        </p:nvSpPr>
        <p:spPr>
          <a:xfrm>
            <a:off x="1992468" y="3925188"/>
            <a:ext cx="1379545" cy="83099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5100">
                <a:solidFill>
                  <a:schemeClr val="dk1"/>
                </a:solidFill>
                <a:latin typeface="Montserrat"/>
                <a:ea typeface="Montserrat"/>
                <a:cs typeface="Montserrat"/>
                <a:sym typeface="Montserrat"/>
              </a:rPr>
              <a:t>150</a:t>
            </a:r>
            <a:endParaRPr sz="5100">
              <a:solidFill>
                <a:schemeClr val="dk1"/>
              </a:solidFill>
              <a:latin typeface="Montserrat"/>
              <a:ea typeface="Montserrat"/>
              <a:cs typeface="Montserrat"/>
              <a:sym typeface="Montserrat"/>
            </a:endParaRPr>
          </a:p>
        </p:txBody>
      </p:sp>
      <p:sp>
        <p:nvSpPr>
          <p:cNvPr id="147" name="Shape 147"/>
          <p:cNvSpPr txBox="1"/>
          <p:nvPr/>
        </p:nvSpPr>
        <p:spPr>
          <a:xfrm>
            <a:off x="1539243" y="4714725"/>
            <a:ext cx="2335736"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BILLIONS</a:t>
            </a:r>
            <a:endParaRPr sz="1600">
              <a:solidFill>
                <a:schemeClr val="dk1"/>
              </a:solidFill>
              <a:latin typeface="Montserrat"/>
              <a:ea typeface="Montserrat"/>
              <a:cs typeface="Montserrat"/>
              <a:sym typeface="Montserrat"/>
            </a:endParaRPr>
          </a:p>
        </p:txBody>
      </p:sp>
      <p:sp>
        <p:nvSpPr>
          <p:cNvPr id="148" name="Shape 148"/>
          <p:cNvSpPr txBox="1"/>
          <p:nvPr/>
        </p:nvSpPr>
        <p:spPr>
          <a:xfrm>
            <a:off x="4589253" y="5076282"/>
            <a:ext cx="3090890" cy="1250477"/>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Estimated in-game item trade volume in 2017 (Juniper research). This number is set to reach 50 billions by 2022. </a:t>
            </a:r>
            <a:endParaRPr sz="1000">
              <a:solidFill>
                <a:schemeClr val="dk1"/>
              </a:solidFill>
              <a:latin typeface="Montserrat"/>
              <a:ea typeface="Montserrat"/>
              <a:cs typeface="Montserrat"/>
              <a:sym typeface="Montserrat"/>
            </a:endParaRPr>
          </a:p>
        </p:txBody>
      </p:sp>
      <p:sp>
        <p:nvSpPr>
          <p:cNvPr id="149" name="Shape 149"/>
          <p:cNvSpPr txBox="1"/>
          <p:nvPr/>
        </p:nvSpPr>
        <p:spPr>
          <a:xfrm>
            <a:off x="5308580" y="3925188"/>
            <a:ext cx="1627208" cy="83099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5100">
                <a:solidFill>
                  <a:schemeClr val="dk1"/>
                </a:solidFill>
                <a:latin typeface="Montserrat"/>
                <a:ea typeface="Montserrat"/>
                <a:cs typeface="Montserrat"/>
                <a:sym typeface="Montserrat"/>
              </a:rPr>
              <a:t>30</a:t>
            </a:r>
            <a:endParaRPr sz="5100">
              <a:solidFill>
                <a:schemeClr val="dk1"/>
              </a:solidFill>
              <a:latin typeface="Montserrat"/>
              <a:ea typeface="Montserrat"/>
              <a:cs typeface="Montserrat"/>
              <a:sym typeface="Montserrat"/>
            </a:endParaRPr>
          </a:p>
        </p:txBody>
      </p:sp>
      <p:sp>
        <p:nvSpPr>
          <p:cNvPr id="150" name="Shape 150"/>
          <p:cNvSpPr txBox="1"/>
          <p:nvPr/>
        </p:nvSpPr>
        <p:spPr>
          <a:xfrm>
            <a:off x="5407990" y="4714725"/>
            <a:ext cx="1478130"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BILLIONS</a:t>
            </a:r>
            <a:endParaRPr sz="1600">
              <a:solidFill>
                <a:schemeClr val="dk1"/>
              </a:solidFill>
              <a:latin typeface="Montserrat"/>
              <a:ea typeface="Montserrat"/>
              <a:cs typeface="Montserrat"/>
              <a:sym typeface="Montserrat"/>
            </a:endParaRPr>
          </a:p>
        </p:txBody>
      </p:sp>
      <p:sp>
        <p:nvSpPr>
          <p:cNvPr id="151" name="Shape 151"/>
          <p:cNvSpPr txBox="1"/>
          <p:nvPr/>
        </p:nvSpPr>
        <p:spPr>
          <a:xfrm>
            <a:off x="7994951" y="5076282"/>
            <a:ext cx="3090890" cy="1250477"/>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Is the market share realistically achievable within a 1,5 year-span. This is estimated based on the number of gamers trading on third-party websites.</a:t>
            </a:r>
            <a:endParaRPr/>
          </a:p>
        </p:txBody>
      </p:sp>
      <p:sp>
        <p:nvSpPr>
          <p:cNvPr id="152" name="Shape 152"/>
          <p:cNvSpPr txBox="1"/>
          <p:nvPr/>
        </p:nvSpPr>
        <p:spPr>
          <a:xfrm>
            <a:off x="9074108" y="3925188"/>
            <a:ext cx="927512" cy="83099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5100">
                <a:solidFill>
                  <a:schemeClr val="dk1"/>
                </a:solidFill>
                <a:latin typeface="Montserrat"/>
                <a:ea typeface="Montserrat"/>
                <a:cs typeface="Montserrat"/>
                <a:sym typeface="Montserrat"/>
              </a:rPr>
              <a:t>10</a:t>
            </a:r>
            <a:endParaRPr sz="5100">
              <a:solidFill>
                <a:schemeClr val="dk1"/>
              </a:solidFill>
              <a:latin typeface="Montserrat"/>
              <a:ea typeface="Montserrat"/>
              <a:cs typeface="Montserrat"/>
              <a:sym typeface="Montserrat"/>
            </a:endParaRPr>
          </a:p>
        </p:txBody>
      </p:sp>
      <p:sp>
        <p:nvSpPr>
          <p:cNvPr id="153" name="Shape 153"/>
          <p:cNvSpPr txBox="1"/>
          <p:nvPr/>
        </p:nvSpPr>
        <p:spPr>
          <a:xfrm>
            <a:off x="8822818" y="4714725"/>
            <a:ext cx="1459870"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PERCENT</a:t>
            </a:r>
            <a:endParaRPr sz="1600">
              <a:solidFill>
                <a:schemeClr val="dk1"/>
              </a:solidFill>
              <a:latin typeface="Montserrat"/>
              <a:ea typeface="Montserrat"/>
              <a:cs typeface="Montserrat"/>
              <a:sym typeface="Montserrat"/>
            </a:endParaRPr>
          </a:p>
        </p:txBody>
      </p:sp>
      <p:sp>
        <p:nvSpPr>
          <p:cNvPr id="154" name="Shape 154"/>
          <p:cNvSpPr/>
          <p:nvPr/>
        </p:nvSpPr>
        <p:spPr>
          <a:xfrm>
            <a:off x="5565435" y="2511020"/>
            <a:ext cx="1163240" cy="1163242"/>
          </a:xfrm>
          <a:custGeom>
            <a:pathLst>
              <a:path extrusionOk="0" h="120000" w="12000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dk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sz="2999">
              <a:solidFill>
                <a:schemeClr val="dk1"/>
              </a:solidFill>
              <a:latin typeface="Lato"/>
              <a:ea typeface="Lato"/>
              <a:cs typeface="Lato"/>
              <a:sym typeface="Lato"/>
            </a:endParaRPr>
          </a:p>
        </p:txBody>
      </p:sp>
      <p:sp>
        <p:nvSpPr>
          <p:cNvPr id="155" name="Shape 155"/>
          <p:cNvSpPr/>
          <p:nvPr/>
        </p:nvSpPr>
        <p:spPr>
          <a:xfrm>
            <a:off x="2100620" y="2563897"/>
            <a:ext cx="1163240" cy="1057486"/>
          </a:xfrm>
          <a:custGeom>
            <a:pathLst>
              <a:path extrusionOk="0" h="120000" w="120000">
                <a:moveTo>
                  <a:pt x="95455" y="74997"/>
                </a:moveTo>
                <a:cubicBezTo>
                  <a:pt x="92444" y="74997"/>
                  <a:pt x="90000" y="77690"/>
                  <a:pt x="90000" y="81001"/>
                </a:cubicBezTo>
                <a:cubicBezTo>
                  <a:pt x="90000" y="84313"/>
                  <a:pt x="92444" y="87000"/>
                  <a:pt x="95455" y="87000"/>
                </a:cubicBezTo>
                <a:cubicBezTo>
                  <a:pt x="98466" y="87000"/>
                  <a:pt x="100911" y="84313"/>
                  <a:pt x="100911" y="81001"/>
                </a:cubicBezTo>
                <a:cubicBezTo>
                  <a:pt x="100911" y="77690"/>
                  <a:pt x="98466" y="74997"/>
                  <a:pt x="95455" y="74997"/>
                </a:cubicBezTo>
                <a:moveTo>
                  <a:pt x="84544" y="87000"/>
                </a:moveTo>
                <a:cubicBezTo>
                  <a:pt x="81533" y="87000"/>
                  <a:pt x="79088" y="89687"/>
                  <a:pt x="79088" y="92999"/>
                </a:cubicBezTo>
                <a:cubicBezTo>
                  <a:pt x="79088" y="96316"/>
                  <a:pt x="81533" y="98998"/>
                  <a:pt x="84544" y="98998"/>
                </a:cubicBezTo>
                <a:cubicBezTo>
                  <a:pt x="87555" y="98998"/>
                  <a:pt x="90000" y="96316"/>
                  <a:pt x="90000" y="92999"/>
                </a:cubicBezTo>
                <a:cubicBezTo>
                  <a:pt x="90000" y="89687"/>
                  <a:pt x="87555" y="87000"/>
                  <a:pt x="84544" y="87000"/>
                </a:cubicBezTo>
                <a:moveTo>
                  <a:pt x="90000" y="114001"/>
                </a:moveTo>
                <a:cubicBezTo>
                  <a:pt x="81488" y="114001"/>
                  <a:pt x="73994" y="109234"/>
                  <a:pt x="69594" y="101997"/>
                </a:cubicBezTo>
                <a:lnTo>
                  <a:pt x="50405" y="101997"/>
                </a:lnTo>
                <a:cubicBezTo>
                  <a:pt x="46005" y="109234"/>
                  <a:pt x="38511" y="114001"/>
                  <a:pt x="30000" y="114001"/>
                </a:cubicBezTo>
                <a:cubicBezTo>
                  <a:pt x="16444" y="114001"/>
                  <a:pt x="5455" y="101914"/>
                  <a:pt x="5455" y="87000"/>
                </a:cubicBezTo>
                <a:cubicBezTo>
                  <a:pt x="5455" y="72086"/>
                  <a:pt x="16444" y="60000"/>
                  <a:pt x="30000" y="60000"/>
                </a:cubicBezTo>
                <a:lnTo>
                  <a:pt x="90000" y="60000"/>
                </a:lnTo>
                <a:cubicBezTo>
                  <a:pt x="103555" y="60000"/>
                  <a:pt x="114544" y="72086"/>
                  <a:pt x="114544" y="87000"/>
                </a:cubicBezTo>
                <a:cubicBezTo>
                  <a:pt x="114544" y="101914"/>
                  <a:pt x="103555" y="114001"/>
                  <a:pt x="90000" y="114001"/>
                </a:cubicBezTo>
                <a:moveTo>
                  <a:pt x="90000" y="54001"/>
                </a:moveTo>
                <a:lnTo>
                  <a:pt x="62883" y="54001"/>
                </a:lnTo>
                <a:cubicBezTo>
                  <a:pt x="60205" y="48576"/>
                  <a:pt x="62372" y="45811"/>
                  <a:pt x="66350" y="41523"/>
                </a:cubicBezTo>
                <a:cubicBezTo>
                  <a:pt x="69600" y="38022"/>
                  <a:pt x="73638" y="33662"/>
                  <a:pt x="73638" y="27000"/>
                </a:cubicBezTo>
                <a:cubicBezTo>
                  <a:pt x="73638" y="10336"/>
                  <a:pt x="56494" y="713"/>
                  <a:pt x="55766" y="312"/>
                </a:cubicBezTo>
                <a:cubicBezTo>
                  <a:pt x="54422" y="-423"/>
                  <a:pt x="52783" y="178"/>
                  <a:pt x="52105" y="1655"/>
                </a:cubicBezTo>
                <a:cubicBezTo>
                  <a:pt x="51433" y="3133"/>
                  <a:pt x="51977" y="4939"/>
                  <a:pt x="53322" y="5681"/>
                </a:cubicBezTo>
                <a:cubicBezTo>
                  <a:pt x="53472" y="5764"/>
                  <a:pt x="68183" y="14066"/>
                  <a:pt x="68183" y="27000"/>
                </a:cubicBezTo>
                <a:cubicBezTo>
                  <a:pt x="68183" y="31142"/>
                  <a:pt x="65438" y="34103"/>
                  <a:pt x="62527" y="37236"/>
                </a:cubicBezTo>
                <a:cubicBezTo>
                  <a:pt x="58800" y="41261"/>
                  <a:pt x="54305" y="46251"/>
                  <a:pt x="57094" y="54001"/>
                </a:cubicBezTo>
                <a:lnTo>
                  <a:pt x="30000" y="54001"/>
                </a:lnTo>
                <a:cubicBezTo>
                  <a:pt x="13433" y="54001"/>
                  <a:pt x="0" y="68775"/>
                  <a:pt x="0" y="87000"/>
                </a:cubicBezTo>
                <a:cubicBezTo>
                  <a:pt x="0" y="105225"/>
                  <a:pt x="13433" y="120000"/>
                  <a:pt x="30000" y="120000"/>
                </a:cubicBezTo>
                <a:cubicBezTo>
                  <a:pt x="39316" y="120000"/>
                  <a:pt x="47638" y="115328"/>
                  <a:pt x="53138" y="108002"/>
                </a:cubicBezTo>
                <a:lnTo>
                  <a:pt x="66861" y="108002"/>
                </a:lnTo>
                <a:cubicBezTo>
                  <a:pt x="72361" y="115328"/>
                  <a:pt x="80683" y="120000"/>
                  <a:pt x="90000" y="120000"/>
                </a:cubicBezTo>
                <a:cubicBezTo>
                  <a:pt x="106566" y="120000"/>
                  <a:pt x="120000" y="105225"/>
                  <a:pt x="120000" y="87000"/>
                </a:cubicBezTo>
                <a:cubicBezTo>
                  <a:pt x="120000" y="68775"/>
                  <a:pt x="106566" y="54001"/>
                  <a:pt x="90000" y="54001"/>
                </a:cubicBezTo>
                <a:moveTo>
                  <a:pt x="38183" y="84001"/>
                </a:moveTo>
                <a:lnTo>
                  <a:pt x="32727" y="84001"/>
                </a:lnTo>
                <a:lnTo>
                  <a:pt x="32727" y="77996"/>
                </a:lnTo>
                <a:cubicBezTo>
                  <a:pt x="32727" y="76346"/>
                  <a:pt x="31505" y="74997"/>
                  <a:pt x="30000" y="74997"/>
                </a:cubicBezTo>
                <a:cubicBezTo>
                  <a:pt x="28494" y="74997"/>
                  <a:pt x="27272" y="76346"/>
                  <a:pt x="27272" y="77996"/>
                </a:cubicBezTo>
                <a:lnTo>
                  <a:pt x="27272" y="84001"/>
                </a:lnTo>
                <a:lnTo>
                  <a:pt x="21816" y="84001"/>
                </a:lnTo>
                <a:cubicBezTo>
                  <a:pt x="20311" y="84001"/>
                  <a:pt x="19088" y="85339"/>
                  <a:pt x="19088" y="87000"/>
                </a:cubicBezTo>
                <a:cubicBezTo>
                  <a:pt x="19088" y="88661"/>
                  <a:pt x="20311" y="90000"/>
                  <a:pt x="21816" y="90000"/>
                </a:cubicBezTo>
                <a:lnTo>
                  <a:pt x="27272" y="90000"/>
                </a:lnTo>
                <a:lnTo>
                  <a:pt x="27272" y="95998"/>
                </a:lnTo>
                <a:cubicBezTo>
                  <a:pt x="27272" y="97660"/>
                  <a:pt x="28494" y="98998"/>
                  <a:pt x="30000" y="98998"/>
                </a:cubicBezTo>
                <a:cubicBezTo>
                  <a:pt x="31505" y="98998"/>
                  <a:pt x="32727" y="97660"/>
                  <a:pt x="32727" y="95998"/>
                </a:cubicBezTo>
                <a:lnTo>
                  <a:pt x="32727" y="90000"/>
                </a:lnTo>
                <a:lnTo>
                  <a:pt x="38183" y="90000"/>
                </a:lnTo>
                <a:cubicBezTo>
                  <a:pt x="39688" y="90000"/>
                  <a:pt x="40911" y="88661"/>
                  <a:pt x="40911" y="87000"/>
                </a:cubicBezTo>
                <a:cubicBezTo>
                  <a:pt x="40911" y="85339"/>
                  <a:pt x="39688" y="84001"/>
                  <a:pt x="38183" y="84001"/>
                </a:cubicBezTo>
                <a:moveTo>
                  <a:pt x="68183" y="68998"/>
                </a:moveTo>
                <a:cubicBezTo>
                  <a:pt x="66677" y="68998"/>
                  <a:pt x="65455" y="70341"/>
                  <a:pt x="65455" y="71997"/>
                </a:cubicBezTo>
                <a:cubicBezTo>
                  <a:pt x="65455" y="73659"/>
                  <a:pt x="66677" y="74997"/>
                  <a:pt x="68183" y="74997"/>
                </a:cubicBezTo>
                <a:cubicBezTo>
                  <a:pt x="69688" y="74997"/>
                  <a:pt x="70911" y="73659"/>
                  <a:pt x="70911" y="71997"/>
                </a:cubicBezTo>
                <a:cubicBezTo>
                  <a:pt x="70911" y="70341"/>
                  <a:pt x="69688" y="68998"/>
                  <a:pt x="68183" y="68998"/>
                </a:cubicBezTo>
                <a:moveTo>
                  <a:pt x="51816" y="68998"/>
                </a:moveTo>
                <a:cubicBezTo>
                  <a:pt x="50311" y="68998"/>
                  <a:pt x="49088" y="70341"/>
                  <a:pt x="49088" y="71997"/>
                </a:cubicBezTo>
                <a:cubicBezTo>
                  <a:pt x="49088" y="73659"/>
                  <a:pt x="50311" y="74997"/>
                  <a:pt x="51816" y="74997"/>
                </a:cubicBezTo>
                <a:cubicBezTo>
                  <a:pt x="53322" y="74997"/>
                  <a:pt x="54544" y="73659"/>
                  <a:pt x="54544" y="71997"/>
                </a:cubicBezTo>
                <a:cubicBezTo>
                  <a:pt x="54544" y="70341"/>
                  <a:pt x="53322" y="68998"/>
                  <a:pt x="51816" y="68998"/>
                </a:cubicBezTo>
              </a:path>
            </a:pathLst>
          </a:custGeom>
          <a:solidFill>
            <a:schemeClr val="dk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sz="2999">
              <a:solidFill>
                <a:schemeClr val="dk1"/>
              </a:solidFill>
              <a:latin typeface="Lato"/>
              <a:ea typeface="Lato"/>
              <a:cs typeface="Lato"/>
              <a:sym typeface="Lato"/>
            </a:endParaRPr>
          </a:p>
        </p:txBody>
      </p:sp>
      <p:sp>
        <p:nvSpPr>
          <p:cNvPr id="156" name="Shape 156"/>
          <p:cNvSpPr/>
          <p:nvPr/>
        </p:nvSpPr>
        <p:spPr>
          <a:xfrm>
            <a:off x="8971133" y="2511020"/>
            <a:ext cx="1163240" cy="1163242"/>
          </a:xfrm>
          <a:custGeom>
            <a:pathLst>
              <a:path extrusionOk="0" h="120000" w="12000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1"/>
          </a:solidFill>
          <a:ln>
            <a:noFill/>
          </a:ln>
        </p:spPr>
        <p:txBody>
          <a:bodyPr anchorCtr="0" anchor="ctr" bIns="38075" lIns="38075" spcFirstLastPara="1" rIns="38075" wrap="square" tIns="38075">
            <a:noAutofit/>
          </a:bodyPr>
          <a:lstStyle/>
          <a:p>
            <a:pPr indent="0" lvl="0" marL="0" marR="0" rtl="0" algn="l">
              <a:spcBef>
                <a:spcPts val="0"/>
              </a:spcBef>
              <a:spcAft>
                <a:spcPts val="0"/>
              </a:spcAft>
              <a:buClr>
                <a:schemeClr val="dk1"/>
              </a:buClr>
              <a:buSzPts val="2999"/>
              <a:buFont typeface="Calibri"/>
              <a:buNone/>
            </a:pPr>
            <a:r>
              <a:t/>
            </a:r>
            <a:endParaRPr sz="2999">
              <a:solidFill>
                <a:schemeClr val="dk1"/>
              </a:solidFill>
              <a:latin typeface="Lato"/>
              <a:ea typeface="Lato"/>
              <a:cs typeface="Lato"/>
              <a:sym typeface="Lato"/>
            </a:endParaRPr>
          </a:p>
        </p:txBody>
      </p:sp>
      <p:sp>
        <p:nvSpPr>
          <p:cNvPr id="157" name="Shape 157"/>
          <p:cNvSpPr txBox="1"/>
          <p:nvPr/>
        </p:nvSpPr>
        <p:spPr>
          <a:xfrm>
            <a:off x="3329909" y="695003"/>
            <a:ext cx="5546672"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3300">
                <a:solidFill>
                  <a:schemeClr val="dk1"/>
                </a:solidFill>
                <a:latin typeface="Montserrat"/>
                <a:ea typeface="Montserrat"/>
                <a:cs typeface="Montserrat"/>
                <a:sym typeface="Montserrat"/>
              </a:rPr>
              <a:t>MARKET SIZE</a:t>
            </a:r>
            <a:endParaRPr/>
          </a:p>
        </p:txBody>
      </p:sp>
      <p:sp>
        <p:nvSpPr>
          <p:cNvPr id="158" name="Shape 158"/>
          <p:cNvSpPr txBox="1"/>
          <p:nvPr/>
        </p:nvSpPr>
        <p:spPr>
          <a:xfrm>
            <a:off x="2434698" y="1309793"/>
            <a:ext cx="7329171" cy="461665"/>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Gaming market is one of the few markets to steadily grow in double digits annually for the last decade. However, the development tools have hardly changed, all the while the community landscape evolved drastically.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nvSpPr>
        <p:spPr>
          <a:xfrm>
            <a:off x="4185613" y="2173528"/>
            <a:ext cx="3790118" cy="3791103"/>
          </a:xfrm>
          <a:prstGeom prst="ellipse">
            <a:avLst/>
          </a:prstGeom>
          <a:noFill/>
          <a:ln cap="flat" cmpd="sng" w="28575">
            <a:solidFill>
              <a:schemeClr val="dk1"/>
            </a:solidFill>
            <a:prstDash val="solid"/>
            <a:miter lim="8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64" name="Shape 164"/>
          <p:cNvSpPr/>
          <p:nvPr/>
        </p:nvSpPr>
        <p:spPr>
          <a:xfrm>
            <a:off x="3646441" y="3424050"/>
            <a:ext cx="1289723" cy="1290058"/>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65" name="Shape 165"/>
          <p:cNvSpPr/>
          <p:nvPr/>
        </p:nvSpPr>
        <p:spPr>
          <a:xfrm>
            <a:off x="7270359" y="3424050"/>
            <a:ext cx="1289723" cy="1290058"/>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66" name="Shape 166"/>
          <p:cNvSpPr txBox="1"/>
          <p:nvPr/>
        </p:nvSpPr>
        <p:spPr>
          <a:xfrm>
            <a:off x="3723923" y="695003"/>
            <a:ext cx="4758674"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3300">
                <a:solidFill>
                  <a:schemeClr val="dk1"/>
                </a:solidFill>
                <a:latin typeface="Montserrat"/>
                <a:ea typeface="Montserrat"/>
                <a:cs typeface="Montserrat"/>
                <a:sym typeface="Montserrat"/>
              </a:rPr>
              <a:t>PRODUCT</a:t>
            </a:r>
            <a:endParaRPr/>
          </a:p>
        </p:txBody>
      </p:sp>
      <p:sp>
        <p:nvSpPr>
          <p:cNvPr id="167" name="Shape 167"/>
          <p:cNvSpPr/>
          <p:nvPr/>
        </p:nvSpPr>
        <p:spPr>
          <a:xfrm>
            <a:off x="6869323" y="5085792"/>
            <a:ext cx="840597" cy="840815"/>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68" name="Shape 168"/>
          <p:cNvSpPr/>
          <p:nvPr/>
        </p:nvSpPr>
        <p:spPr>
          <a:xfrm>
            <a:off x="5794065" y="5677949"/>
            <a:ext cx="573214" cy="573363"/>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69" name="Shape 169"/>
          <p:cNvSpPr/>
          <p:nvPr/>
        </p:nvSpPr>
        <p:spPr>
          <a:xfrm>
            <a:off x="4467946" y="2275888"/>
            <a:ext cx="840597" cy="840815"/>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sp>
        <p:nvSpPr>
          <p:cNvPr id="170" name="Shape 170"/>
          <p:cNvSpPr/>
          <p:nvPr/>
        </p:nvSpPr>
        <p:spPr>
          <a:xfrm>
            <a:off x="5794065" y="1878137"/>
            <a:ext cx="573214" cy="573363"/>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200">
              <a:solidFill>
                <a:schemeClr val="dk1"/>
              </a:solidFill>
              <a:latin typeface="Montserrat"/>
              <a:ea typeface="Montserrat"/>
              <a:cs typeface="Montserrat"/>
              <a:sym typeface="Montserrat"/>
            </a:endParaRPr>
          </a:p>
        </p:txBody>
      </p:sp>
      <p:pic>
        <p:nvPicPr>
          <p:cNvPr id="171" name="Shape 171"/>
          <p:cNvPicPr preferRelativeResize="0"/>
          <p:nvPr/>
        </p:nvPicPr>
        <p:blipFill rotWithShape="1">
          <a:blip r:embed="rId3">
            <a:alphaModFix/>
          </a:blip>
          <a:srcRect b="0" l="0" r="0" t="0"/>
          <a:stretch/>
        </p:blipFill>
        <p:spPr>
          <a:xfrm>
            <a:off x="5359152" y="3344179"/>
            <a:ext cx="1480543" cy="1480543"/>
          </a:xfrm>
          <a:prstGeom prst="rect">
            <a:avLst/>
          </a:prstGeom>
          <a:noFill/>
          <a:ln>
            <a:noFill/>
          </a:ln>
        </p:spPr>
      </p:pic>
      <p:sp>
        <p:nvSpPr>
          <p:cNvPr id="172" name="Shape 172"/>
          <p:cNvSpPr txBox="1"/>
          <p:nvPr/>
        </p:nvSpPr>
        <p:spPr>
          <a:xfrm>
            <a:off x="9032551" y="2499891"/>
            <a:ext cx="2283028" cy="3611278"/>
          </a:xfrm>
          <a:prstGeom prst="rect">
            <a:avLst/>
          </a:prstGeom>
          <a:noFill/>
          <a:ln>
            <a:noFill/>
          </a:ln>
        </p:spPr>
        <p:txBody>
          <a:bodyPr anchorCtr="0" anchor="t" bIns="22850" lIns="45700" spcFirstLastPara="1" rIns="45700" wrap="square" tIns="22850">
            <a:noAutofit/>
          </a:bodyPr>
          <a:lstStyle/>
          <a:p>
            <a:pPr indent="0" lvl="0" marL="0" marR="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FOR DEVELOPERS</a:t>
            </a:r>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1. Integrate our wallet into the game</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2. Convert in-game items into crypto assets</a:t>
            </a:r>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3. Set prices in tokens and distribute to your player base</a:t>
            </a:r>
            <a:endParaRPr/>
          </a:p>
        </p:txBody>
      </p:sp>
      <p:sp>
        <p:nvSpPr>
          <p:cNvPr id="173" name="Shape 173"/>
          <p:cNvSpPr txBox="1"/>
          <p:nvPr/>
        </p:nvSpPr>
        <p:spPr>
          <a:xfrm>
            <a:off x="931747" y="2499891"/>
            <a:ext cx="2611167" cy="3435796"/>
          </a:xfrm>
          <a:prstGeom prst="rect">
            <a:avLst/>
          </a:prstGeom>
          <a:noFill/>
          <a:ln>
            <a:noFill/>
          </a:ln>
        </p:spPr>
        <p:txBody>
          <a:bodyPr anchorCtr="0" anchor="t" bIns="22850" lIns="45700" spcFirstLastPara="1" rIns="45700" wrap="square" tIns="22850">
            <a:noAutofit/>
          </a:bodyPr>
          <a:lstStyle/>
          <a:p>
            <a:pPr indent="0" lvl="0" marL="0" marR="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FOR GAMERS</a:t>
            </a:r>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1. Download or get your wallet in game</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2. Earn digital assets</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3. Trade with your fellow gamers or between the games you play </a:t>
            </a:r>
            <a:endParaRPr/>
          </a:p>
        </p:txBody>
      </p:sp>
      <p:sp>
        <p:nvSpPr>
          <p:cNvPr id="174" name="Shape 174"/>
          <p:cNvSpPr/>
          <p:nvPr/>
        </p:nvSpPr>
        <p:spPr>
          <a:xfrm>
            <a:off x="5947883" y="5831841"/>
            <a:ext cx="279328" cy="279328"/>
          </a:xfrm>
          <a:custGeom>
            <a:pathLst>
              <a:path extrusionOk="0" h="120000" w="120000">
                <a:moveTo>
                  <a:pt x="62727" y="98183"/>
                </a:moveTo>
                <a:cubicBezTo>
                  <a:pt x="63483" y="98183"/>
                  <a:pt x="64161" y="97877"/>
                  <a:pt x="64655" y="97383"/>
                </a:cubicBezTo>
                <a:lnTo>
                  <a:pt x="81016" y="81016"/>
                </a:lnTo>
                <a:cubicBezTo>
                  <a:pt x="81516" y="80527"/>
                  <a:pt x="81816" y="79844"/>
                  <a:pt x="81816" y="79088"/>
                </a:cubicBezTo>
                <a:cubicBezTo>
                  <a:pt x="81816" y="77588"/>
                  <a:pt x="80600" y="76361"/>
                  <a:pt x="79088" y="76361"/>
                </a:cubicBezTo>
                <a:cubicBezTo>
                  <a:pt x="78338" y="76361"/>
                  <a:pt x="77655" y="76672"/>
                  <a:pt x="77161" y="77166"/>
                </a:cubicBezTo>
                <a:lnTo>
                  <a:pt x="60800" y="93527"/>
                </a:lnTo>
                <a:cubicBezTo>
                  <a:pt x="60305" y="94022"/>
                  <a:pt x="60000" y="94705"/>
                  <a:pt x="60000" y="95461"/>
                </a:cubicBezTo>
                <a:cubicBezTo>
                  <a:pt x="60000" y="96961"/>
                  <a:pt x="61222" y="98183"/>
                  <a:pt x="62727" y="98183"/>
                </a:cubicBezTo>
                <a:moveTo>
                  <a:pt x="49888" y="82616"/>
                </a:moveTo>
                <a:cubicBezTo>
                  <a:pt x="49394" y="83116"/>
                  <a:pt x="49088" y="83794"/>
                  <a:pt x="49088" y="84544"/>
                </a:cubicBezTo>
                <a:cubicBezTo>
                  <a:pt x="49088" y="86055"/>
                  <a:pt x="50311" y="87272"/>
                  <a:pt x="51816" y="87272"/>
                </a:cubicBezTo>
                <a:cubicBezTo>
                  <a:pt x="52572" y="87272"/>
                  <a:pt x="53255" y="86972"/>
                  <a:pt x="53744" y="86472"/>
                </a:cubicBezTo>
                <a:lnTo>
                  <a:pt x="59200" y="81016"/>
                </a:lnTo>
                <a:cubicBezTo>
                  <a:pt x="59694" y="80527"/>
                  <a:pt x="60000" y="79844"/>
                  <a:pt x="60000" y="79088"/>
                </a:cubicBezTo>
                <a:cubicBezTo>
                  <a:pt x="60000" y="77588"/>
                  <a:pt x="58777" y="76361"/>
                  <a:pt x="57272" y="76361"/>
                </a:cubicBezTo>
                <a:cubicBezTo>
                  <a:pt x="56522" y="76361"/>
                  <a:pt x="55838" y="76672"/>
                  <a:pt x="55344" y="77166"/>
                </a:cubicBezTo>
                <a:cubicBezTo>
                  <a:pt x="55344" y="77166"/>
                  <a:pt x="49888" y="82616"/>
                  <a:pt x="49888" y="82616"/>
                </a:cubicBezTo>
                <a:close/>
                <a:moveTo>
                  <a:pt x="62727" y="113416"/>
                </a:moveTo>
                <a:lnTo>
                  <a:pt x="5455" y="56144"/>
                </a:lnTo>
                <a:lnTo>
                  <a:pt x="5455" y="8183"/>
                </a:lnTo>
                <a:cubicBezTo>
                  <a:pt x="5455" y="6677"/>
                  <a:pt x="6672" y="5455"/>
                  <a:pt x="8183" y="5455"/>
                </a:cubicBezTo>
                <a:lnTo>
                  <a:pt x="56144" y="5455"/>
                </a:lnTo>
                <a:lnTo>
                  <a:pt x="113416" y="62727"/>
                </a:lnTo>
                <a:cubicBezTo>
                  <a:pt x="113416" y="62727"/>
                  <a:pt x="62727" y="113416"/>
                  <a:pt x="62727" y="113416"/>
                </a:cubicBezTo>
                <a:close/>
                <a:moveTo>
                  <a:pt x="119200" y="60800"/>
                </a:moveTo>
                <a:lnTo>
                  <a:pt x="59200" y="800"/>
                </a:lnTo>
                <a:cubicBezTo>
                  <a:pt x="58705" y="305"/>
                  <a:pt x="58027" y="0"/>
                  <a:pt x="57272" y="0"/>
                </a:cubicBezTo>
                <a:lnTo>
                  <a:pt x="8183" y="0"/>
                </a:lnTo>
                <a:cubicBezTo>
                  <a:pt x="3666" y="0"/>
                  <a:pt x="0" y="3666"/>
                  <a:pt x="0" y="8183"/>
                </a:cubicBezTo>
                <a:lnTo>
                  <a:pt x="0" y="57277"/>
                </a:lnTo>
                <a:cubicBezTo>
                  <a:pt x="0" y="58027"/>
                  <a:pt x="305" y="58705"/>
                  <a:pt x="800" y="59200"/>
                </a:cubicBezTo>
                <a:lnTo>
                  <a:pt x="60800" y="119200"/>
                </a:lnTo>
                <a:cubicBezTo>
                  <a:pt x="61294" y="119700"/>
                  <a:pt x="61972" y="120000"/>
                  <a:pt x="62727" y="120000"/>
                </a:cubicBezTo>
                <a:cubicBezTo>
                  <a:pt x="63483" y="120000"/>
                  <a:pt x="64161" y="119700"/>
                  <a:pt x="64655" y="119200"/>
                </a:cubicBezTo>
                <a:lnTo>
                  <a:pt x="119200" y="64655"/>
                </a:lnTo>
                <a:cubicBezTo>
                  <a:pt x="119694" y="64161"/>
                  <a:pt x="120000" y="63483"/>
                  <a:pt x="120000" y="62727"/>
                </a:cubicBezTo>
                <a:cubicBezTo>
                  <a:pt x="120000" y="61977"/>
                  <a:pt x="119694" y="61294"/>
                  <a:pt x="119200" y="60800"/>
                </a:cubicBezTo>
                <a:moveTo>
                  <a:pt x="65455" y="73638"/>
                </a:moveTo>
                <a:cubicBezTo>
                  <a:pt x="66205" y="73638"/>
                  <a:pt x="66888" y="73333"/>
                  <a:pt x="67383" y="72838"/>
                </a:cubicBezTo>
                <a:lnTo>
                  <a:pt x="78294" y="61927"/>
                </a:lnTo>
                <a:cubicBezTo>
                  <a:pt x="78788" y="61433"/>
                  <a:pt x="79088" y="60755"/>
                  <a:pt x="79088" y="60000"/>
                </a:cubicBezTo>
                <a:cubicBezTo>
                  <a:pt x="79088" y="58494"/>
                  <a:pt x="77872" y="57277"/>
                  <a:pt x="76361" y="57277"/>
                </a:cubicBezTo>
                <a:cubicBezTo>
                  <a:pt x="75611" y="57277"/>
                  <a:pt x="74927" y="57577"/>
                  <a:pt x="74433" y="58072"/>
                </a:cubicBezTo>
                <a:lnTo>
                  <a:pt x="63527" y="68983"/>
                </a:lnTo>
                <a:cubicBezTo>
                  <a:pt x="63033" y="69477"/>
                  <a:pt x="62727" y="70161"/>
                  <a:pt x="62727" y="70911"/>
                </a:cubicBezTo>
                <a:cubicBezTo>
                  <a:pt x="62727" y="72416"/>
                  <a:pt x="63944" y="73638"/>
                  <a:pt x="65455" y="73638"/>
                </a:cubicBezTo>
                <a:moveTo>
                  <a:pt x="24544" y="27272"/>
                </a:moveTo>
                <a:cubicBezTo>
                  <a:pt x="23038" y="27272"/>
                  <a:pt x="21816" y="26055"/>
                  <a:pt x="21816" y="24544"/>
                </a:cubicBezTo>
                <a:cubicBezTo>
                  <a:pt x="21816" y="23038"/>
                  <a:pt x="23038" y="21816"/>
                  <a:pt x="24544" y="21816"/>
                </a:cubicBezTo>
                <a:cubicBezTo>
                  <a:pt x="26055" y="21816"/>
                  <a:pt x="27272" y="23038"/>
                  <a:pt x="27272" y="24544"/>
                </a:cubicBezTo>
                <a:cubicBezTo>
                  <a:pt x="27272" y="26055"/>
                  <a:pt x="26055" y="27272"/>
                  <a:pt x="24544" y="27272"/>
                </a:cubicBezTo>
                <a:moveTo>
                  <a:pt x="24544" y="16361"/>
                </a:moveTo>
                <a:cubicBezTo>
                  <a:pt x="20027" y="16361"/>
                  <a:pt x="16361" y="20027"/>
                  <a:pt x="16361" y="24544"/>
                </a:cubicBezTo>
                <a:cubicBezTo>
                  <a:pt x="16361" y="29066"/>
                  <a:pt x="20027" y="32727"/>
                  <a:pt x="24544" y="32727"/>
                </a:cubicBezTo>
                <a:cubicBezTo>
                  <a:pt x="29061" y="32727"/>
                  <a:pt x="32727" y="29066"/>
                  <a:pt x="32727" y="24544"/>
                </a:cubicBezTo>
                <a:cubicBezTo>
                  <a:pt x="32727" y="20027"/>
                  <a:pt x="29061" y="16361"/>
                  <a:pt x="24544" y="16361"/>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175" name="Shape 175"/>
          <p:cNvSpPr/>
          <p:nvPr/>
        </p:nvSpPr>
        <p:spPr>
          <a:xfrm>
            <a:off x="7573654" y="3727513"/>
            <a:ext cx="701062" cy="701062"/>
          </a:xfrm>
          <a:custGeom>
            <a:pathLst>
              <a:path extrusionOk="0" h="120000" w="120000">
                <a:moveTo>
                  <a:pt x="60000" y="81816"/>
                </a:moveTo>
                <a:cubicBezTo>
                  <a:pt x="47950" y="81816"/>
                  <a:pt x="38183" y="72050"/>
                  <a:pt x="38183" y="60000"/>
                </a:cubicBezTo>
                <a:cubicBezTo>
                  <a:pt x="38183" y="47950"/>
                  <a:pt x="47950" y="38183"/>
                  <a:pt x="60000" y="38183"/>
                </a:cubicBezTo>
                <a:cubicBezTo>
                  <a:pt x="72050" y="38183"/>
                  <a:pt x="81816" y="47950"/>
                  <a:pt x="81816" y="60000"/>
                </a:cubicBezTo>
                <a:cubicBezTo>
                  <a:pt x="81816" y="72050"/>
                  <a:pt x="72050" y="81816"/>
                  <a:pt x="60000" y="81816"/>
                </a:cubicBezTo>
                <a:moveTo>
                  <a:pt x="60000" y="32727"/>
                </a:moveTo>
                <a:cubicBezTo>
                  <a:pt x="44933" y="32727"/>
                  <a:pt x="32727" y="44938"/>
                  <a:pt x="32727" y="60000"/>
                </a:cubicBezTo>
                <a:cubicBezTo>
                  <a:pt x="32727" y="75066"/>
                  <a:pt x="44933" y="87272"/>
                  <a:pt x="60000" y="87272"/>
                </a:cubicBezTo>
                <a:cubicBezTo>
                  <a:pt x="75066" y="87272"/>
                  <a:pt x="87272" y="75066"/>
                  <a:pt x="87272" y="60000"/>
                </a:cubicBezTo>
                <a:cubicBezTo>
                  <a:pt x="87272" y="44938"/>
                  <a:pt x="75066" y="32727"/>
                  <a:pt x="60000" y="32727"/>
                </a:cubicBezTo>
                <a:moveTo>
                  <a:pt x="114544" y="66738"/>
                </a:moveTo>
                <a:cubicBezTo>
                  <a:pt x="114522" y="66744"/>
                  <a:pt x="114505" y="66755"/>
                  <a:pt x="114483" y="66755"/>
                </a:cubicBezTo>
                <a:lnTo>
                  <a:pt x="108900" y="68155"/>
                </a:lnTo>
                <a:cubicBezTo>
                  <a:pt x="106977" y="68633"/>
                  <a:pt x="105466" y="70122"/>
                  <a:pt x="104955" y="72033"/>
                </a:cubicBezTo>
                <a:cubicBezTo>
                  <a:pt x="103905" y="75955"/>
                  <a:pt x="102338" y="79727"/>
                  <a:pt x="100294" y="83255"/>
                </a:cubicBezTo>
                <a:cubicBezTo>
                  <a:pt x="99294" y="84972"/>
                  <a:pt x="99311" y="87094"/>
                  <a:pt x="100333" y="88800"/>
                </a:cubicBezTo>
                <a:lnTo>
                  <a:pt x="103338" y="93805"/>
                </a:lnTo>
                <a:lnTo>
                  <a:pt x="93811" y="103333"/>
                </a:lnTo>
                <a:cubicBezTo>
                  <a:pt x="93788" y="103327"/>
                  <a:pt x="93766" y="103316"/>
                  <a:pt x="93750" y="103305"/>
                </a:cubicBezTo>
                <a:lnTo>
                  <a:pt x="88766" y="100316"/>
                </a:lnTo>
                <a:cubicBezTo>
                  <a:pt x="87900" y="99800"/>
                  <a:pt x="86933" y="99538"/>
                  <a:pt x="85961" y="99538"/>
                </a:cubicBezTo>
                <a:cubicBezTo>
                  <a:pt x="85022" y="99538"/>
                  <a:pt x="84077" y="99783"/>
                  <a:pt x="83233" y="100272"/>
                </a:cubicBezTo>
                <a:cubicBezTo>
                  <a:pt x="79711" y="102305"/>
                  <a:pt x="75950" y="103866"/>
                  <a:pt x="72044" y="104911"/>
                </a:cubicBezTo>
                <a:cubicBezTo>
                  <a:pt x="70133" y="105422"/>
                  <a:pt x="68644" y="106933"/>
                  <a:pt x="68161" y="108855"/>
                </a:cubicBezTo>
                <a:lnTo>
                  <a:pt x="66755" y="114483"/>
                </a:lnTo>
                <a:cubicBezTo>
                  <a:pt x="66750" y="114505"/>
                  <a:pt x="66744" y="114522"/>
                  <a:pt x="66733" y="114550"/>
                </a:cubicBezTo>
                <a:lnTo>
                  <a:pt x="53261" y="114550"/>
                </a:lnTo>
                <a:lnTo>
                  <a:pt x="51838" y="108855"/>
                </a:lnTo>
                <a:cubicBezTo>
                  <a:pt x="51355" y="106933"/>
                  <a:pt x="49866" y="105422"/>
                  <a:pt x="47955" y="104911"/>
                </a:cubicBezTo>
                <a:cubicBezTo>
                  <a:pt x="44050" y="103866"/>
                  <a:pt x="40283" y="102305"/>
                  <a:pt x="36761" y="100272"/>
                </a:cubicBezTo>
                <a:cubicBezTo>
                  <a:pt x="35916" y="99783"/>
                  <a:pt x="34977" y="99538"/>
                  <a:pt x="34038" y="99538"/>
                </a:cubicBezTo>
                <a:cubicBezTo>
                  <a:pt x="33061" y="99538"/>
                  <a:pt x="32094" y="99800"/>
                  <a:pt x="31227" y="100316"/>
                </a:cubicBezTo>
                <a:lnTo>
                  <a:pt x="26250" y="103305"/>
                </a:lnTo>
                <a:cubicBezTo>
                  <a:pt x="26233" y="103316"/>
                  <a:pt x="26211" y="103327"/>
                  <a:pt x="26188" y="103333"/>
                </a:cubicBezTo>
                <a:lnTo>
                  <a:pt x="16666" y="93805"/>
                </a:lnTo>
                <a:lnTo>
                  <a:pt x="19666" y="88800"/>
                </a:lnTo>
                <a:cubicBezTo>
                  <a:pt x="20688" y="87094"/>
                  <a:pt x="20705" y="84972"/>
                  <a:pt x="19711" y="83255"/>
                </a:cubicBezTo>
                <a:cubicBezTo>
                  <a:pt x="17661" y="79727"/>
                  <a:pt x="16094" y="75955"/>
                  <a:pt x="15044" y="72033"/>
                </a:cubicBezTo>
                <a:cubicBezTo>
                  <a:pt x="14533" y="70122"/>
                  <a:pt x="13016" y="68633"/>
                  <a:pt x="11100" y="68155"/>
                </a:cubicBezTo>
                <a:lnTo>
                  <a:pt x="5516" y="66755"/>
                </a:lnTo>
                <a:cubicBezTo>
                  <a:pt x="5494" y="66755"/>
                  <a:pt x="5477" y="66744"/>
                  <a:pt x="5455" y="66738"/>
                </a:cubicBezTo>
                <a:lnTo>
                  <a:pt x="5455" y="53261"/>
                </a:lnTo>
                <a:lnTo>
                  <a:pt x="11100" y="51850"/>
                </a:lnTo>
                <a:cubicBezTo>
                  <a:pt x="13016" y="51366"/>
                  <a:pt x="14533" y="49883"/>
                  <a:pt x="15044" y="47966"/>
                </a:cubicBezTo>
                <a:cubicBezTo>
                  <a:pt x="16094" y="44044"/>
                  <a:pt x="17661" y="40272"/>
                  <a:pt x="19711" y="36750"/>
                </a:cubicBezTo>
                <a:cubicBezTo>
                  <a:pt x="20705" y="35027"/>
                  <a:pt x="20688" y="32905"/>
                  <a:pt x="19666" y="31205"/>
                </a:cubicBezTo>
                <a:lnTo>
                  <a:pt x="16694" y="26250"/>
                </a:lnTo>
                <a:cubicBezTo>
                  <a:pt x="16688" y="26233"/>
                  <a:pt x="16677" y="26211"/>
                  <a:pt x="16666" y="26194"/>
                </a:cubicBezTo>
                <a:lnTo>
                  <a:pt x="26194" y="16666"/>
                </a:lnTo>
                <a:lnTo>
                  <a:pt x="31227" y="19688"/>
                </a:lnTo>
                <a:cubicBezTo>
                  <a:pt x="32094" y="20200"/>
                  <a:pt x="33061" y="20461"/>
                  <a:pt x="34038" y="20461"/>
                </a:cubicBezTo>
                <a:cubicBezTo>
                  <a:pt x="34977" y="20461"/>
                  <a:pt x="35916" y="20216"/>
                  <a:pt x="36766" y="19727"/>
                </a:cubicBezTo>
                <a:cubicBezTo>
                  <a:pt x="40283" y="17694"/>
                  <a:pt x="44050" y="16133"/>
                  <a:pt x="47955" y="15094"/>
                </a:cubicBezTo>
                <a:cubicBezTo>
                  <a:pt x="49866" y="14577"/>
                  <a:pt x="51355" y="13072"/>
                  <a:pt x="51838" y="11150"/>
                </a:cubicBezTo>
                <a:lnTo>
                  <a:pt x="53261" y="5455"/>
                </a:lnTo>
                <a:lnTo>
                  <a:pt x="66733" y="5455"/>
                </a:lnTo>
                <a:cubicBezTo>
                  <a:pt x="66744" y="5477"/>
                  <a:pt x="66750" y="5494"/>
                  <a:pt x="66755" y="5516"/>
                </a:cubicBezTo>
                <a:lnTo>
                  <a:pt x="68161" y="11150"/>
                </a:lnTo>
                <a:cubicBezTo>
                  <a:pt x="68644" y="13072"/>
                  <a:pt x="70133" y="14577"/>
                  <a:pt x="72044" y="15094"/>
                </a:cubicBezTo>
                <a:cubicBezTo>
                  <a:pt x="75950" y="16133"/>
                  <a:pt x="79711" y="17694"/>
                  <a:pt x="83233" y="19727"/>
                </a:cubicBezTo>
                <a:cubicBezTo>
                  <a:pt x="84077" y="20216"/>
                  <a:pt x="85022" y="20461"/>
                  <a:pt x="85961" y="20461"/>
                </a:cubicBezTo>
                <a:cubicBezTo>
                  <a:pt x="86933" y="20461"/>
                  <a:pt x="87900" y="20200"/>
                  <a:pt x="88766" y="19688"/>
                </a:cubicBezTo>
                <a:lnTo>
                  <a:pt x="93800" y="16666"/>
                </a:lnTo>
                <a:lnTo>
                  <a:pt x="103333" y="26194"/>
                </a:lnTo>
                <a:cubicBezTo>
                  <a:pt x="103322" y="26211"/>
                  <a:pt x="103316" y="26233"/>
                  <a:pt x="103305" y="26255"/>
                </a:cubicBezTo>
                <a:lnTo>
                  <a:pt x="100333" y="31200"/>
                </a:lnTo>
                <a:cubicBezTo>
                  <a:pt x="99311" y="32905"/>
                  <a:pt x="99294" y="35027"/>
                  <a:pt x="100294" y="36750"/>
                </a:cubicBezTo>
                <a:cubicBezTo>
                  <a:pt x="102338" y="40272"/>
                  <a:pt x="103905" y="44044"/>
                  <a:pt x="104955" y="47966"/>
                </a:cubicBezTo>
                <a:cubicBezTo>
                  <a:pt x="105466" y="49883"/>
                  <a:pt x="106977" y="51366"/>
                  <a:pt x="108900" y="51850"/>
                </a:cubicBezTo>
                <a:lnTo>
                  <a:pt x="114544" y="53261"/>
                </a:lnTo>
                <a:cubicBezTo>
                  <a:pt x="114544" y="53261"/>
                  <a:pt x="114544" y="66738"/>
                  <a:pt x="114544" y="66738"/>
                </a:cubicBezTo>
                <a:close/>
                <a:moveTo>
                  <a:pt x="116000" y="48005"/>
                </a:moveTo>
                <a:lnTo>
                  <a:pt x="110227" y="46555"/>
                </a:lnTo>
                <a:cubicBezTo>
                  <a:pt x="109033" y="42111"/>
                  <a:pt x="107266" y="37900"/>
                  <a:pt x="105011" y="34011"/>
                </a:cubicBezTo>
                <a:lnTo>
                  <a:pt x="108083" y="28888"/>
                </a:lnTo>
                <a:cubicBezTo>
                  <a:pt x="109027" y="27061"/>
                  <a:pt x="109644" y="24794"/>
                  <a:pt x="108083" y="23233"/>
                </a:cubicBezTo>
                <a:lnTo>
                  <a:pt x="96772" y="11916"/>
                </a:lnTo>
                <a:cubicBezTo>
                  <a:pt x="96066" y="11211"/>
                  <a:pt x="95200" y="10938"/>
                  <a:pt x="94305" y="10938"/>
                </a:cubicBezTo>
                <a:cubicBezTo>
                  <a:pt x="93211" y="10938"/>
                  <a:pt x="92066" y="11350"/>
                  <a:pt x="91111" y="11916"/>
                </a:cubicBezTo>
                <a:lnTo>
                  <a:pt x="85961" y="15011"/>
                </a:lnTo>
                <a:cubicBezTo>
                  <a:pt x="82083" y="12766"/>
                  <a:pt x="77888" y="11011"/>
                  <a:pt x="73455" y="9822"/>
                </a:cubicBezTo>
                <a:lnTo>
                  <a:pt x="72000" y="4000"/>
                </a:lnTo>
                <a:cubicBezTo>
                  <a:pt x="71377" y="2038"/>
                  <a:pt x="70211" y="0"/>
                  <a:pt x="68000" y="0"/>
                </a:cubicBezTo>
                <a:lnTo>
                  <a:pt x="52000" y="0"/>
                </a:lnTo>
                <a:cubicBezTo>
                  <a:pt x="49788" y="0"/>
                  <a:pt x="48500" y="2038"/>
                  <a:pt x="48000" y="4000"/>
                </a:cubicBezTo>
                <a:lnTo>
                  <a:pt x="46544" y="9822"/>
                </a:lnTo>
                <a:cubicBezTo>
                  <a:pt x="42111" y="11011"/>
                  <a:pt x="37916" y="12766"/>
                  <a:pt x="34038" y="15011"/>
                </a:cubicBezTo>
                <a:lnTo>
                  <a:pt x="28888" y="11916"/>
                </a:lnTo>
                <a:cubicBezTo>
                  <a:pt x="27933" y="11350"/>
                  <a:pt x="26788" y="10938"/>
                  <a:pt x="25694" y="10938"/>
                </a:cubicBezTo>
                <a:cubicBezTo>
                  <a:pt x="24800" y="10938"/>
                  <a:pt x="23933" y="11211"/>
                  <a:pt x="23227" y="11916"/>
                </a:cubicBezTo>
                <a:lnTo>
                  <a:pt x="11916" y="23233"/>
                </a:lnTo>
                <a:cubicBezTo>
                  <a:pt x="10355" y="24794"/>
                  <a:pt x="10972" y="27061"/>
                  <a:pt x="11916" y="28888"/>
                </a:cubicBezTo>
                <a:lnTo>
                  <a:pt x="14988" y="34011"/>
                </a:lnTo>
                <a:cubicBezTo>
                  <a:pt x="12733" y="37900"/>
                  <a:pt x="10961" y="42111"/>
                  <a:pt x="9772" y="46555"/>
                </a:cubicBezTo>
                <a:lnTo>
                  <a:pt x="4000" y="48005"/>
                </a:lnTo>
                <a:cubicBezTo>
                  <a:pt x="2038" y="48500"/>
                  <a:pt x="0" y="49794"/>
                  <a:pt x="0" y="52000"/>
                </a:cubicBezTo>
                <a:lnTo>
                  <a:pt x="0" y="68000"/>
                </a:lnTo>
                <a:cubicBezTo>
                  <a:pt x="0" y="70211"/>
                  <a:pt x="2038" y="71377"/>
                  <a:pt x="4000" y="72000"/>
                </a:cubicBezTo>
                <a:lnTo>
                  <a:pt x="9772" y="73444"/>
                </a:lnTo>
                <a:cubicBezTo>
                  <a:pt x="10961" y="77894"/>
                  <a:pt x="12733" y="82100"/>
                  <a:pt x="14988" y="85988"/>
                </a:cubicBezTo>
                <a:lnTo>
                  <a:pt x="11916" y="91111"/>
                </a:lnTo>
                <a:cubicBezTo>
                  <a:pt x="10883" y="92855"/>
                  <a:pt x="10355" y="95205"/>
                  <a:pt x="11916" y="96772"/>
                </a:cubicBezTo>
                <a:lnTo>
                  <a:pt x="23227" y="108083"/>
                </a:lnTo>
                <a:cubicBezTo>
                  <a:pt x="23916" y="108772"/>
                  <a:pt x="24744" y="109038"/>
                  <a:pt x="25611" y="109038"/>
                </a:cubicBezTo>
                <a:cubicBezTo>
                  <a:pt x="26705" y="109038"/>
                  <a:pt x="27866" y="108611"/>
                  <a:pt x="28888" y="108083"/>
                </a:cubicBezTo>
                <a:lnTo>
                  <a:pt x="34038" y="104994"/>
                </a:lnTo>
                <a:cubicBezTo>
                  <a:pt x="37916" y="107233"/>
                  <a:pt x="42111" y="108994"/>
                  <a:pt x="46544" y="110177"/>
                </a:cubicBezTo>
                <a:lnTo>
                  <a:pt x="48000" y="116000"/>
                </a:lnTo>
                <a:cubicBezTo>
                  <a:pt x="48500" y="117961"/>
                  <a:pt x="49788" y="120000"/>
                  <a:pt x="52000" y="120000"/>
                </a:cubicBezTo>
                <a:lnTo>
                  <a:pt x="68000" y="120000"/>
                </a:lnTo>
                <a:cubicBezTo>
                  <a:pt x="70211" y="120000"/>
                  <a:pt x="71377" y="117961"/>
                  <a:pt x="72000" y="116000"/>
                </a:cubicBezTo>
                <a:lnTo>
                  <a:pt x="73455" y="110177"/>
                </a:lnTo>
                <a:cubicBezTo>
                  <a:pt x="77888" y="108994"/>
                  <a:pt x="82083" y="107233"/>
                  <a:pt x="85961" y="104994"/>
                </a:cubicBezTo>
                <a:lnTo>
                  <a:pt x="91111" y="108083"/>
                </a:lnTo>
                <a:cubicBezTo>
                  <a:pt x="92133" y="108611"/>
                  <a:pt x="93294" y="109038"/>
                  <a:pt x="94388" y="109038"/>
                </a:cubicBezTo>
                <a:cubicBezTo>
                  <a:pt x="95255" y="109038"/>
                  <a:pt x="96077" y="108772"/>
                  <a:pt x="96772" y="108083"/>
                </a:cubicBezTo>
                <a:lnTo>
                  <a:pt x="108083" y="96772"/>
                </a:lnTo>
                <a:cubicBezTo>
                  <a:pt x="109644" y="95205"/>
                  <a:pt x="109116" y="92855"/>
                  <a:pt x="108083" y="91111"/>
                </a:cubicBezTo>
                <a:lnTo>
                  <a:pt x="105011" y="85988"/>
                </a:lnTo>
                <a:cubicBezTo>
                  <a:pt x="107266" y="82100"/>
                  <a:pt x="109033" y="77894"/>
                  <a:pt x="110227" y="73444"/>
                </a:cubicBezTo>
                <a:lnTo>
                  <a:pt x="116000" y="72000"/>
                </a:lnTo>
                <a:cubicBezTo>
                  <a:pt x="117961" y="71377"/>
                  <a:pt x="120000" y="70211"/>
                  <a:pt x="120000" y="68000"/>
                </a:cubicBezTo>
                <a:lnTo>
                  <a:pt x="120000" y="52000"/>
                </a:lnTo>
                <a:cubicBezTo>
                  <a:pt x="120000" y="49794"/>
                  <a:pt x="117961" y="48500"/>
                  <a:pt x="116000" y="48005"/>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176" name="Shape 176"/>
          <p:cNvSpPr/>
          <p:nvPr/>
        </p:nvSpPr>
        <p:spPr>
          <a:xfrm>
            <a:off x="7029361" y="5340579"/>
            <a:ext cx="520520" cy="331240"/>
          </a:xfrm>
          <a:custGeom>
            <a:pathLst>
              <a:path extrusionOk="0" h="120000" w="120000">
                <a:moveTo>
                  <a:pt x="88638" y="8572"/>
                </a:moveTo>
                <a:cubicBezTo>
                  <a:pt x="71316" y="8572"/>
                  <a:pt x="57272" y="30638"/>
                  <a:pt x="57272" y="57855"/>
                </a:cubicBezTo>
                <a:lnTo>
                  <a:pt x="57272" y="62144"/>
                </a:lnTo>
                <a:cubicBezTo>
                  <a:pt x="57272" y="84627"/>
                  <a:pt x="45672" y="102855"/>
                  <a:pt x="31361" y="102855"/>
                </a:cubicBezTo>
                <a:cubicBezTo>
                  <a:pt x="17055" y="102855"/>
                  <a:pt x="5455" y="84627"/>
                  <a:pt x="5455" y="62144"/>
                </a:cubicBezTo>
                <a:lnTo>
                  <a:pt x="5455" y="57855"/>
                </a:lnTo>
                <a:cubicBezTo>
                  <a:pt x="5455" y="35372"/>
                  <a:pt x="17055" y="17144"/>
                  <a:pt x="31361" y="17144"/>
                </a:cubicBezTo>
                <a:cubicBezTo>
                  <a:pt x="37055" y="17144"/>
                  <a:pt x="42083" y="20166"/>
                  <a:pt x="46227" y="25716"/>
                </a:cubicBezTo>
                <a:lnTo>
                  <a:pt x="35455" y="25716"/>
                </a:lnTo>
                <a:cubicBezTo>
                  <a:pt x="33944" y="25716"/>
                  <a:pt x="32727" y="27633"/>
                  <a:pt x="32727" y="30000"/>
                </a:cubicBezTo>
                <a:cubicBezTo>
                  <a:pt x="32727" y="32366"/>
                  <a:pt x="33944" y="34283"/>
                  <a:pt x="35455" y="34283"/>
                </a:cubicBezTo>
                <a:lnTo>
                  <a:pt x="51816" y="34283"/>
                </a:lnTo>
                <a:cubicBezTo>
                  <a:pt x="53327" y="34283"/>
                  <a:pt x="54544" y="32366"/>
                  <a:pt x="54544" y="30000"/>
                </a:cubicBezTo>
                <a:lnTo>
                  <a:pt x="54544" y="4283"/>
                </a:lnTo>
                <a:cubicBezTo>
                  <a:pt x="54544" y="1922"/>
                  <a:pt x="53327" y="0"/>
                  <a:pt x="51816" y="0"/>
                </a:cubicBezTo>
                <a:cubicBezTo>
                  <a:pt x="50311" y="0"/>
                  <a:pt x="49088" y="1922"/>
                  <a:pt x="49088" y="4283"/>
                </a:cubicBezTo>
                <a:lnTo>
                  <a:pt x="49088" y="18450"/>
                </a:lnTo>
                <a:cubicBezTo>
                  <a:pt x="43772" y="12000"/>
                  <a:pt x="37255" y="8572"/>
                  <a:pt x="31361" y="8572"/>
                </a:cubicBezTo>
                <a:cubicBezTo>
                  <a:pt x="14038" y="8572"/>
                  <a:pt x="0" y="30638"/>
                  <a:pt x="0" y="57855"/>
                </a:cubicBezTo>
                <a:lnTo>
                  <a:pt x="0" y="62144"/>
                </a:lnTo>
                <a:cubicBezTo>
                  <a:pt x="0" y="89361"/>
                  <a:pt x="14038" y="111427"/>
                  <a:pt x="31361" y="111427"/>
                </a:cubicBezTo>
                <a:cubicBezTo>
                  <a:pt x="48683" y="111427"/>
                  <a:pt x="62727" y="89361"/>
                  <a:pt x="62727" y="62144"/>
                </a:cubicBezTo>
                <a:lnTo>
                  <a:pt x="62727" y="57855"/>
                </a:lnTo>
                <a:cubicBezTo>
                  <a:pt x="62727" y="35372"/>
                  <a:pt x="74327" y="17144"/>
                  <a:pt x="88638" y="17144"/>
                </a:cubicBezTo>
                <a:cubicBezTo>
                  <a:pt x="102944" y="17144"/>
                  <a:pt x="114544" y="35372"/>
                  <a:pt x="114544" y="57855"/>
                </a:cubicBezTo>
                <a:lnTo>
                  <a:pt x="114544" y="62144"/>
                </a:lnTo>
                <a:cubicBezTo>
                  <a:pt x="114544" y="84627"/>
                  <a:pt x="102944" y="102855"/>
                  <a:pt x="88638" y="102855"/>
                </a:cubicBezTo>
                <a:cubicBezTo>
                  <a:pt x="82944" y="102855"/>
                  <a:pt x="77916" y="99833"/>
                  <a:pt x="73772" y="94283"/>
                </a:cubicBezTo>
                <a:lnTo>
                  <a:pt x="84544" y="94283"/>
                </a:lnTo>
                <a:cubicBezTo>
                  <a:pt x="86055" y="94283"/>
                  <a:pt x="87272" y="92366"/>
                  <a:pt x="87272" y="90000"/>
                </a:cubicBezTo>
                <a:cubicBezTo>
                  <a:pt x="87272" y="87633"/>
                  <a:pt x="86055" y="85716"/>
                  <a:pt x="84544" y="85716"/>
                </a:cubicBezTo>
                <a:lnTo>
                  <a:pt x="68183" y="85716"/>
                </a:lnTo>
                <a:cubicBezTo>
                  <a:pt x="66672" y="85716"/>
                  <a:pt x="65455" y="87633"/>
                  <a:pt x="65455" y="90000"/>
                </a:cubicBezTo>
                <a:lnTo>
                  <a:pt x="65455" y="115716"/>
                </a:lnTo>
                <a:cubicBezTo>
                  <a:pt x="65455" y="118083"/>
                  <a:pt x="66672" y="120000"/>
                  <a:pt x="68183" y="120000"/>
                </a:cubicBezTo>
                <a:cubicBezTo>
                  <a:pt x="69688" y="120000"/>
                  <a:pt x="70911" y="118083"/>
                  <a:pt x="70911" y="115716"/>
                </a:cubicBezTo>
                <a:lnTo>
                  <a:pt x="70911" y="101550"/>
                </a:lnTo>
                <a:cubicBezTo>
                  <a:pt x="76227" y="108005"/>
                  <a:pt x="82744" y="111427"/>
                  <a:pt x="88638" y="111427"/>
                </a:cubicBezTo>
                <a:cubicBezTo>
                  <a:pt x="105961" y="111427"/>
                  <a:pt x="120000" y="89361"/>
                  <a:pt x="120000" y="62144"/>
                </a:cubicBezTo>
                <a:lnTo>
                  <a:pt x="120000" y="57855"/>
                </a:lnTo>
                <a:cubicBezTo>
                  <a:pt x="120000" y="30638"/>
                  <a:pt x="105961" y="8572"/>
                  <a:pt x="88638" y="8572"/>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177" name="Shape 177"/>
          <p:cNvSpPr/>
          <p:nvPr/>
        </p:nvSpPr>
        <p:spPr>
          <a:xfrm>
            <a:off x="4008563" y="3680312"/>
            <a:ext cx="565478" cy="777534"/>
          </a:xfrm>
          <a:custGeom>
            <a:pathLst>
              <a:path extrusionOk="0" h="120000" w="120000">
                <a:moveTo>
                  <a:pt x="116250" y="38183"/>
                </a:moveTo>
                <a:lnTo>
                  <a:pt x="75000" y="38183"/>
                </a:lnTo>
                <a:cubicBezTo>
                  <a:pt x="72933" y="38183"/>
                  <a:pt x="71250" y="39405"/>
                  <a:pt x="71250" y="40911"/>
                </a:cubicBezTo>
                <a:cubicBezTo>
                  <a:pt x="71250" y="42416"/>
                  <a:pt x="72933" y="43638"/>
                  <a:pt x="75000" y="43638"/>
                </a:cubicBezTo>
                <a:lnTo>
                  <a:pt x="112500" y="43638"/>
                </a:lnTo>
                <a:lnTo>
                  <a:pt x="112500" y="114544"/>
                </a:lnTo>
                <a:lnTo>
                  <a:pt x="7500" y="114544"/>
                </a:lnTo>
                <a:lnTo>
                  <a:pt x="7500" y="43638"/>
                </a:lnTo>
                <a:lnTo>
                  <a:pt x="45000" y="43638"/>
                </a:lnTo>
                <a:cubicBezTo>
                  <a:pt x="47066" y="43638"/>
                  <a:pt x="48750" y="42416"/>
                  <a:pt x="48750" y="40911"/>
                </a:cubicBezTo>
                <a:cubicBezTo>
                  <a:pt x="48750" y="39405"/>
                  <a:pt x="47066" y="38183"/>
                  <a:pt x="45000" y="38183"/>
                </a:cubicBezTo>
                <a:lnTo>
                  <a:pt x="3750" y="38183"/>
                </a:lnTo>
                <a:cubicBezTo>
                  <a:pt x="1683" y="38183"/>
                  <a:pt x="0" y="39405"/>
                  <a:pt x="0" y="40911"/>
                </a:cubicBezTo>
                <a:lnTo>
                  <a:pt x="0" y="117272"/>
                </a:lnTo>
                <a:cubicBezTo>
                  <a:pt x="0" y="118783"/>
                  <a:pt x="1683" y="120000"/>
                  <a:pt x="3750" y="120000"/>
                </a:cubicBezTo>
                <a:lnTo>
                  <a:pt x="116250" y="120000"/>
                </a:lnTo>
                <a:cubicBezTo>
                  <a:pt x="118316" y="120000"/>
                  <a:pt x="120000" y="118783"/>
                  <a:pt x="120000" y="117272"/>
                </a:cubicBezTo>
                <a:lnTo>
                  <a:pt x="120000" y="40911"/>
                </a:lnTo>
                <a:cubicBezTo>
                  <a:pt x="120000" y="39405"/>
                  <a:pt x="118316" y="38183"/>
                  <a:pt x="116250" y="38183"/>
                </a:cubicBezTo>
                <a:moveTo>
                  <a:pt x="30000" y="70911"/>
                </a:moveTo>
                <a:cubicBezTo>
                  <a:pt x="27933" y="70911"/>
                  <a:pt x="26250" y="72127"/>
                  <a:pt x="26250" y="73638"/>
                </a:cubicBezTo>
                <a:cubicBezTo>
                  <a:pt x="26250" y="74388"/>
                  <a:pt x="26666" y="75072"/>
                  <a:pt x="27350" y="75566"/>
                </a:cubicBezTo>
                <a:lnTo>
                  <a:pt x="57350" y="97383"/>
                </a:lnTo>
                <a:cubicBezTo>
                  <a:pt x="58027" y="97877"/>
                  <a:pt x="58966" y="98183"/>
                  <a:pt x="60000" y="98183"/>
                </a:cubicBezTo>
                <a:cubicBezTo>
                  <a:pt x="61033" y="98183"/>
                  <a:pt x="61972" y="97877"/>
                  <a:pt x="62650" y="97383"/>
                </a:cubicBezTo>
                <a:lnTo>
                  <a:pt x="92650" y="75566"/>
                </a:lnTo>
                <a:cubicBezTo>
                  <a:pt x="93333" y="75072"/>
                  <a:pt x="93750" y="74388"/>
                  <a:pt x="93750" y="73638"/>
                </a:cubicBezTo>
                <a:cubicBezTo>
                  <a:pt x="93750" y="72127"/>
                  <a:pt x="92066" y="70911"/>
                  <a:pt x="90000" y="70911"/>
                </a:cubicBezTo>
                <a:cubicBezTo>
                  <a:pt x="88966" y="70911"/>
                  <a:pt x="88027" y="71216"/>
                  <a:pt x="87350" y="71705"/>
                </a:cubicBezTo>
                <a:lnTo>
                  <a:pt x="63750" y="88872"/>
                </a:lnTo>
                <a:lnTo>
                  <a:pt x="63750" y="2727"/>
                </a:lnTo>
                <a:cubicBezTo>
                  <a:pt x="63750" y="1222"/>
                  <a:pt x="62066" y="0"/>
                  <a:pt x="60000" y="0"/>
                </a:cubicBezTo>
                <a:cubicBezTo>
                  <a:pt x="57933" y="0"/>
                  <a:pt x="56250" y="1222"/>
                  <a:pt x="56250" y="2727"/>
                </a:cubicBezTo>
                <a:lnTo>
                  <a:pt x="56250" y="88872"/>
                </a:lnTo>
                <a:lnTo>
                  <a:pt x="32650" y="71705"/>
                </a:lnTo>
                <a:cubicBezTo>
                  <a:pt x="31972" y="71216"/>
                  <a:pt x="31033" y="70911"/>
                  <a:pt x="30000" y="70911"/>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178" name="Shape 178"/>
          <p:cNvSpPr/>
          <p:nvPr/>
        </p:nvSpPr>
        <p:spPr>
          <a:xfrm>
            <a:off x="5898346" y="1982492"/>
            <a:ext cx="364652" cy="364652"/>
          </a:xfrm>
          <a:custGeom>
            <a:pathLst>
              <a:path extrusionOk="0" h="120000" w="120000">
                <a:moveTo>
                  <a:pt x="70333" y="55116"/>
                </a:moveTo>
                <a:cubicBezTo>
                  <a:pt x="69100" y="59922"/>
                  <a:pt x="61472" y="57477"/>
                  <a:pt x="59000" y="56877"/>
                </a:cubicBezTo>
                <a:lnTo>
                  <a:pt x="61172" y="48388"/>
                </a:lnTo>
                <a:cubicBezTo>
                  <a:pt x="63650" y="48988"/>
                  <a:pt x="71616" y="50105"/>
                  <a:pt x="70333" y="55116"/>
                </a:cubicBezTo>
                <a:moveTo>
                  <a:pt x="68977" y="68816"/>
                </a:moveTo>
                <a:cubicBezTo>
                  <a:pt x="67622" y="74100"/>
                  <a:pt x="58461" y="71244"/>
                  <a:pt x="55488" y="70527"/>
                </a:cubicBezTo>
                <a:lnTo>
                  <a:pt x="57894" y="61161"/>
                </a:lnTo>
                <a:cubicBezTo>
                  <a:pt x="60866" y="61883"/>
                  <a:pt x="70394" y="63305"/>
                  <a:pt x="68977" y="68816"/>
                </a:cubicBezTo>
                <a:moveTo>
                  <a:pt x="70205" y="45411"/>
                </a:moveTo>
                <a:lnTo>
                  <a:pt x="72000" y="38422"/>
                </a:lnTo>
                <a:lnTo>
                  <a:pt x="67616" y="37366"/>
                </a:lnTo>
                <a:lnTo>
                  <a:pt x="65872" y="44166"/>
                </a:lnTo>
                <a:cubicBezTo>
                  <a:pt x="64716" y="43888"/>
                  <a:pt x="63533" y="43627"/>
                  <a:pt x="62355" y="43366"/>
                </a:cubicBezTo>
                <a:lnTo>
                  <a:pt x="64116" y="36516"/>
                </a:lnTo>
                <a:lnTo>
                  <a:pt x="59738" y="35455"/>
                </a:lnTo>
                <a:lnTo>
                  <a:pt x="57938" y="42444"/>
                </a:lnTo>
                <a:cubicBezTo>
                  <a:pt x="56988" y="42233"/>
                  <a:pt x="56055" y="42027"/>
                  <a:pt x="55144" y="41805"/>
                </a:cubicBezTo>
                <a:lnTo>
                  <a:pt x="55150" y="41783"/>
                </a:lnTo>
                <a:lnTo>
                  <a:pt x="49105" y="40316"/>
                </a:lnTo>
                <a:lnTo>
                  <a:pt x="47938" y="44861"/>
                </a:lnTo>
                <a:cubicBezTo>
                  <a:pt x="47938" y="44861"/>
                  <a:pt x="51188" y="45583"/>
                  <a:pt x="51122" y="45633"/>
                </a:cubicBezTo>
                <a:cubicBezTo>
                  <a:pt x="52894" y="46061"/>
                  <a:pt x="53216" y="47200"/>
                  <a:pt x="53161" y="48100"/>
                </a:cubicBezTo>
                <a:lnTo>
                  <a:pt x="51122" y="56061"/>
                </a:lnTo>
                <a:cubicBezTo>
                  <a:pt x="51244" y="56094"/>
                  <a:pt x="51400" y="56133"/>
                  <a:pt x="51572" y="56200"/>
                </a:cubicBezTo>
                <a:cubicBezTo>
                  <a:pt x="51427" y="56166"/>
                  <a:pt x="51272" y="56127"/>
                  <a:pt x="51111" y="56094"/>
                </a:cubicBezTo>
                <a:lnTo>
                  <a:pt x="48244" y="67238"/>
                </a:lnTo>
                <a:cubicBezTo>
                  <a:pt x="48033" y="67766"/>
                  <a:pt x="47477" y="68550"/>
                  <a:pt x="46238" y="68250"/>
                </a:cubicBezTo>
                <a:cubicBezTo>
                  <a:pt x="46283" y="68316"/>
                  <a:pt x="43050" y="67483"/>
                  <a:pt x="43050" y="67483"/>
                </a:cubicBezTo>
                <a:lnTo>
                  <a:pt x="40877" y="72350"/>
                </a:lnTo>
                <a:lnTo>
                  <a:pt x="46577" y="73727"/>
                </a:lnTo>
                <a:cubicBezTo>
                  <a:pt x="47638" y="73983"/>
                  <a:pt x="48677" y="74255"/>
                  <a:pt x="49700" y="74511"/>
                </a:cubicBezTo>
                <a:lnTo>
                  <a:pt x="47894" y="81577"/>
                </a:lnTo>
                <a:lnTo>
                  <a:pt x="52266" y="82638"/>
                </a:lnTo>
                <a:lnTo>
                  <a:pt x="54061" y="75644"/>
                </a:lnTo>
                <a:cubicBezTo>
                  <a:pt x="55261" y="75961"/>
                  <a:pt x="56422" y="76250"/>
                  <a:pt x="57555" y="76527"/>
                </a:cubicBezTo>
                <a:lnTo>
                  <a:pt x="55766" y="83483"/>
                </a:lnTo>
                <a:lnTo>
                  <a:pt x="60150" y="84544"/>
                </a:lnTo>
                <a:lnTo>
                  <a:pt x="61961" y="77488"/>
                </a:lnTo>
                <a:cubicBezTo>
                  <a:pt x="69438" y="78861"/>
                  <a:pt x="75055" y="78305"/>
                  <a:pt x="77416" y="71750"/>
                </a:cubicBezTo>
                <a:cubicBezTo>
                  <a:pt x="79327" y="66466"/>
                  <a:pt x="77322" y="63422"/>
                  <a:pt x="73388" y="61433"/>
                </a:cubicBezTo>
                <a:cubicBezTo>
                  <a:pt x="76255" y="60794"/>
                  <a:pt x="78416" y="58966"/>
                  <a:pt x="78988" y="55188"/>
                </a:cubicBezTo>
                <a:cubicBezTo>
                  <a:pt x="79783" y="50033"/>
                  <a:pt x="75738" y="47261"/>
                  <a:pt x="70205" y="45411"/>
                </a:cubicBezTo>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1" y="0"/>
                  <a:pt x="0" y="26866"/>
                  <a:pt x="0" y="60000"/>
                </a:cubicBezTo>
                <a:cubicBezTo>
                  <a:pt x="0" y="93138"/>
                  <a:pt x="26861" y="120000"/>
                  <a:pt x="60000" y="120000"/>
                </a:cubicBezTo>
                <a:cubicBezTo>
                  <a:pt x="93138" y="120000"/>
                  <a:pt x="120000" y="93138"/>
                  <a:pt x="120000" y="60000"/>
                </a:cubicBezTo>
                <a:cubicBezTo>
                  <a:pt x="120000" y="26866"/>
                  <a:pt x="93138" y="0"/>
                  <a:pt x="60000" y="0"/>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179" name="Shape 179"/>
          <p:cNvSpPr/>
          <p:nvPr/>
        </p:nvSpPr>
        <p:spPr>
          <a:xfrm>
            <a:off x="4634226" y="2488260"/>
            <a:ext cx="508036" cy="416071"/>
          </a:xfrm>
          <a:custGeom>
            <a:pathLst>
              <a:path extrusionOk="0" h="120000" w="120000">
                <a:moveTo>
                  <a:pt x="57272" y="40077"/>
                </a:moveTo>
                <a:lnTo>
                  <a:pt x="51816" y="40077"/>
                </a:lnTo>
                <a:cubicBezTo>
                  <a:pt x="50311" y="40077"/>
                  <a:pt x="49088" y="41566"/>
                  <a:pt x="49088" y="43405"/>
                </a:cubicBezTo>
                <a:cubicBezTo>
                  <a:pt x="49088" y="45250"/>
                  <a:pt x="50311" y="46738"/>
                  <a:pt x="51816" y="46738"/>
                </a:cubicBezTo>
                <a:lnTo>
                  <a:pt x="57272" y="46738"/>
                </a:lnTo>
                <a:cubicBezTo>
                  <a:pt x="58777" y="46738"/>
                  <a:pt x="60000" y="45250"/>
                  <a:pt x="60000" y="43405"/>
                </a:cubicBezTo>
                <a:cubicBezTo>
                  <a:pt x="60000" y="41566"/>
                  <a:pt x="58777" y="40077"/>
                  <a:pt x="57272" y="40077"/>
                </a:cubicBezTo>
                <a:moveTo>
                  <a:pt x="40911" y="40077"/>
                </a:moveTo>
                <a:lnTo>
                  <a:pt x="35455" y="40077"/>
                </a:lnTo>
                <a:cubicBezTo>
                  <a:pt x="33944" y="40077"/>
                  <a:pt x="32727" y="41566"/>
                  <a:pt x="32727" y="43405"/>
                </a:cubicBezTo>
                <a:cubicBezTo>
                  <a:pt x="32727" y="45250"/>
                  <a:pt x="33944" y="46738"/>
                  <a:pt x="35455" y="46738"/>
                </a:cubicBezTo>
                <a:lnTo>
                  <a:pt x="40911" y="46738"/>
                </a:lnTo>
                <a:cubicBezTo>
                  <a:pt x="42416" y="46738"/>
                  <a:pt x="43638" y="45250"/>
                  <a:pt x="43638" y="43405"/>
                </a:cubicBezTo>
                <a:cubicBezTo>
                  <a:pt x="43638" y="41566"/>
                  <a:pt x="42416" y="40077"/>
                  <a:pt x="40911" y="40077"/>
                </a:cubicBezTo>
                <a:moveTo>
                  <a:pt x="57272" y="100022"/>
                </a:moveTo>
                <a:lnTo>
                  <a:pt x="51816" y="100022"/>
                </a:lnTo>
                <a:cubicBezTo>
                  <a:pt x="50311" y="100022"/>
                  <a:pt x="49088" y="101511"/>
                  <a:pt x="49088" y="103350"/>
                </a:cubicBezTo>
                <a:cubicBezTo>
                  <a:pt x="49088" y="105194"/>
                  <a:pt x="50311" y="106677"/>
                  <a:pt x="51816" y="106677"/>
                </a:cubicBezTo>
                <a:lnTo>
                  <a:pt x="57272" y="106677"/>
                </a:lnTo>
                <a:cubicBezTo>
                  <a:pt x="58777" y="106677"/>
                  <a:pt x="60000" y="105194"/>
                  <a:pt x="60000" y="103350"/>
                </a:cubicBezTo>
                <a:cubicBezTo>
                  <a:pt x="60000" y="101511"/>
                  <a:pt x="58777" y="100022"/>
                  <a:pt x="57272" y="100022"/>
                </a:cubicBezTo>
                <a:moveTo>
                  <a:pt x="73638" y="100022"/>
                </a:moveTo>
                <a:lnTo>
                  <a:pt x="68183" y="100022"/>
                </a:lnTo>
                <a:cubicBezTo>
                  <a:pt x="66672" y="100022"/>
                  <a:pt x="65455" y="101511"/>
                  <a:pt x="65455" y="103350"/>
                </a:cubicBezTo>
                <a:cubicBezTo>
                  <a:pt x="65455" y="105194"/>
                  <a:pt x="66672" y="106677"/>
                  <a:pt x="68183" y="106677"/>
                </a:cubicBezTo>
                <a:lnTo>
                  <a:pt x="73638" y="106677"/>
                </a:lnTo>
                <a:cubicBezTo>
                  <a:pt x="75144" y="106677"/>
                  <a:pt x="76361" y="105194"/>
                  <a:pt x="76361" y="103350"/>
                </a:cubicBezTo>
                <a:cubicBezTo>
                  <a:pt x="76361" y="101511"/>
                  <a:pt x="75144" y="100022"/>
                  <a:pt x="73638" y="100022"/>
                </a:cubicBezTo>
                <a:moveTo>
                  <a:pt x="114544" y="80038"/>
                </a:moveTo>
                <a:cubicBezTo>
                  <a:pt x="114544" y="83716"/>
                  <a:pt x="112100" y="86700"/>
                  <a:pt x="109088" y="86700"/>
                </a:cubicBezTo>
                <a:lnTo>
                  <a:pt x="92727" y="86700"/>
                </a:lnTo>
                <a:cubicBezTo>
                  <a:pt x="89711" y="86700"/>
                  <a:pt x="87272" y="83716"/>
                  <a:pt x="87272" y="80038"/>
                </a:cubicBezTo>
                <a:lnTo>
                  <a:pt x="87272" y="66716"/>
                </a:lnTo>
                <a:cubicBezTo>
                  <a:pt x="87272" y="63044"/>
                  <a:pt x="89711" y="60061"/>
                  <a:pt x="92727" y="60061"/>
                </a:cubicBezTo>
                <a:lnTo>
                  <a:pt x="109088" y="60061"/>
                </a:lnTo>
                <a:cubicBezTo>
                  <a:pt x="112100" y="60061"/>
                  <a:pt x="114544" y="63044"/>
                  <a:pt x="114544" y="66716"/>
                </a:cubicBezTo>
                <a:cubicBezTo>
                  <a:pt x="114544" y="66716"/>
                  <a:pt x="114544" y="80038"/>
                  <a:pt x="114544" y="80038"/>
                </a:cubicBezTo>
                <a:close/>
                <a:moveTo>
                  <a:pt x="103638" y="106677"/>
                </a:moveTo>
                <a:cubicBezTo>
                  <a:pt x="103638" y="110355"/>
                  <a:pt x="101188" y="113338"/>
                  <a:pt x="98183" y="113338"/>
                </a:cubicBezTo>
                <a:lnTo>
                  <a:pt x="10911" y="113338"/>
                </a:lnTo>
                <a:cubicBezTo>
                  <a:pt x="7894" y="113338"/>
                  <a:pt x="5455" y="110355"/>
                  <a:pt x="5455" y="106677"/>
                </a:cubicBezTo>
                <a:lnTo>
                  <a:pt x="5455" y="40077"/>
                </a:lnTo>
                <a:cubicBezTo>
                  <a:pt x="5455" y="36405"/>
                  <a:pt x="7894" y="33416"/>
                  <a:pt x="10911" y="33416"/>
                </a:cubicBezTo>
                <a:lnTo>
                  <a:pt x="98183" y="33416"/>
                </a:lnTo>
                <a:cubicBezTo>
                  <a:pt x="101188" y="33416"/>
                  <a:pt x="103638" y="36405"/>
                  <a:pt x="103638" y="40077"/>
                </a:cubicBezTo>
                <a:lnTo>
                  <a:pt x="103638" y="53400"/>
                </a:lnTo>
                <a:lnTo>
                  <a:pt x="92727" y="53400"/>
                </a:lnTo>
                <a:cubicBezTo>
                  <a:pt x="86700" y="53400"/>
                  <a:pt x="81816" y="59361"/>
                  <a:pt x="81816" y="66716"/>
                </a:cubicBezTo>
                <a:lnTo>
                  <a:pt x="81816" y="80038"/>
                </a:lnTo>
                <a:cubicBezTo>
                  <a:pt x="81816" y="87394"/>
                  <a:pt x="86700" y="93361"/>
                  <a:pt x="92727" y="93361"/>
                </a:cubicBezTo>
                <a:lnTo>
                  <a:pt x="103638" y="93361"/>
                </a:lnTo>
                <a:cubicBezTo>
                  <a:pt x="103638" y="93361"/>
                  <a:pt x="103638" y="106677"/>
                  <a:pt x="103638" y="106677"/>
                </a:cubicBezTo>
                <a:close/>
                <a:moveTo>
                  <a:pt x="5455" y="26755"/>
                </a:moveTo>
                <a:cubicBezTo>
                  <a:pt x="5455" y="23083"/>
                  <a:pt x="7888" y="20100"/>
                  <a:pt x="10905" y="20100"/>
                </a:cubicBezTo>
                <a:lnTo>
                  <a:pt x="9400" y="26944"/>
                </a:lnTo>
                <a:cubicBezTo>
                  <a:pt x="7977" y="27188"/>
                  <a:pt x="6650" y="27755"/>
                  <a:pt x="5455" y="28605"/>
                </a:cubicBezTo>
                <a:cubicBezTo>
                  <a:pt x="5455" y="28605"/>
                  <a:pt x="5455" y="26755"/>
                  <a:pt x="5455" y="26755"/>
                </a:cubicBezTo>
                <a:close/>
                <a:moveTo>
                  <a:pt x="19172" y="8155"/>
                </a:moveTo>
                <a:lnTo>
                  <a:pt x="76022" y="26755"/>
                </a:lnTo>
                <a:lnTo>
                  <a:pt x="15088" y="26755"/>
                </a:lnTo>
                <a:cubicBezTo>
                  <a:pt x="15088" y="26755"/>
                  <a:pt x="19172" y="8155"/>
                  <a:pt x="19172" y="8155"/>
                </a:cubicBezTo>
                <a:close/>
                <a:moveTo>
                  <a:pt x="93200" y="14344"/>
                </a:moveTo>
                <a:lnTo>
                  <a:pt x="94344" y="25855"/>
                </a:lnTo>
                <a:lnTo>
                  <a:pt x="69777" y="17822"/>
                </a:lnTo>
                <a:cubicBezTo>
                  <a:pt x="69777" y="17822"/>
                  <a:pt x="93200" y="14344"/>
                  <a:pt x="93200" y="14344"/>
                </a:cubicBezTo>
                <a:close/>
                <a:moveTo>
                  <a:pt x="103638" y="26755"/>
                </a:moveTo>
                <a:lnTo>
                  <a:pt x="103638" y="28605"/>
                </a:lnTo>
                <a:cubicBezTo>
                  <a:pt x="102516" y="27805"/>
                  <a:pt x="101283" y="27244"/>
                  <a:pt x="99955" y="26977"/>
                </a:cubicBezTo>
                <a:lnTo>
                  <a:pt x="99283" y="20233"/>
                </a:lnTo>
                <a:cubicBezTo>
                  <a:pt x="101766" y="20855"/>
                  <a:pt x="103638" y="23538"/>
                  <a:pt x="103638" y="26755"/>
                </a:cubicBezTo>
                <a:moveTo>
                  <a:pt x="109088" y="53400"/>
                </a:moveTo>
                <a:lnTo>
                  <a:pt x="109088" y="26755"/>
                </a:lnTo>
                <a:cubicBezTo>
                  <a:pt x="109088" y="19583"/>
                  <a:pt x="104433" y="13772"/>
                  <a:pt x="98611" y="13488"/>
                </a:cubicBezTo>
                <a:lnTo>
                  <a:pt x="97961" y="6927"/>
                </a:lnTo>
                <a:lnTo>
                  <a:pt x="55666" y="13205"/>
                </a:lnTo>
                <a:lnTo>
                  <a:pt x="15316" y="0"/>
                </a:lnTo>
                <a:lnTo>
                  <a:pt x="12366" y="13438"/>
                </a:lnTo>
                <a:lnTo>
                  <a:pt x="10911" y="13438"/>
                </a:lnTo>
                <a:cubicBezTo>
                  <a:pt x="4883" y="13438"/>
                  <a:pt x="0" y="19400"/>
                  <a:pt x="0" y="26755"/>
                </a:cubicBezTo>
                <a:lnTo>
                  <a:pt x="0" y="106677"/>
                </a:lnTo>
                <a:cubicBezTo>
                  <a:pt x="0" y="114033"/>
                  <a:pt x="4883" y="120000"/>
                  <a:pt x="10911" y="120000"/>
                </a:cubicBezTo>
                <a:lnTo>
                  <a:pt x="98183" y="120000"/>
                </a:lnTo>
                <a:cubicBezTo>
                  <a:pt x="104205" y="120000"/>
                  <a:pt x="109088" y="114033"/>
                  <a:pt x="109088" y="106677"/>
                </a:cubicBezTo>
                <a:lnTo>
                  <a:pt x="109088" y="93361"/>
                </a:lnTo>
                <a:cubicBezTo>
                  <a:pt x="115116" y="93361"/>
                  <a:pt x="120000" y="87394"/>
                  <a:pt x="120000" y="80038"/>
                </a:cubicBezTo>
                <a:lnTo>
                  <a:pt x="120000" y="66716"/>
                </a:lnTo>
                <a:cubicBezTo>
                  <a:pt x="120000" y="59361"/>
                  <a:pt x="115116" y="53400"/>
                  <a:pt x="109088" y="53400"/>
                </a:cubicBezTo>
                <a:moveTo>
                  <a:pt x="73638" y="40077"/>
                </a:moveTo>
                <a:lnTo>
                  <a:pt x="68183" y="40077"/>
                </a:lnTo>
                <a:cubicBezTo>
                  <a:pt x="66672" y="40077"/>
                  <a:pt x="65455" y="41566"/>
                  <a:pt x="65455" y="43405"/>
                </a:cubicBezTo>
                <a:cubicBezTo>
                  <a:pt x="65455" y="45250"/>
                  <a:pt x="66672" y="46738"/>
                  <a:pt x="68183" y="46738"/>
                </a:cubicBezTo>
                <a:lnTo>
                  <a:pt x="73638" y="46738"/>
                </a:lnTo>
                <a:cubicBezTo>
                  <a:pt x="75144" y="46738"/>
                  <a:pt x="76361" y="45250"/>
                  <a:pt x="76361" y="43405"/>
                </a:cubicBezTo>
                <a:cubicBezTo>
                  <a:pt x="76361" y="41566"/>
                  <a:pt x="75144" y="40077"/>
                  <a:pt x="73638" y="40077"/>
                </a:cubicBezTo>
                <a:moveTo>
                  <a:pt x="90000" y="100022"/>
                </a:moveTo>
                <a:lnTo>
                  <a:pt x="84544" y="100022"/>
                </a:lnTo>
                <a:cubicBezTo>
                  <a:pt x="83038" y="100022"/>
                  <a:pt x="81816" y="101511"/>
                  <a:pt x="81816" y="103350"/>
                </a:cubicBezTo>
                <a:cubicBezTo>
                  <a:pt x="81816" y="105194"/>
                  <a:pt x="83038" y="106677"/>
                  <a:pt x="84544" y="106677"/>
                </a:cubicBezTo>
                <a:lnTo>
                  <a:pt x="90000" y="106677"/>
                </a:lnTo>
                <a:cubicBezTo>
                  <a:pt x="91505" y="106677"/>
                  <a:pt x="92727" y="105194"/>
                  <a:pt x="92727" y="103350"/>
                </a:cubicBezTo>
                <a:cubicBezTo>
                  <a:pt x="92727" y="101511"/>
                  <a:pt x="91505" y="100022"/>
                  <a:pt x="90000" y="100022"/>
                </a:cubicBezTo>
                <a:moveTo>
                  <a:pt x="95455" y="70050"/>
                </a:moveTo>
                <a:cubicBezTo>
                  <a:pt x="93944" y="70050"/>
                  <a:pt x="92727" y="71538"/>
                  <a:pt x="92727" y="73377"/>
                </a:cubicBezTo>
                <a:cubicBezTo>
                  <a:pt x="92727" y="75222"/>
                  <a:pt x="93944" y="76711"/>
                  <a:pt x="95455" y="76711"/>
                </a:cubicBezTo>
                <a:cubicBezTo>
                  <a:pt x="96961" y="76711"/>
                  <a:pt x="98183" y="75222"/>
                  <a:pt x="98183" y="73377"/>
                </a:cubicBezTo>
                <a:cubicBezTo>
                  <a:pt x="98183" y="71538"/>
                  <a:pt x="96961" y="70050"/>
                  <a:pt x="95455" y="70050"/>
                </a:cubicBezTo>
                <a:moveTo>
                  <a:pt x="24544" y="40077"/>
                </a:moveTo>
                <a:lnTo>
                  <a:pt x="19088" y="40077"/>
                </a:lnTo>
                <a:cubicBezTo>
                  <a:pt x="17583" y="40077"/>
                  <a:pt x="16361" y="41566"/>
                  <a:pt x="16361" y="43405"/>
                </a:cubicBezTo>
                <a:cubicBezTo>
                  <a:pt x="16361" y="45250"/>
                  <a:pt x="17583" y="46738"/>
                  <a:pt x="19088" y="46738"/>
                </a:cubicBezTo>
                <a:lnTo>
                  <a:pt x="24544" y="46738"/>
                </a:lnTo>
                <a:cubicBezTo>
                  <a:pt x="26055" y="46738"/>
                  <a:pt x="27272" y="45250"/>
                  <a:pt x="27272" y="43405"/>
                </a:cubicBezTo>
                <a:cubicBezTo>
                  <a:pt x="27272" y="41566"/>
                  <a:pt x="26055" y="40077"/>
                  <a:pt x="24544" y="40077"/>
                </a:cubicBezTo>
                <a:moveTo>
                  <a:pt x="84544" y="46738"/>
                </a:moveTo>
                <a:lnTo>
                  <a:pt x="90000" y="46738"/>
                </a:lnTo>
                <a:cubicBezTo>
                  <a:pt x="91505" y="46738"/>
                  <a:pt x="92727" y="45250"/>
                  <a:pt x="92727" y="43405"/>
                </a:cubicBezTo>
                <a:cubicBezTo>
                  <a:pt x="92727" y="41566"/>
                  <a:pt x="91505" y="40077"/>
                  <a:pt x="90000" y="40077"/>
                </a:cubicBezTo>
                <a:lnTo>
                  <a:pt x="84544" y="40077"/>
                </a:lnTo>
                <a:cubicBezTo>
                  <a:pt x="83038" y="40077"/>
                  <a:pt x="81816" y="41566"/>
                  <a:pt x="81816" y="43405"/>
                </a:cubicBezTo>
                <a:cubicBezTo>
                  <a:pt x="81816" y="45250"/>
                  <a:pt x="83038" y="46738"/>
                  <a:pt x="84544" y="46738"/>
                </a:cubicBezTo>
                <a:moveTo>
                  <a:pt x="40911" y="100022"/>
                </a:moveTo>
                <a:lnTo>
                  <a:pt x="35455" y="100022"/>
                </a:lnTo>
                <a:cubicBezTo>
                  <a:pt x="33944" y="100022"/>
                  <a:pt x="32727" y="101511"/>
                  <a:pt x="32727" y="103350"/>
                </a:cubicBezTo>
                <a:cubicBezTo>
                  <a:pt x="32727" y="105194"/>
                  <a:pt x="33944" y="106677"/>
                  <a:pt x="35455" y="106677"/>
                </a:cubicBezTo>
                <a:lnTo>
                  <a:pt x="40911" y="106677"/>
                </a:lnTo>
                <a:cubicBezTo>
                  <a:pt x="42416" y="106677"/>
                  <a:pt x="43638" y="105194"/>
                  <a:pt x="43638" y="103350"/>
                </a:cubicBezTo>
                <a:cubicBezTo>
                  <a:pt x="43638" y="101511"/>
                  <a:pt x="42416" y="100022"/>
                  <a:pt x="40911" y="100022"/>
                </a:cubicBezTo>
                <a:moveTo>
                  <a:pt x="24544" y="100022"/>
                </a:moveTo>
                <a:lnTo>
                  <a:pt x="19088" y="100022"/>
                </a:lnTo>
                <a:cubicBezTo>
                  <a:pt x="17583" y="100022"/>
                  <a:pt x="16361" y="101511"/>
                  <a:pt x="16361" y="103350"/>
                </a:cubicBezTo>
                <a:cubicBezTo>
                  <a:pt x="16361" y="105194"/>
                  <a:pt x="17583" y="106677"/>
                  <a:pt x="19088" y="106677"/>
                </a:cubicBezTo>
                <a:lnTo>
                  <a:pt x="24544" y="106677"/>
                </a:lnTo>
                <a:cubicBezTo>
                  <a:pt x="26055" y="106677"/>
                  <a:pt x="27272" y="105194"/>
                  <a:pt x="27272" y="103350"/>
                </a:cubicBezTo>
                <a:cubicBezTo>
                  <a:pt x="27272" y="101511"/>
                  <a:pt x="26055" y="100022"/>
                  <a:pt x="24544" y="100022"/>
                </a:cubicBezTo>
              </a:path>
            </a:pathLst>
          </a:custGeom>
          <a:solidFill>
            <a:srgbClr val="53585F"/>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3723936" y="695003"/>
            <a:ext cx="4758674"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3300">
                <a:solidFill>
                  <a:schemeClr val="dk1"/>
                </a:solidFill>
                <a:latin typeface="Montserrat"/>
                <a:ea typeface="Montserrat"/>
                <a:cs typeface="Montserrat"/>
                <a:sym typeface="Montserrat"/>
              </a:rPr>
              <a:t>BUSINESS MODEL</a:t>
            </a:r>
            <a:br>
              <a:rPr lang="en-US" sz="3300">
                <a:solidFill>
                  <a:schemeClr val="dk1"/>
                </a:solidFill>
                <a:latin typeface="Montserrat"/>
                <a:ea typeface="Montserrat"/>
                <a:cs typeface="Montserrat"/>
                <a:sym typeface="Montserrat"/>
              </a:rPr>
            </a:br>
            <a:endParaRPr sz="3300">
              <a:solidFill>
                <a:schemeClr val="dk1"/>
              </a:solidFill>
              <a:latin typeface="Montserrat"/>
              <a:ea typeface="Montserrat"/>
              <a:cs typeface="Montserrat"/>
              <a:sym typeface="Montserrat"/>
            </a:endParaRPr>
          </a:p>
        </p:txBody>
      </p:sp>
      <p:sp>
        <p:nvSpPr>
          <p:cNvPr id="185" name="Shape 185"/>
          <p:cNvSpPr txBox="1"/>
          <p:nvPr/>
        </p:nvSpPr>
        <p:spPr>
          <a:xfrm>
            <a:off x="2434698" y="1309793"/>
            <a:ext cx="7329171" cy="461665"/>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This business model is adapted to the trading. Additionally, we will charge 5% of the asset price for it creation.</a:t>
            </a:r>
            <a:endParaRPr sz="1000">
              <a:solidFill>
                <a:schemeClr val="dk1"/>
              </a:solidFill>
              <a:latin typeface="Montserrat"/>
              <a:ea typeface="Montserrat"/>
              <a:cs typeface="Montserrat"/>
              <a:sym typeface="Montserrat"/>
            </a:endParaRPr>
          </a:p>
        </p:txBody>
      </p:sp>
      <p:sp>
        <p:nvSpPr>
          <p:cNvPr id="186" name="Shape 186"/>
          <p:cNvSpPr txBox="1"/>
          <p:nvPr/>
        </p:nvSpPr>
        <p:spPr>
          <a:xfrm>
            <a:off x="943253" y="4599193"/>
            <a:ext cx="2206348" cy="70583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Estimated trading volume $3 billion. Within the platform by 2019</a:t>
            </a:r>
            <a:endParaRPr sz="1000">
              <a:solidFill>
                <a:schemeClr val="dk1"/>
              </a:solidFill>
              <a:latin typeface="Montserrat"/>
              <a:ea typeface="Montserrat"/>
              <a:cs typeface="Montserrat"/>
              <a:sym typeface="Montserrat"/>
            </a:endParaRPr>
          </a:p>
        </p:txBody>
      </p:sp>
      <p:sp>
        <p:nvSpPr>
          <p:cNvPr id="187" name="Shape 187"/>
          <p:cNvSpPr txBox="1"/>
          <p:nvPr/>
        </p:nvSpPr>
        <p:spPr>
          <a:xfrm>
            <a:off x="1328523" y="4233063"/>
            <a:ext cx="1434848"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VALUE</a:t>
            </a:r>
            <a:endParaRPr sz="1600">
              <a:solidFill>
                <a:schemeClr val="dk1"/>
              </a:solidFill>
              <a:latin typeface="Montserrat"/>
              <a:ea typeface="Montserrat"/>
              <a:cs typeface="Montserrat"/>
              <a:sym typeface="Montserrat"/>
            </a:endParaRPr>
          </a:p>
        </p:txBody>
      </p:sp>
      <p:sp>
        <p:nvSpPr>
          <p:cNvPr id="188" name="Shape 188"/>
          <p:cNvSpPr txBox="1"/>
          <p:nvPr/>
        </p:nvSpPr>
        <p:spPr>
          <a:xfrm>
            <a:off x="3929261" y="4599193"/>
            <a:ext cx="1598196" cy="70583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We take 0.5% commission on trading</a:t>
            </a:r>
            <a:endParaRPr sz="1000">
              <a:solidFill>
                <a:schemeClr val="dk1"/>
              </a:solidFill>
              <a:latin typeface="Montserrat"/>
              <a:ea typeface="Montserrat"/>
              <a:cs typeface="Montserrat"/>
              <a:sym typeface="Montserrat"/>
            </a:endParaRPr>
          </a:p>
        </p:txBody>
      </p:sp>
      <p:sp>
        <p:nvSpPr>
          <p:cNvPr id="189" name="Shape 189"/>
          <p:cNvSpPr txBox="1"/>
          <p:nvPr/>
        </p:nvSpPr>
        <p:spPr>
          <a:xfrm>
            <a:off x="3736461" y="4233063"/>
            <a:ext cx="1982836" cy="29238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PROPOSITION</a:t>
            </a:r>
            <a:endParaRPr sz="1600">
              <a:solidFill>
                <a:schemeClr val="dk1"/>
              </a:solidFill>
              <a:latin typeface="Montserrat"/>
              <a:ea typeface="Montserrat"/>
              <a:cs typeface="Montserrat"/>
              <a:sym typeface="Montserrat"/>
            </a:endParaRPr>
          </a:p>
        </p:txBody>
      </p:sp>
      <p:sp>
        <p:nvSpPr>
          <p:cNvPr id="190" name="Shape 190"/>
          <p:cNvSpPr txBox="1"/>
          <p:nvPr/>
        </p:nvSpPr>
        <p:spPr>
          <a:xfrm>
            <a:off x="6410330" y="4599193"/>
            <a:ext cx="1981875" cy="70583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The market growth is predicted at CAGR 13%</a:t>
            </a:r>
            <a:endParaRPr sz="1000">
              <a:solidFill>
                <a:schemeClr val="dk1"/>
              </a:solidFill>
              <a:latin typeface="Montserrat"/>
              <a:ea typeface="Montserrat"/>
              <a:cs typeface="Montserrat"/>
              <a:sym typeface="Montserrat"/>
            </a:endParaRPr>
          </a:p>
        </p:txBody>
      </p:sp>
      <p:sp>
        <p:nvSpPr>
          <p:cNvPr id="191" name="Shape 191"/>
          <p:cNvSpPr txBox="1"/>
          <p:nvPr/>
        </p:nvSpPr>
        <p:spPr>
          <a:xfrm>
            <a:off x="6527472" y="4233063"/>
            <a:ext cx="1746632"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GROWTH</a:t>
            </a:r>
            <a:endParaRPr sz="1600">
              <a:solidFill>
                <a:schemeClr val="dk1"/>
              </a:solidFill>
              <a:latin typeface="Montserrat"/>
              <a:ea typeface="Montserrat"/>
              <a:cs typeface="Montserrat"/>
              <a:sym typeface="Montserrat"/>
            </a:endParaRPr>
          </a:p>
        </p:txBody>
      </p:sp>
      <p:sp>
        <p:nvSpPr>
          <p:cNvPr id="192" name="Shape 192"/>
          <p:cNvSpPr txBox="1"/>
          <p:nvPr/>
        </p:nvSpPr>
        <p:spPr>
          <a:xfrm>
            <a:off x="9275079" y="4599193"/>
            <a:ext cx="1598196" cy="705834"/>
          </a:xfrm>
          <a:prstGeom prst="rect">
            <a:avLst/>
          </a:prstGeom>
          <a:noFill/>
          <a:ln>
            <a:noFill/>
          </a:ln>
        </p:spPr>
        <p:txBody>
          <a:bodyPr anchorCtr="0" anchor="t" bIns="22850" lIns="45700" spcFirstLastPara="1" rIns="45700" wrap="square" tIns="22850">
            <a:noAutofit/>
          </a:bodyPr>
          <a:lstStyle/>
          <a:p>
            <a:pPr indent="0" lvl="0" marL="0" marR="0" rtl="0" algn="ctr">
              <a:lnSpc>
                <a:spcPct val="150000"/>
              </a:lnSpc>
              <a:spcBef>
                <a:spcPts val="0"/>
              </a:spcBef>
              <a:spcAft>
                <a:spcPts val="0"/>
              </a:spcAft>
              <a:buNone/>
            </a:pPr>
            <a:r>
              <a:rPr lang="en-US" sz="1000">
                <a:solidFill>
                  <a:schemeClr val="dk1"/>
                </a:solidFill>
                <a:latin typeface="Montserrat"/>
                <a:ea typeface="Montserrat"/>
                <a:cs typeface="Montserrat"/>
                <a:sym typeface="Montserrat"/>
              </a:rPr>
              <a:t>4-year platform revenues of $ 819 millions</a:t>
            </a:r>
            <a:endParaRPr sz="1000">
              <a:solidFill>
                <a:schemeClr val="dk1"/>
              </a:solidFill>
              <a:latin typeface="Montserrat"/>
              <a:ea typeface="Montserrat"/>
              <a:cs typeface="Montserrat"/>
              <a:sym typeface="Montserrat"/>
            </a:endParaRPr>
          </a:p>
        </p:txBody>
      </p:sp>
      <p:sp>
        <p:nvSpPr>
          <p:cNvPr id="193" name="Shape 193"/>
          <p:cNvSpPr txBox="1"/>
          <p:nvPr/>
        </p:nvSpPr>
        <p:spPr>
          <a:xfrm>
            <a:off x="9274119" y="4233063"/>
            <a:ext cx="1599156"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INCOME</a:t>
            </a:r>
            <a:endParaRPr sz="1600">
              <a:solidFill>
                <a:schemeClr val="dk1"/>
              </a:solidFill>
              <a:latin typeface="Montserrat"/>
              <a:ea typeface="Montserrat"/>
              <a:cs typeface="Montserrat"/>
              <a:sym typeface="Montserrat"/>
            </a:endParaRPr>
          </a:p>
        </p:txBody>
      </p:sp>
      <p:grpSp>
        <p:nvGrpSpPr>
          <p:cNvPr id="194" name="Shape 194"/>
          <p:cNvGrpSpPr/>
          <p:nvPr/>
        </p:nvGrpSpPr>
        <p:grpSpPr>
          <a:xfrm>
            <a:off x="781250" y="2469129"/>
            <a:ext cx="10685461" cy="1432392"/>
            <a:chOff x="915482" y="2469129"/>
            <a:chExt cx="10685461" cy="1432392"/>
          </a:xfrm>
        </p:grpSpPr>
        <p:sp>
          <p:nvSpPr>
            <p:cNvPr id="195" name="Shape 195"/>
            <p:cNvSpPr/>
            <p:nvPr/>
          </p:nvSpPr>
          <p:spPr>
            <a:xfrm>
              <a:off x="915482" y="2475426"/>
              <a:ext cx="2761751" cy="1422030"/>
            </a:xfrm>
            <a:prstGeom prst="chevron">
              <a:avLst>
                <a:gd fmla="val 17785" name="adj"/>
              </a:avLst>
            </a:prstGeom>
            <a:solidFill>
              <a:schemeClr val="dk1"/>
            </a:solidFill>
            <a:ln>
              <a:noFill/>
            </a:ln>
          </p:spPr>
          <p:txBody>
            <a:bodyPr anchorCtr="0" anchor="ctr" bIns="63975" lIns="599650" spcFirstLastPara="1" rIns="471650" wrap="square" tIns="63975">
              <a:noAutofit/>
            </a:bodyPr>
            <a:lstStyle/>
            <a:p>
              <a:pPr indent="0" lvl="0" marL="0" marR="0" rtl="0" algn="ctr">
                <a:lnSpc>
                  <a:spcPct val="90000"/>
                </a:lnSpc>
                <a:spcBef>
                  <a:spcPts val="0"/>
                </a:spcBef>
                <a:spcAft>
                  <a:spcPts val="0"/>
                </a:spcAft>
                <a:buNone/>
              </a:pPr>
              <a:r>
                <a:rPr lang="en-US" sz="4799">
                  <a:solidFill>
                    <a:schemeClr val="lt1"/>
                  </a:solidFill>
                  <a:latin typeface="Montserrat"/>
                  <a:ea typeface="Montserrat"/>
                  <a:cs typeface="Montserrat"/>
                  <a:sym typeface="Montserrat"/>
                </a:rPr>
                <a:t> </a:t>
              </a:r>
              <a:endParaRPr/>
            </a:p>
          </p:txBody>
        </p:sp>
        <p:sp>
          <p:nvSpPr>
            <p:cNvPr id="196" name="Shape 196"/>
            <p:cNvSpPr/>
            <p:nvPr/>
          </p:nvSpPr>
          <p:spPr>
            <a:xfrm>
              <a:off x="3557379" y="2479491"/>
              <a:ext cx="2761751" cy="1422030"/>
            </a:xfrm>
            <a:prstGeom prst="chevron">
              <a:avLst>
                <a:gd fmla="val 17785" name="adj"/>
              </a:avLst>
            </a:prstGeom>
            <a:solidFill>
              <a:schemeClr val="dk1"/>
            </a:solidFill>
            <a:ln>
              <a:noFill/>
            </a:ln>
          </p:spPr>
          <p:txBody>
            <a:bodyPr anchorCtr="0" anchor="ctr" bIns="63975" lIns="599650" spcFirstLastPara="1" rIns="471650" wrap="square" tIns="63975">
              <a:noAutofit/>
            </a:bodyPr>
            <a:lstStyle/>
            <a:p>
              <a:pPr indent="0" lvl="0" marL="0" marR="0" rtl="0" algn="ctr">
                <a:lnSpc>
                  <a:spcPct val="90000"/>
                </a:lnSpc>
                <a:spcBef>
                  <a:spcPts val="0"/>
                </a:spcBef>
                <a:spcAft>
                  <a:spcPts val="0"/>
                </a:spcAft>
                <a:buNone/>
              </a:pPr>
              <a:r>
                <a:rPr lang="en-US" sz="4799">
                  <a:solidFill>
                    <a:schemeClr val="lt1"/>
                  </a:solidFill>
                  <a:latin typeface="Montserrat"/>
                  <a:ea typeface="Montserrat"/>
                  <a:cs typeface="Montserrat"/>
                  <a:sym typeface="Montserrat"/>
                </a:rPr>
                <a:t> </a:t>
              </a:r>
              <a:endParaRPr/>
            </a:p>
          </p:txBody>
        </p:sp>
        <p:sp>
          <p:nvSpPr>
            <p:cNvPr id="197" name="Shape 197"/>
            <p:cNvSpPr/>
            <p:nvPr/>
          </p:nvSpPr>
          <p:spPr>
            <a:xfrm>
              <a:off x="6199276" y="2474310"/>
              <a:ext cx="2761751" cy="1422030"/>
            </a:xfrm>
            <a:prstGeom prst="chevron">
              <a:avLst>
                <a:gd fmla="val 17785" name="adj"/>
              </a:avLst>
            </a:prstGeom>
            <a:solidFill>
              <a:schemeClr val="dk1"/>
            </a:solidFill>
            <a:ln>
              <a:noFill/>
            </a:ln>
          </p:spPr>
          <p:txBody>
            <a:bodyPr anchorCtr="0" anchor="ctr" bIns="63975" lIns="599650" spcFirstLastPara="1" rIns="471650" wrap="square" tIns="63975">
              <a:noAutofit/>
            </a:bodyPr>
            <a:lstStyle/>
            <a:p>
              <a:pPr indent="0" lvl="0" marL="0" marR="0" rtl="0" algn="ctr">
                <a:lnSpc>
                  <a:spcPct val="90000"/>
                </a:lnSpc>
                <a:spcBef>
                  <a:spcPts val="0"/>
                </a:spcBef>
                <a:spcAft>
                  <a:spcPts val="0"/>
                </a:spcAft>
                <a:buNone/>
              </a:pPr>
              <a:r>
                <a:rPr lang="en-US" sz="4799">
                  <a:solidFill>
                    <a:schemeClr val="lt1"/>
                  </a:solidFill>
                  <a:latin typeface="Montserrat"/>
                  <a:ea typeface="Montserrat"/>
                  <a:cs typeface="Montserrat"/>
                  <a:sym typeface="Montserrat"/>
                </a:rPr>
                <a:t> </a:t>
              </a:r>
              <a:endParaRPr/>
            </a:p>
          </p:txBody>
        </p:sp>
        <p:sp>
          <p:nvSpPr>
            <p:cNvPr id="198" name="Shape 198"/>
            <p:cNvSpPr/>
            <p:nvPr/>
          </p:nvSpPr>
          <p:spPr>
            <a:xfrm>
              <a:off x="8839192" y="2469129"/>
              <a:ext cx="2761751" cy="1422030"/>
            </a:xfrm>
            <a:prstGeom prst="chevron">
              <a:avLst>
                <a:gd fmla="val 17785" name="adj"/>
              </a:avLst>
            </a:prstGeom>
            <a:solidFill>
              <a:schemeClr val="dk1"/>
            </a:solidFill>
            <a:ln>
              <a:noFill/>
            </a:ln>
          </p:spPr>
          <p:txBody>
            <a:bodyPr anchorCtr="0" anchor="ctr" bIns="63975" lIns="599650" spcFirstLastPara="1" rIns="471650" wrap="square" tIns="63975">
              <a:noAutofit/>
            </a:bodyPr>
            <a:lstStyle/>
            <a:p>
              <a:pPr indent="0" lvl="0" marL="0" marR="0" rtl="0" algn="ctr">
                <a:lnSpc>
                  <a:spcPct val="90000"/>
                </a:lnSpc>
                <a:spcBef>
                  <a:spcPts val="0"/>
                </a:spcBef>
                <a:spcAft>
                  <a:spcPts val="0"/>
                </a:spcAft>
                <a:buNone/>
              </a:pPr>
              <a:r>
                <a:rPr lang="en-US" sz="4799">
                  <a:solidFill>
                    <a:schemeClr val="lt1"/>
                  </a:solidFill>
                  <a:latin typeface="Montserrat"/>
                  <a:ea typeface="Montserrat"/>
                  <a:cs typeface="Montserrat"/>
                  <a:sym typeface="Montserrat"/>
                </a:rPr>
                <a:t> </a:t>
              </a:r>
              <a:endParaRPr/>
            </a:p>
          </p:txBody>
        </p:sp>
      </p:grpSp>
      <p:sp>
        <p:nvSpPr>
          <p:cNvPr id="199" name="Shape 199"/>
          <p:cNvSpPr/>
          <p:nvPr/>
        </p:nvSpPr>
        <p:spPr>
          <a:xfrm>
            <a:off x="4355657" y="2719838"/>
            <a:ext cx="890274" cy="890274"/>
          </a:xfrm>
          <a:custGeom>
            <a:pathLst>
              <a:path extrusionOk="0" h="120000" w="120000">
                <a:moveTo>
                  <a:pt x="60000" y="114550"/>
                </a:moveTo>
                <a:cubicBezTo>
                  <a:pt x="29872" y="114550"/>
                  <a:pt x="5455" y="90127"/>
                  <a:pt x="5455" y="60000"/>
                </a:cubicBezTo>
                <a:cubicBezTo>
                  <a:pt x="5455" y="29877"/>
                  <a:pt x="29872" y="5455"/>
                  <a:pt x="60000" y="5455"/>
                </a:cubicBezTo>
                <a:cubicBezTo>
                  <a:pt x="74088" y="5455"/>
                  <a:pt x="86877" y="10833"/>
                  <a:pt x="96538" y="19605"/>
                </a:cubicBezTo>
                <a:lnTo>
                  <a:pt x="58072" y="58072"/>
                </a:lnTo>
                <a:cubicBezTo>
                  <a:pt x="57577" y="58566"/>
                  <a:pt x="57272" y="59250"/>
                  <a:pt x="57272" y="60000"/>
                </a:cubicBezTo>
                <a:cubicBezTo>
                  <a:pt x="57272" y="61511"/>
                  <a:pt x="58494" y="62727"/>
                  <a:pt x="60000" y="62727"/>
                </a:cubicBezTo>
                <a:lnTo>
                  <a:pt x="114411" y="62727"/>
                </a:lnTo>
                <a:cubicBezTo>
                  <a:pt x="112977" y="91577"/>
                  <a:pt x="89205" y="114550"/>
                  <a:pt x="60000" y="114550"/>
                </a:cubicBezTo>
                <a:moveTo>
                  <a:pt x="114411" y="57272"/>
                </a:moveTo>
                <a:lnTo>
                  <a:pt x="66583" y="57272"/>
                </a:lnTo>
                <a:lnTo>
                  <a:pt x="100394" y="23461"/>
                </a:lnTo>
                <a:cubicBezTo>
                  <a:pt x="108561" y="32511"/>
                  <a:pt x="113761" y="44283"/>
                  <a:pt x="114411" y="57272"/>
                </a:cubicBezTo>
                <a:moveTo>
                  <a:pt x="60000" y="0"/>
                </a:moveTo>
                <a:cubicBezTo>
                  <a:pt x="26866" y="0"/>
                  <a:pt x="0" y="26866"/>
                  <a:pt x="0" y="60000"/>
                </a:cubicBezTo>
                <a:cubicBezTo>
                  <a:pt x="0" y="93138"/>
                  <a:pt x="26866" y="120000"/>
                  <a:pt x="60000" y="120000"/>
                </a:cubicBezTo>
                <a:cubicBezTo>
                  <a:pt x="93133" y="120000"/>
                  <a:pt x="120000" y="93138"/>
                  <a:pt x="120000" y="60000"/>
                </a:cubicBezTo>
                <a:cubicBezTo>
                  <a:pt x="120000" y="26866"/>
                  <a:pt x="93133" y="0"/>
                  <a:pt x="60000" y="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00" name="Shape 200"/>
          <p:cNvSpPr/>
          <p:nvPr/>
        </p:nvSpPr>
        <p:spPr>
          <a:xfrm>
            <a:off x="9564366" y="2889013"/>
            <a:ext cx="1052833" cy="574274"/>
          </a:xfrm>
          <a:custGeom>
            <a:pathLst>
              <a:path extrusionOk="0" h="120000" w="120000">
                <a:moveTo>
                  <a:pt x="63900" y="65766"/>
                </a:moveTo>
                <a:cubicBezTo>
                  <a:pt x="63472" y="65172"/>
                  <a:pt x="62988" y="64700"/>
                  <a:pt x="62455" y="64338"/>
                </a:cubicBezTo>
                <a:cubicBezTo>
                  <a:pt x="61911" y="63972"/>
                  <a:pt x="61677" y="63655"/>
                  <a:pt x="61116" y="63388"/>
                </a:cubicBezTo>
                <a:lnTo>
                  <a:pt x="61116" y="79227"/>
                </a:lnTo>
                <a:cubicBezTo>
                  <a:pt x="62433" y="79038"/>
                  <a:pt x="63205" y="78333"/>
                  <a:pt x="64044" y="77083"/>
                </a:cubicBezTo>
                <a:cubicBezTo>
                  <a:pt x="64888" y="75838"/>
                  <a:pt x="65311" y="73850"/>
                  <a:pt x="65311" y="71133"/>
                </a:cubicBezTo>
                <a:cubicBezTo>
                  <a:pt x="65311" y="69866"/>
                  <a:pt x="65183" y="68800"/>
                  <a:pt x="64922" y="67938"/>
                </a:cubicBezTo>
                <a:cubicBezTo>
                  <a:pt x="64666" y="67077"/>
                  <a:pt x="64327" y="66355"/>
                  <a:pt x="63900" y="65766"/>
                </a:cubicBezTo>
                <a:moveTo>
                  <a:pt x="95455" y="90000"/>
                </a:moveTo>
                <a:lnTo>
                  <a:pt x="90000" y="90000"/>
                </a:lnTo>
                <a:cubicBezTo>
                  <a:pt x="88494" y="90000"/>
                  <a:pt x="87272" y="92233"/>
                  <a:pt x="87272" y="95000"/>
                </a:cubicBezTo>
                <a:cubicBezTo>
                  <a:pt x="87272" y="97761"/>
                  <a:pt x="88494" y="100000"/>
                  <a:pt x="90000" y="100000"/>
                </a:cubicBezTo>
                <a:lnTo>
                  <a:pt x="95455" y="100000"/>
                </a:lnTo>
                <a:cubicBezTo>
                  <a:pt x="96961" y="100000"/>
                  <a:pt x="98183" y="97761"/>
                  <a:pt x="98183" y="95000"/>
                </a:cubicBezTo>
                <a:cubicBezTo>
                  <a:pt x="98183" y="92233"/>
                  <a:pt x="96961" y="90000"/>
                  <a:pt x="95455" y="90000"/>
                </a:cubicBezTo>
                <a:moveTo>
                  <a:pt x="55094" y="47272"/>
                </a:moveTo>
                <a:cubicBezTo>
                  <a:pt x="55094" y="48366"/>
                  <a:pt x="55211" y="49288"/>
                  <a:pt x="55455" y="50061"/>
                </a:cubicBezTo>
                <a:cubicBezTo>
                  <a:pt x="55700" y="50833"/>
                  <a:pt x="56011" y="51488"/>
                  <a:pt x="56388" y="52033"/>
                </a:cubicBezTo>
                <a:cubicBezTo>
                  <a:pt x="56772" y="52577"/>
                  <a:pt x="57211" y="53022"/>
                  <a:pt x="57711" y="53361"/>
                </a:cubicBezTo>
                <a:cubicBezTo>
                  <a:pt x="58211" y="53694"/>
                  <a:pt x="58405" y="53983"/>
                  <a:pt x="58916" y="54205"/>
                </a:cubicBezTo>
                <a:lnTo>
                  <a:pt x="58916" y="40616"/>
                </a:lnTo>
                <a:cubicBezTo>
                  <a:pt x="57600" y="40616"/>
                  <a:pt x="56894" y="41122"/>
                  <a:pt x="56172" y="42138"/>
                </a:cubicBezTo>
                <a:cubicBezTo>
                  <a:pt x="55450" y="43161"/>
                  <a:pt x="55094" y="44872"/>
                  <a:pt x="55094" y="47272"/>
                </a:cubicBezTo>
                <a:moveTo>
                  <a:pt x="111816" y="20000"/>
                </a:moveTo>
                <a:cubicBezTo>
                  <a:pt x="110311" y="20000"/>
                  <a:pt x="109088" y="17761"/>
                  <a:pt x="109088" y="15000"/>
                </a:cubicBezTo>
                <a:cubicBezTo>
                  <a:pt x="109088" y="12238"/>
                  <a:pt x="110311" y="10000"/>
                  <a:pt x="111816" y="10000"/>
                </a:cubicBezTo>
                <a:cubicBezTo>
                  <a:pt x="113327" y="10000"/>
                  <a:pt x="114544" y="12238"/>
                  <a:pt x="114544" y="15000"/>
                </a:cubicBezTo>
                <a:cubicBezTo>
                  <a:pt x="114544" y="17761"/>
                  <a:pt x="113327" y="20000"/>
                  <a:pt x="111816" y="20000"/>
                </a:cubicBezTo>
                <a:moveTo>
                  <a:pt x="114544" y="90916"/>
                </a:moveTo>
                <a:cubicBezTo>
                  <a:pt x="113688" y="90361"/>
                  <a:pt x="112777" y="90000"/>
                  <a:pt x="111816" y="90000"/>
                </a:cubicBezTo>
                <a:cubicBezTo>
                  <a:pt x="107300" y="90000"/>
                  <a:pt x="103638" y="96711"/>
                  <a:pt x="103638" y="105000"/>
                </a:cubicBezTo>
                <a:cubicBezTo>
                  <a:pt x="103638" y="106761"/>
                  <a:pt x="103833" y="108427"/>
                  <a:pt x="104138" y="110000"/>
                </a:cubicBezTo>
                <a:lnTo>
                  <a:pt x="15861" y="110000"/>
                </a:lnTo>
                <a:cubicBezTo>
                  <a:pt x="16166" y="108427"/>
                  <a:pt x="16361" y="106761"/>
                  <a:pt x="16361" y="105000"/>
                </a:cubicBezTo>
                <a:cubicBezTo>
                  <a:pt x="16361" y="96711"/>
                  <a:pt x="12700" y="90000"/>
                  <a:pt x="8183" y="90000"/>
                </a:cubicBezTo>
                <a:cubicBezTo>
                  <a:pt x="7222" y="90000"/>
                  <a:pt x="6311" y="90361"/>
                  <a:pt x="5455" y="90916"/>
                </a:cubicBezTo>
                <a:lnTo>
                  <a:pt x="5455" y="29077"/>
                </a:lnTo>
                <a:cubicBezTo>
                  <a:pt x="6311" y="29638"/>
                  <a:pt x="7222" y="30000"/>
                  <a:pt x="8183" y="30000"/>
                </a:cubicBezTo>
                <a:cubicBezTo>
                  <a:pt x="12700" y="30000"/>
                  <a:pt x="16361" y="23283"/>
                  <a:pt x="16361" y="15000"/>
                </a:cubicBezTo>
                <a:cubicBezTo>
                  <a:pt x="16361" y="13233"/>
                  <a:pt x="16166" y="11572"/>
                  <a:pt x="15861" y="10000"/>
                </a:cubicBezTo>
                <a:lnTo>
                  <a:pt x="104138" y="10000"/>
                </a:lnTo>
                <a:cubicBezTo>
                  <a:pt x="103833" y="11572"/>
                  <a:pt x="103638" y="13233"/>
                  <a:pt x="103638" y="15000"/>
                </a:cubicBezTo>
                <a:cubicBezTo>
                  <a:pt x="103638" y="23283"/>
                  <a:pt x="107300" y="30000"/>
                  <a:pt x="111816" y="30000"/>
                </a:cubicBezTo>
                <a:cubicBezTo>
                  <a:pt x="112777" y="30000"/>
                  <a:pt x="113688" y="29638"/>
                  <a:pt x="114544" y="29077"/>
                </a:cubicBezTo>
                <a:cubicBezTo>
                  <a:pt x="114544" y="29077"/>
                  <a:pt x="114544" y="90916"/>
                  <a:pt x="114544" y="90916"/>
                </a:cubicBezTo>
                <a:close/>
                <a:moveTo>
                  <a:pt x="111816" y="110000"/>
                </a:moveTo>
                <a:cubicBezTo>
                  <a:pt x="110311" y="110000"/>
                  <a:pt x="109088" y="107761"/>
                  <a:pt x="109088" y="105000"/>
                </a:cubicBezTo>
                <a:cubicBezTo>
                  <a:pt x="109088" y="102238"/>
                  <a:pt x="110311" y="100000"/>
                  <a:pt x="111816" y="100000"/>
                </a:cubicBezTo>
                <a:cubicBezTo>
                  <a:pt x="113327" y="100000"/>
                  <a:pt x="114544" y="102238"/>
                  <a:pt x="114544" y="105000"/>
                </a:cubicBezTo>
                <a:cubicBezTo>
                  <a:pt x="114544" y="107761"/>
                  <a:pt x="113327" y="110000"/>
                  <a:pt x="111816" y="110000"/>
                </a:cubicBezTo>
                <a:moveTo>
                  <a:pt x="8183" y="110000"/>
                </a:moveTo>
                <a:cubicBezTo>
                  <a:pt x="6672" y="110000"/>
                  <a:pt x="5455" y="107761"/>
                  <a:pt x="5455" y="105000"/>
                </a:cubicBezTo>
                <a:cubicBezTo>
                  <a:pt x="5455" y="102238"/>
                  <a:pt x="6672" y="100000"/>
                  <a:pt x="8183" y="100000"/>
                </a:cubicBezTo>
                <a:cubicBezTo>
                  <a:pt x="9688" y="100000"/>
                  <a:pt x="10911" y="102238"/>
                  <a:pt x="10911" y="105000"/>
                </a:cubicBezTo>
                <a:cubicBezTo>
                  <a:pt x="10911" y="107761"/>
                  <a:pt x="9688" y="110000"/>
                  <a:pt x="8183" y="110000"/>
                </a:cubicBezTo>
                <a:moveTo>
                  <a:pt x="8183" y="10000"/>
                </a:moveTo>
                <a:cubicBezTo>
                  <a:pt x="9688" y="10000"/>
                  <a:pt x="10911" y="12238"/>
                  <a:pt x="10911" y="15000"/>
                </a:cubicBezTo>
                <a:cubicBezTo>
                  <a:pt x="10911" y="17761"/>
                  <a:pt x="9688" y="20000"/>
                  <a:pt x="8183" y="20000"/>
                </a:cubicBezTo>
                <a:cubicBezTo>
                  <a:pt x="6672" y="20000"/>
                  <a:pt x="5455" y="17761"/>
                  <a:pt x="5455" y="15000"/>
                </a:cubicBezTo>
                <a:cubicBezTo>
                  <a:pt x="5455" y="12238"/>
                  <a:pt x="6672" y="10000"/>
                  <a:pt x="8183" y="10000"/>
                </a:cubicBezTo>
                <a:moveTo>
                  <a:pt x="114544" y="0"/>
                </a:moveTo>
                <a:lnTo>
                  <a:pt x="5455" y="0"/>
                </a:lnTo>
                <a:cubicBezTo>
                  <a:pt x="2444" y="0"/>
                  <a:pt x="0" y="4477"/>
                  <a:pt x="0" y="10000"/>
                </a:cubicBezTo>
                <a:lnTo>
                  <a:pt x="0" y="110000"/>
                </a:lnTo>
                <a:cubicBezTo>
                  <a:pt x="0" y="115522"/>
                  <a:pt x="2444" y="120000"/>
                  <a:pt x="5455" y="120000"/>
                </a:cubicBezTo>
                <a:lnTo>
                  <a:pt x="114544" y="120000"/>
                </a:lnTo>
                <a:cubicBezTo>
                  <a:pt x="117555" y="120000"/>
                  <a:pt x="120000" y="115522"/>
                  <a:pt x="120000" y="110000"/>
                </a:cubicBezTo>
                <a:lnTo>
                  <a:pt x="120000" y="10000"/>
                </a:lnTo>
                <a:cubicBezTo>
                  <a:pt x="120000" y="4477"/>
                  <a:pt x="117555" y="0"/>
                  <a:pt x="114544" y="0"/>
                </a:cubicBezTo>
                <a:moveTo>
                  <a:pt x="68805" y="76672"/>
                </a:moveTo>
                <a:cubicBezTo>
                  <a:pt x="68355" y="78561"/>
                  <a:pt x="67738" y="80122"/>
                  <a:pt x="66955" y="81366"/>
                </a:cubicBezTo>
                <a:cubicBezTo>
                  <a:pt x="66177" y="82616"/>
                  <a:pt x="65261" y="83566"/>
                  <a:pt x="64211" y="84222"/>
                </a:cubicBezTo>
                <a:cubicBezTo>
                  <a:pt x="63161" y="84877"/>
                  <a:pt x="62338" y="85250"/>
                  <a:pt x="61116" y="85344"/>
                </a:cubicBezTo>
                <a:lnTo>
                  <a:pt x="61116" y="89988"/>
                </a:lnTo>
                <a:lnTo>
                  <a:pt x="58916" y="89988"/>
                </a:lnTo>
                <a:lnTo>
                  <a:pt x="58916" y="85344"/>
                </a:lnTo>
                <a:cubicBezTo>
                  <a:pt x="57600" y="85294"/>
                  <a:pt x="56700" y="84911"/>
                  <a:pt x="55605" y="84188"/>
                </a:cubicBezTo>
                <a:cubicBezTo>
                  <a:pt x="54505" y="83461"/>
                  <a:pt x="53566" y="82427"/>
                  <a:pt x="52783" y="81088"/>
                </a:cubicBezTo>
                <a:cubicBezTo>
                  <a:pt x="52005" y="79755"/>
                  <a:pt x="51400" y="78116"/>
                  <a:pt x="50972" y="76166"/>
                </a:cubicBezTo>
                <a:cubicBezTo>
                  <a:pt x="50544" y="74216"/>
                  <a:pt x="50344" y="71977"/>
                  <a:pt x="50366" y="69433"/>
                </a:cubicBezTo>
                <a:lnTo>
                  <a:pt x="54544" y="69433"/>
                </a:lnTo>
                <a:cubicBezTo>
                  <a:pt x="54516" y="72422"/>
                  <a:pt x="54872" y="74783"/>
                  <a:pt x="55605" y="76500"/>
                </a:cubicBezTo>
                <a:cubicBezTo>
                  <a:pt x="56333" y="78227"/>
                  <a:pt x="57233" y="79133"/>
                  <a:pt x="58916" y="79227"/>
                </a:cubicBezTo>
                <a:lnTo>
                  <a:pt x="58916" y="62772"/>
                </a:lnTo>
                <a:cubicBezTo>
                  <a:pt x="57916" y="62272"/>
                  <a:pt x="57233" y="61672"/>
                  <a:pt x="56244" y="60966"/>
                </a:cubicBezTo>
                <a:cubicBezTo>
                  <a:pt x="55255" y="60272"/>
                  <a:pt x="54366" y="59366"/>
                  <a:pt x="53572" y="58250"/>
                </a:cubicBezTo>
                <a:cubicBezTo>
                  <a:pt x="52777" y="57138"/>
                  <a:pt x="52138" y="55750"/>
                  <a:pt x="51650" y="54072"/>
                </a:cubicBezTo>
                <a:cubicBezTo>
                  <a:pt x="51161" y="52394"/>
                  <a:pt x="50916" y="50311"/>
                  <a:pt x="50916" y="47816"/>
                </a:cubicBezTo>
                <a:cubicBezTo>
                  <a:pt x="50916" y="45644"/>
                  <a:pt x="51144" y="43727"/>
                  <a:pt x="51594" y="42077"/>
                </a:cubicBezTo>
                <a:cubicBezTo>
                  <a:pt x="52050" y="40422"/>
                  <a:pt x="52655" y="39033"/>
                  <a:pt x="53427" y="37927"/>
                </a:cubicBezTo>
                <a:cubicBezTo>
                  <a:pt x="54194" y="36816"/>
                  <a:pt x="55077" y="35966"/>
                  <a:pt x="56077" y="35377"/>
                </a:cubicBezTo>
                <a:cubicBezTo>
                  <a:pt x="57083" y="34788"/>
                  <a:pt x="57822" y="34494"/>
                  <a:pt x="58916" y="34494"/>
                </a:cubicBezTo>
                <a:lnTo>
                  <a:pt x="58916" y="30033"/>
                </a:lnTo>
                <a:lnTo>
                  <a:pt x="61116" y="30033"/>
                </a:lnTo>
                <a:lnTo>
                  <a:pt x="61116" y="34494"/>
                </a:lnTo>
                <a:cubicBezTo>
                  <a:pt x="62216" y="34494"/>
                  <a:pt x="62938" y="34761"/>
                  <a:pt x="63916" y="35311"/>
                </a:cubicBezTo>
                <a:cubicBezTo>
                  <a:pt x="64894" y="35855"/>
                  <a:pt x="65744" y="36672"/>
                  <a:pt x="66461" y="37755"/>
                </a:cubicBezTo>
                <a:cubicBezTo>
                  <a:pt x="67183" y="38844"/>
                  <a:pt x="67755" y="40227"/>
                  <a:pt x="68183" y="41905"/>
                </a:cubicBezTo>
                <a:cubicBezTo>
                  <a:pt x="68611" y="43583"/>
                  <a:pt x="68827" y="45527"/>
                  <a:pt x="68827" y="47744"/>
                </a:cubicBezTo>
                <a:lnTo>
                  <a:pt x="64650" y="47744"/>
                </a:lnTo>
                <a:cubicBezTo>
                  <a:pt x="64600" y="45438"/>
                  <a:pt x="64277" y="43666"/>
                  <a:pt x="63683" y="42450"/>
                </a:cubicBezTo>
                <a:cubicBezTo>
                  <a:pt x="63083" y="41222"/>
                  <a:pt x="62433" y="40616"/>
                  <a:pt x="61116" y="40616"/>
                </a:cubicBezTo>
                <a:lnTo>
                  <a:pt x="61116" y="54955"/>
                </a:lnTo>
                <a:cubicBezTo>
                  <a:pt x="62216" y="55500"/>
                  <a:pt x="62977" y="56133"/>
                  <a:pt x="64027" y="56861"/>
                </a:cubicBezTo>
                <a:cubicBezTo>
                  <a:pt x="65077" y="57583"/>
                  <a:pt x="66005" y="58511"/>
                  <a:pt x="66811" y="59644"/>
                </a:cubicBezTo>
                <a:cubicBezTo>
                  <a:pt x="67616" y="60777"/>
                  <a:pt x="68261" y="62183"/>
                  <a:pt x="68750" y="63861"/>
                </a:cubicBezTo>
                <a:cubicBezTo>
                  <a:pt x="69238" y="65538"/>
                  <a:pt x="69483" y="67600"/>
                  <a:pt x="69483" y="70044"/>
                </a:cubicBezTo>
                <a:cubicBezTo>
                  <a:pt x="69483" y="72583"/>
                  <a:pt x="69255" y="74794"/>
                  <a:pt x="68805" y="76672"/>
                </a:cubicBezTo>
                <a:moveTo>
                  <a:pt x="60000" y="20000"/>
                </a:moveTo>
                <a:cubicBezTo>
                  <a:pt x="47950" y="20000"/>
                  <a:pt x="38183" y="37911"/>
                  <a:pt x="38183" y="60000"/>
                </a:cubicBezTo>
                <a:cubicBezTo>
                  <a:pt x="38183" y="82088"/>
                  <a:pt x="47950" y="100000"/>
                  <a:pt x="60000" y="100000"/>
                </a:cubicBezTo>
                <a:cubicBezTo>
                  <a:pt x="72050" y="100000"/>
                  <a:pt x="81816" y="82088"/>
                  <a:pt x="81816" y="60000"/>
                </a:cubicBezTo>
                <a:cubicBezTo>
                  <a:pt x="81816" y="37911"/>
                  <a:pt x="72050" y="20000"/>
                  <a:pt x="60000" y="20000"/>
                </a:cubicBezTo>
                <a:moveTo>
                  <a:pt x="30000" y="20000"/>
                </a:moveTo>
                <a:lnTo>
                  <a:pt x="24544" y="20000"/>
                </a:lnTo>
                <a:cubicBezTo>
                  <a:pt x="23038" y="20000"/>
                  <a:pt x="21816" y="22233"/>
                  <a:pt x="21816" y="25000"/>
                </a:cubicBezTo>
                <a:cubicBezTo>
                  <a:pt x="21816" y="27761"/>
                  <a:pt x="23038" y="30000"/>
                  <a:pt x="24544" y="30000"/>
                </a:cubicBezTo>
                <a:lnTo>
                  <a:pt x="30000" y="30000"/>
                </a:lnTo>
                <a:cubicBezTo>
                  <a:pt x="31505" y="30000"/>
                  <a:pt x="32727" y="27761"/>
                  <a:pt x="32727" y="25000"/>
                </a:cubicBezTo>
                <a:cubicBezTo>
                  <a:pt x="32727" y="22233"/>
                  <a:pt x="31505" y="20000"/>
                  <a:pt x="30000" y="20000"/>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01" name="Shape 201"/>
          <p:cNvSpPr/>
          <p:nvPr/>
        </p:nvSpPr>
        <p:spPr>
          <a:xfrm>
            <a:off x="1709796" y="2792054"/>
            <a:ext cx="890274" cy="728406"/>
          </a:xfrm>
          <a:custGeom>
            <a:pathLst>
              <a:path extrusionOk="0" h="120000" w="120000">
                <a:moveTo>
                  <a:pt x="114544" y="113333"/>
                </a:moveTo>
                <a:lnTo>
                  <a:pt x="103638" y="113333"/>
                </a:lnTo>
                <a:lnTo>
                  <a:pt x="103638" y="6666"/>
                </a:lnTo>
                <a:lnTo>
                  <a:pt x="114544" y="6666"/>
                </a:lnTo>
                <a:cubicBezTo>
                  <a:pt x="114544" y="6666"/>
                  <a:pt x="114544" y="113333"/>
                  <a:pt x="114544" y="113333"/>
                </a:cubicBezTo>
                <a:close/>
                <a:moveTo>
                  <a:pt x="117272" y="0"/>
                </a:moveTo>
                <a:lnTo>
                  <a:pt x="100911" y="0"/>
                </a:lnTo>
                <a:cubicBezTo>
                  <a:pt x="99405" y="0"/>
                  <a:pt x="98183" y="1494"/>
                  <a:pt x="98183" y="3333"/>
                </a:cubicBezTo>
                <a:lnTo>
                  <a:pt x="98183" y="116666"/>
                </a:lnTo>
                <a:cubicBezTo>
                  <a:pt x="98183" y="118511"/>
                  <a:pt x="99405" y="120000"/>
                  <a:pt x="100911" y="120000"/>
                </a:cubicBezTo>
                <a:lnTo>
                  <a:pt x="117272" y="120000"/>
                </a:lnTo>
                <a:cubicBezTo>
                  <a:pt x="118777" y="120000"/>
                  <a:pt x="120000" y="118511"/>
                  <a:pt x="120000" y="116666"/>
                </a:cubicBezTo>
                <a:lnTo>
                  <a:pt x="120000" y="3333"/>
                </a:lnTo>
                <a:cubicBezTo>
                  <a:pt x="120000" y="1494"/>
                  <a:pt x="118777" y="0"/>
                  <a:pt x="117272" y="0"/>
                </a:cubicBezTo>
                <a:moveTo>
                  <a:pt x="49088" y="113333"/>
                </a:moveTo>
                <a:lnTo>
                  <a:pt x="38183" y="113333"/>
                </a:lnTo>
                <a:lnTo>
                  <a:pt x="38183" y="20000"/>
                </a:lnTo>
                <a:lnTo>
                  <a:pt x="49088" y="20000"/>
                </a:lnTo>
                <a:cubicBezTo>
                  <a:pt x="49088" y="20000"/>
                  <a:pt x="49088" y="113333"/>
                  <a:pt x="49088" y="113333"/>
                </a:cubicBezTo>
                <a:close/>
                <a:moveTo>
                  <a:pt x="51816" y="13333"/>
                </a:moveTo>
                <a:lnTo>
                  <a:pt x="35455" y="13333"/>
                </a:lnTo>
                <a:cubicBezTo>
                  <a:pt x="33950" y="13333"/>
                  <a:pt x="32727" y="14827"/>
                  <a:pt x="32727" y="16666"/>
                </a:cubicBezTo>
                <a:lnTo>
                  <a:pt x="32727" y="116666"/>
                </a:lnTo>
                <a:cubicBezTo>
                  <a:pt x="32727" y="118511"/>
                  <a:pt x="33950" y="120000"/>
                  <a:pt x="35455" y="120000"/>
                </a:cubicBezTo>
                <a:lnTo>
                  <a:pt x="51816" y="120000"/>
                </a:lnTo>
                <a:cubicBezTo>
                  <a:pt x="53322" y="120000"/>
                  <a:pt x="54544" y="118511"/>
                  <a:pt x="54544" y="116666"/>
                </a:cubicBezTo>
                <a:lnTo>
                  <a:pt x="54544" y="16666"/>
                </a:lnTo>
                <a:cubicBezTo>
                  <a:pt x="54544" y="14827"/>
                  <a:pt x="53322" y="13333"/>
                  <a:pt x="51816" y="13333"/>
                </a:cubicBezTo>
                <a:moveTo>
                  <a:pt x="81816" y="113333"/>
                </a:moveTo>
                <a:lnTo>
                  <a:pt x="70911" y="113333"/>
                </a:lnTo>
                <a:lnTo>
                  <a:pt x="70911" y="60000"/>
                </a:lnTo>
                <a:lnTo>
                  <a:pt x="81816" y="60000"/>
                </a:lnTo>
                <a:cubicBezTo>
                  <a:pt x="81816" y="60000"/>
                  <a:pt x="81816" y="113333"/>
                  <a:pt x="81816" y="113333"/>
                </a:cubicBezTo>
                <a:close/>
                <a:moveTo>
                  <a:pt x="84544" y="53333"/>
                </a:moveTo>
                <a:lnTo>
                  <a:pt x="68183" y="53333"/>
                </a:lnTo>
                <a:cubicBezTo>
                  <a:pt x="66677" y="53333"/>
                  <a:pt x="65455" y="54827"/>
                  <a:pt x="65455" y="56666"/>
                </a:cubicBezTo>
                <a:lnTo>
                  <a:pt x="65455" y="116666"/>
                </a:lnTo>
                <a:cubicBezTo>
                  <a:pt x="65455" y="118511"/>
                  <a:pt x="66677" y="120000"/>
                  <a:pt x="68183" y="120000"/>
                </a:cubicBezTo>
                <a:lnTo>
                  <a:pt x="84544" y="120000"/>
                </a:lnTo>
                <a:cubicBezTo>
                  <a:pt x="86050" y="120000"/>
                  <a:pt x="87272" y="118511"/>
                  <a:pt x="87272" y="116666"/>
                </a:cubicBezTo>
                <a:lnTo>
                  <a:pt x="87272" y="56666"/>
                </a:lnTo>
                <a:cubicBezTo>
                  <a:pt x="87272" y="54827"/>
                  <a:pt x="86050" y="53333"/>
                  <a:pt x="84544" y="53333"/>
                </a:cubicBezTo>
                <a:moveTo>
                  <a:pt x="16361" y="113333"/>
                </a:moveTo>
                <a:lnTo>
                  <a:pt x="5455" y="113333"/>
                </a:lnTo>
                <a:lnTo>
                  <a:pt x="5455" y="80000"/>
                </a:lnTo>
                <a:lnTo>
                  <a:pt x="16361" y="80000"/>
                </a:lnTo>
                <a:cubicBezTo>
                  <a:pt x="16361" y="80000"/>
                  <a:pt x="16361" y="113333"/>
                  <a:pt x="16361" y="113333"/>
                </a:cubicBezTo>
                <a:close/>
                <a:moveTo>
                  <a:pt x="19088" y="73333"/>
                </a:moveTo>
                <a:lnTo>
                  <a:pt x="2727" y="73333"/>
                </a:lnTo>
                <a:cubicBezTo>
                  <a:pt x="1222" y="73333"/>
                  <a:pt x="0" y="74827"/>
                  <a:pt x="0" y="76666"/>
                </a:cubicBezTo>
                <a:lnTo>
                  <a:pt x="0" y="116666"/>
                </a:lnTo>
                <a:cubicBezTo>
                  <a:pt x="0" y="118511"/>
                  <a:pt x="1222" y="120000"/>
                  <a:pt x="2727" y="120000"/>
                </a:cubicBezTo>
                <a:lnTo>
                  <a:pt x="19088" y="120000"/>
                </a:lnTo>
                <a:cubicBezTo>
                  <a:pt x="20594" y="120000"/>
                  <a:pt x="21816" y="118511"/>
                  <a:pt x="21816" y="116666"/>
                </a:cubicBezTo>
                <a:lnTo>
                  <a:pt x="21816" y="76666"/>
                </a:lnTo>
                <a:cubicBezTo>
                  <a:pt x="21816" y="74827"/>
                  <a:pt x="20594" y="73333"/>
                  <a:pt x="19088" y="73333"/>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
        <p:nvSpPr>
          <p:cNvPr id="202" name="Shape 202"/>
          <p:cNvSpPr/>
          <p:nvPr/>
        </p:nvSpPr>
        <p:spPr>
          <a:xfrm>
            <a:off x="6993590" y="2734728"/>
            <a:ext cx="891934" cy="892525"/>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pSp>
        <p:nvGrpSpPr>
          <p:cNvPr id="207" name="Shape 207"/>
          <p:cNvGrpSpPr/>
          <p:nvPr/>
        </p:nvGrpSpPr>
        <p:grpSpPr>
          <a:xfrm>
            <a:off x="1849533" y="2154698"/>
            <a:ext cx="8536360" cy="873962"/>
            <a:chOff x="3276791" y="4309396"/>
            <a:chExt cx="17072721" cy="1747923"/>
          </a:xfrm>
        </p:grpSpPr>
        <p:sp>
          <p:nvSpPr>
            <p:cNvPr id="208" name="Shape 208"/>
            <p:cNvSpPr txBox="1"/>
            <p:nvPr/>
          </p:nvSpPr>
          <p:spPr>
            <a:xfrm>
              <a:off x="4103021" y="5041657"/>
              <a:ext cx="16246490" cy="1015662"/>
            </a:xfrm>
            <a:prstGeom prst="rect">
              <a:avLst/>
            </a:prstGeom>
            <a:noFill/>
            <a:ln>
              <a:noFill/>
            </a:ln>
          </p:spPr>
          <p:txBody>
            <a:bodyPr anchorCtr="0" anchor="t" bIns="22850" lIns="45700" spcFirstLastPara="1" rIns="45700" wrap="square" tIns="22850">
              <a:noAutofit/>
            </a:bodyPr>
            <a:lstStyle/>
            <a:p>
              <a:pPr indent="0" lvl="0" marL="0" marR="0" rtl="0" algn="just">
                <a:lnSpc>
                  <a:spcPct val="150000"/>
                </a:lnSpc>
                <a:spcBef>
                  <a:spcPts val="0"/>
                </a:spcBef>
                <a:spcAft>
                  <a:spcPts val="0"/>
                </a:spcAft>
                <a:buNone/>
              </a:pPr>
              <a:r>
                <a:rPr lang="en-US" sz="1000">
                  <a:solidFill>
                    <a:schemeClr val="dk1"/>
                  </a:solidFill>
                  <a:latin typeface="Montserrat"/>
                  <a:ea typeface="Montserrat"/>
                  <a:cs typeface="Montserrat"/>
                  <a:sym typeface="Montserrat"/>
                </a:rPr>
                <a:t>Participating in targeted events monthly top gather feedback and provide the community with valuable tools. Setting up a hackathons schedule to integrate the best sourced solutions into the platform.</a:t>
              </a:r>
              <a:endParaRPr sz="1000">
                <a:solidFill>
                  <a:schemeClr val="dk1"/>
                </a:solidFill>
                <a:latin typeface="Montserrat"/>
                <a:ea typeface="Montserrat"/>
                <a:cs typeface="Montserrat"/>
                <a:sym typeface="Montserrat"/>
              </a:endParaRPr>
            </a:p>
          </p:txBody>
        </p:sp>
        <p:sp>
          <p:nvSpPr>
            <p:cNvPr id="209" name="Shape 209"/>
            <p:cNvSpPr txBox="1"/>
            <p:nvPr/>
          </p:nvSpPr>
          <p:spPr>
            <a:xfrm>
              <a:off x="4103021" y="4309396"/>
              <a:ext cx="5000087" cy="584774"/>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DEVELOPERS EVENT</a:t>
              </a:r>
              <a:endParaRPr sz="1600">
                <a:solidFill>
                  <a:schemeClr val="dk1"/>
                </a:solidFill>
                <a:latin typeface="Montserrat"/>
                <a:ea typeface="Montserrat"/>
                <a:cs typeface="Montserrat"/>
                <a:sym typeface="Montserrat"/>
              </a:endParaRPr>
            </a:p>
          </p:txBody>
        </p:sp>
        <p:sp>
          <p:nvSpPr>
            <p:cNvPr id="210" name="Shape 210"/>
            <p:cNvSpPr/>
            <p:nvPr/>
          </p:nvSpPr>
          <p:spPr>
            <a:xfrm>
              <a:off x="3276791" y="4322455"/>
              <a:ext cx="558655" cy="558655"/>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grpSp>
        <p:nvGrpSpPr>
          <p:cNvPr id="211" name="Shape 211"/>
          <p:cNvGrpSpPr/>
          <p:nvPr/>
        </p:nvGrpSpPr>
        <p:grpSpPr>
          <a:xfrm>
            <a:off x="1849533" y="3429001"/>
            <a:ext cx="8536360" cy="873961"/>
            <a:chOff x="3276791" y="4309398"/>
            <a:chExt cx="17072721" cy="1747921"/>
          </a:xfrm>
        </p:grpSpPr>
        <p:sp>
          <p:nvSpPr>
            <p:cNvPr id="212" name="Shape 212"/>
            <p:cNvSpPr txBox="1"/>
            <p:nvPr/>
          </p:nvSpPr>
          <p:spPr>
            <a:xfrm>
              <a:off x="4103021" y="5041657"/>
              <a:ext cx="16246490" cy="1015662"/>
            </a:xfrm>
            <a:prstGeom prst="rect">
              <a:avLst/>
            </a:prstGeom>
            <a:noFill/>
            <a:ln>
              <a:noFill/>
            </a:ln>
          </p:spPr>
          <p:txBody>
            <a:bodyPr anchorCtr="0" anchor="t" bIns="22850" lIns="45700" spcFirstLastPara="1" rIns="45700" wrap="square" tIns="22850">
              <a:noAutofit/>
            </a:bodyPr>
            <a:lstStyle/>
            <a:p>
              <a:pPr indent="0" lvl="0" marL="0" marR="0" rtl="0" algn="just">
                <a:lnSpc>
                  <a:spcPct val="150000"/>
                </a:lnSpc>
                <a:spcBef>
                  <a:spcPts val="0"/>
                </a:spcBef>
                <a:spcAft>
                  <a:spcPts val="0"/>
                </a:spcAft>
                <a:buNone/>
              </a:pPr>
              <a:r>
                <a:rPr lang="en-US" sz="1000">
                  <a:solidFill>
                    <a:schemeClr val="dk1"/>
                  </a:solidFill>
                  <a:latin typeface="Montserrat"/>
                  <a:ea typeface="Montserrat"/>
                  <a:cs typeface="Montserrat"/>
                  <a:sym typeface="Montserrat"/>
                </a:rPr>
                <a:t>Partnering with leading trading platforms for in-game items (Opskins, G2A, Skinbaron, Decentraland). Partnering with large gaming titles to demonstrate the feature set of the product.</a:t>
              </a:r>
              <a:endParaRPr sz="1000">
                <a:solidFill>
                  <a:schemeClr val="dk1"/>
                </a:solidFill>
                <a:latin typeface="Montserrat"/>
                <a:ea typeface="Montserrat"/>
                <a:cs typeface="Montserrat"/>
                <a:sym typeface="Montserrat"/>
              </a:endParaRPr>
            </a:p>
          </p:txBody>
        </p:sp>
        <p:sp>
          <p:nvSpPr>
            <p:cNvPr id="213" name="Shape 213"/>
            <p:cNvSpPr txBox="1"/>
            <p:nvPr/>
          </p:nvSpPr>
          <p:spPr>
            <a:xfrm>
              <a:off x="4103026" y="4309398"/>
              <a:ext cx="8034900" cy="571800"/>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PARTNERSHIPS FOR LIQUIDITY </a:t>
              </a:r>
              <a:endParaRPr sz="1600">
                <a:solidFill>
                  <a:schemeClr val="dk1"/>
                </a:solidFill>
                <a:latin typeface="Montserrat"/>
                <a:ea typeface="Montserrat"/>
                <a:cs typeface="Montserrat"/>
                <a:sym typeface="Montserrat"/>
              </a:endParaRPr>
            </a:p>
          </p:txBody>
        </p:sp>
        <p:sp>
          <p:nvSpPr>
            <p:cNvPr id="214" name="Shape 214"/>
            <p:cNvSpPr/>
            <p:nvPr/>
          </p:nvSpPr>
          <p:spPr>
            <a:xfrm>
              <a:off x="3276791" y="4322455"/>
              <a:ext cx="558655" cy="558655"/>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grpSp>
        <p:nvGrpSpPr>
          <p:cNvPr id="215" name="Shape 215"/>
          <p:cNvGrpSpPr/>
          <p:nvPr/>
        </p:nvGrpSpPr>
        <p:grpSpPr>
          <a:xfrm>
            <a:off x="1849533" y="4716351"/>
            <a:ext cx="8536360" cy="873973"/>
            <a:chOff x="3276791" y="4309375"/>
            <a:chExt cx="17072721" cy="1747944"/>
          </a:xfrm>
        </p:grpSpPr>
        <p:sp>
          <p:nvSpPr>
            <p:cNvPr id="216" name="Shape 216"/>
            <p:cNvSpPr txBox="1"/>
            <p:nvPr/>
          </p:nvSpPr>
          <p:spPr>
            <a:xfrm>
              <a:off x="4103021" y="5041657"/>
              <a:ext cx="16246490" cy="1015662"/>
            </a:xfrm>
            <a:prstGeom prst="rect">
              <a:avLst/>
            </a:prstGeom>
            <a:noFill/>
            <a:ln>
              <a:noFill/>
            </a:ln>
          </p:spPr>
          <p:txBody>
            <a:bodyPr anchorCtr="0" anchor="t" bIns="22850" lIns="45700" spcFirstLastPara="1" rIns="45700" wrap="square" tIns="22850">
              <a:noAutofit/>
            </a:bodyPr>
            <a:lstStyle/>
            <a:p>
              <a:pPr indent="0" lvl="0" marL="0" marR="0" rtl="0" algn="just">
                <a:lnSpc>
                  <a:spcPct val="150000"/>
                </a:lnSpc>
                <a:spcBef>
                  <a:spcPts val="0"/>
                </a:spcBef>
                <a:spcAft>
                  <a:spcPts val="0"/>
                </a:spcAft>
                <a:buNone/>
              </a:pPr>
              <a:r>
                <a:rPr lang="en-US" sz="1000">
                  <a:solidFill>
                    <a:schemeClr val="dk1"/>
                  </a:solidFill>
                  <a:latin typeface="Montserrat"/>
                  <a:ea typeface="Montserrat"/>
                  <a:cs typeface="Montserrat"/>
                  <a:sym typeface="Montserrat"/>
                </a:rPr>
                <a:t>Delivering a communication and interaction platform to empower gamers to participate in game development. Improving our platform development using crowdsourcing (open-sourcing the project to GitHub).</a:t>
              </a:r>
              <a:endParaRPr sz="1000">
                <a:solidFill>
                  <a:schemeClr val="dk1"/>
                </a:solidFill>
                <a:latin typeface="Montserrat"/>
                <a:ea typeface="Montserrat"/>
                <a:cs typeface="Montserrat"/>
                <a:sym typeface="Montserrat"/>
              </a:endParaRPr>
            </a:p>
          </p:txBody>
        </p:sp>
        <p:sp>
          <p:nvSpPr>
            <p:cNvPr id="217" name="Shape 217"/>
            <p:cNvSpPr txBox="1"/>
            <p:nvPr/>
          </p:nvSpPr>
          <p:spPr>
            <a:xfrm>
              <a:off x="4103026" y="4309375"/>
              <a:ext cx="12202800" cy="571800"/>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DECENTRALIZED, TOKEN-POWERED COMMUNITY</a:t>
              </a:r>
              <a:endParaRPr sz="1600">
                <a:solidFill>
                  <a:schemeClr val="dk1"/>
                </a:solidFill>
                <a:latin typeface="Montserrat"/>
                <a:ea typeface="Montserrat"/>
                <a:cs typeface="Montserrat"/>
                <a:sym typeface="Montserrat"/>
              </a:endParaRPr>
            </a:p>
          </p:txBody>
        </p:sp>
        <p:sp>
          <p:nvSpPr>
            <p:cNvPr id="218" name="Shape 218"/>
            <p:cNvSpPr/>
            <p:nvPr/>
          </p:nvSpPr>
          <p:spPr>
            <a:xfrm>
              <a:off x="3276791" y="4322455"/>
              <a:ext cx="558655" cy="558655"/>
            </a:xfrm>
            <a:custGeom>
              <a:pathLst>
                <a:path extrusionOk="0" h="120000" w="120000">
                  <a:moveTo>
                    <a:pt x="60000" y="114544"/>
                  </a:moveTo>
                  <a:cubicBezTo>
                    <a:pt x="29872" y="114544"/>
                    <a:pt x="5455" y="90127"/>
                    <a:pt x="5455" y="60000"/>
                  </a:cubicBezTo>
                  <a:cubicBezTo>
                    <a:pt x="5455" y="29877"/>
                    <a:pt x="29872" y="5455"/>
                    <a:pt x="60000" y="5455"/>
                  </a:cubicBezTo>
                  <a:cubicBezTo>
                    <a:pt x="90127" y="5455"/>
                    <a:pt x="114544" y="29877"/>
                    <a:pt x="114544" y="60000"/>
                  </a:cubicBezTo>
                  <a:cubicBezTo>
                    <a:pt x="114544" y="90127"/>
                    <a:pt x="90127" y="114544"/>
                    <a:pt x="60000" y="114544"/>
                  </a:cubicBezTo>
                  <a:moveTo>
                    <a:pt x="60000" y="0"/>
                  </a:moveTo>
                  <a:cubicBezTo>
                    <a:pt x="26866" y="0"/>
                    <a:pt x="0" y="26861"/>
                    <a:pt x="0" y="60000"/>
                  </a:cubicBezTo>
                  <a:cubicBezTo>
                    <a:pt x="0" y="93138"/>
                    <a:pt x="26866" y="120000"/>
                    <a:pt x="60000" y="120000"/>
                  </a:cubicBezTo>
                  <a:cubicBezTo>
                    <a:pt x="93133" y="120000"/>
                    <a:pt x="120000" y="93138"/>
                    <a:pt x="120000" y="60000"/>
                  </a:cubicBezTo>
                  <a:cubicBezTo>
                    <a:pt x="120000" y="26861"/>
                    <a:pt x="93133" y="0"/>
                    <a:pt x="60000" y="0"/>
                  </a:cubicBezTo>
                  <a:moveTo>
                    <a:pt x="53744" y="28072"/>
                  </a:moveTo>
                  <a:cubicBezTo>
                    <a:pt x="53250" y="27577"/>
                    <a:pt x="52572" y="27272"/>
                    <a:pt x="51816" y="27272"/>
                  </a:cubicBezTo>
                  <a:cubicBezTo>
                    <a:pt x="50311" y="27272"/>
                    <a:pt x="49088" y="28494"/>
                    <a:pt x="49088" y="30000"/>
                  </a:cubicBezTo>
                  <a:cubicBezTo>
                    <a:pt x="49088" y="30755"/>
                    <a:pt x="49394" y="31433"/>
                    <a:pt x="49888" y="31927"/>
                  </a:cubicBezTo>
                  <a:lnTo>
                    <a:pt x="75411" y="60000"/>
                  </a:lnTo>
                  <a:lnTo>
                    <a:pt x="49888" y="88072"/>
                  </a:lnTo>
                  <a:cubicBezTo>
                    <a:pt x="49394" y="88566"/>
                    <a:pt x="49088" y="89250"/>
                    <a:pt x="49088" y="90000"/>
                  </a:cubicBezTo>
                  <a:cubicBezTo>
                    <a:pt x="49088" y="91505"/>
                    <a:pt x="50311" y="92727"/>
                    <a:pt x="51816" y="92727"/>
                  </a:cubicBezTo>
                  <a:cubicBezTo>
                    <a:pt x="52572" y="92727"/>
                    <a:pt x="53250" y="92422"/>
                    <a:pt x="53744" y="91927"/>
                  </a:cubicBezTo>
                  <a:lnTo>
                    <a:pt x="81016" y="61927"/>
                  </a:lnTo>
                  <a:cubicBezTo>
                    <a:pt x="81511" y="61433"/>
                    <a:pt x="81816" y="60755"/>
                    <a:pt x="81816" y="60000"/>
                  </a:cubicBezTo>
                  <a:cubicBezTo>
                    <a:pt x="81816" y="59250"/>
                    <a:pt x="81511" y="58566"/>
                    <a:pt x="81016" y="58072"/>
                  </a:cubicBezTo>
                  <a:cubicBezTo>
                    <a:pt x="81016" y="58072"/>
                    <a:pt x="53744" y="28072"/>
                    <a:pt x="53744" y="28072"/>
                  </a:cubicBezTo>
                  <a:close/>
                </a:path>
              </a:pathLst>
            </a:custGeom>
            <a:solidFill>
              <a:schemeClr val="dk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Lato"/>
                <a:ea typeface="Lato"/>
                <a:cs typeface="Lato"/>
                <a:sym typeface="Lato"/>
              </a:endParaRPr>
            </a:p>
          </p:txBody>
        </p:sp>
      </p:grpSp>
      <p:sp>
        <p:nvSpPr>
          <p:cNvPr id="219" name="Shape 219"/>
          <p:cNvSpPr txBox="1"/>
          <p:nvPr/>
        </p:nvSpPr>
        <p:spPr>
          <a:xfrm>
            <a:off x="3329909" y="695003"/>
            <a:ext cx="5546672"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3300">
                <a:solidFill>
                  <a:schemeClr val="dk1"/>
                </a:solidFill>
                <a:latin typeface="Montserrat"/>
                <a:ea typeface="Montserrat"/>
                <a:cs typeface="Montserrat"/>
                <a:sym typeface="Montserrat"/>
              </a:rPr>
              <a:t>MARKET ADOPTION</a:t>
            </a:r>
            <a:endParaRPr sz="33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p:nvPr/>
        </p:nvSpPr>
        <p:spPr>
          <a:xfrm>
            <a:off x="1961074" y="1883964"/>
            <a:ext cx="8269854" cy="4352765"/>
          </a:xfrm>
          <a:prstGeom prst="quadArrow">
            <a:avLst>
              <a:gd fmla="val 2000" name="adj1"/>
              <a:gd fmla="val 4000" name="adj2"/>
              <a:gd fmla="val 5000" name="adj3"/>
            </a:avLst>
          </a:prstGeom>
          <a:solidFill>
            <a:srgbClr val="D8D8D8"/>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5" name="Shape 225"/>
          <p:cNvSpPr txBox="1"/>
          <p:nvPr/>
        </p:nvSpPr>
        <p:spPr>
          <a:xfrm>
            <a:off x="3723936" y="695003"/>
            <a:ext cx="4758674" cy="553998"/>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3300">
                <a:solidFill>
                  <a:schemeClr val="dk1"/>
                </a:solidFill>
                <a:latin typeface="Montserrat"/>
                <a:ea typeface="Montserrat"/>
                <a:cs typeface="Montserrat"/>
                <a:sym typeface="Montserrat"/>
              </a:rPr>
              <a:t>COMPETITON</a:t>
            </a:r>
            <a:endParaRPr/>
          </a:p>
        </p:txBody>
      </p:sp>
      <p:sp>
        <p:nvSpPr>
          <p:cNvPr id="226" name="Shape 226"/>
          <p:cNvSpPr txBox="1"/>
          <p:nvPr/>
        </p:nvSpPr>
        <p:spPr>
          <a:xfrm>
            <a:off x="1126271" y="3908223"/>
            <a:ext cx="834803" cy="292387"/>
          </a:xfrm>
          <a:prstGeom prst="rect">
            <a:avLst/>
          </a:prstGeom>
          <a:noFill/>
          <a:ln>
            <a:noFill/>
          </a:ln>
        </p:spPr>
        <p:txBody>
          <a:bodyPr anchorCtr="0" anchor="t" bIns="22850" lIns="45700" spcFirstLastPara="1" rIns="45700" wrap="square" tIns="22850">
            <a:noAutofit/>
          </a:bodyPr>
          <a:lstStyle/>
          <a:p>
            <a:pPr indent="0" lvl="0" marL="0" marR="0" rtl="0" algn="r">
              <a:spcBef>
                <a:spcPts val="0"/>
              </a:spcBef>
              <a:spcAft>
                <a:spcPts val="0"/>
              </a:spcAft>
              <a:buNone/>
            </a:pPr>
            <a:r>
              <a:rPr lang="en-US" sz="1600">
                <a:solidFill>
                  <a:schemeClr val="dk1"/>
                </a:solidFill>
                <a:latin typeface="Montserrat"/>
                <a:ea typeface="Montserrat"/>
                <a:cs typeface="Montserrat"/>
                <a:sym typeface="Montserrat"/>
              </a:rPr>
              <a:t>TOOL</a:t>
            </a:r>
            <a:endParaRPr sz="1600">
              <a:solidFill>
                <a:schemeClr val="dk1"/>
              </a:solidFill>
              <a:latin typeface="Montserrat"/>
              <a:ea typeface="Montserrat"/>
              <a:cs typeface="Montserrat"/>
              <a:sym typeface="Montserrat"/>
            </a:endParaRPr>
          </a:p>
        </p:txBody>
      </p:sp>
      <p:sp>
        <p:nvSpPr>
          <p:cNvPr id="227" name="Shape 227"/>
          <p:cNvSpPr txBox="1"/>
          <p:nvPr/>
        </p:nvSpPr>
        <p:spPr>
          <a:xfrm>
            <a:off x="10230928" y="3907997"/>
            <a:ext cx="1817079" cy="292387"/>
          </a:xfrm>
          <a:prstGeom prst="rect">
            <a:avLst/>
          </a:prstGeom>
          <a:noFill/>
          <a:ln>
            <a:noFill/>
          </a:ln>
        </p:spPr>
        <p:txBody>
          <a:bodyPr anchorCtr="0" anchor="t" bIns="22850" lIns="45700" spcFirstLastPara="1" rIns="45700" wrap="square" tIns="22850">
            <a:noAutofit/>
          </a:bodyPr>
          <a:lstStyle/>
          <a:p>
            <a:pPr indent="0" lvl="0" marL="0" marR="0" rtl="0" algn="l">
              <a:spcBef>
                <a:spcPts val="0"/>
              </a:spcBef>
              <a:spcAft>
                <a:spcPts val="0"/>
              </a:spcAft>
              <a:buNone/>
            </a:pPr>
            <a:r>
              <a:rPr lang="en-US" sz="1600">
                <a:solidFill>
                  <a:schemeClr val="dk1"/>
                </a:solidFill>
                <a:latin typeface="Montserrat"/>
                <a:ea typeface="Montserrat"/>
                <a:cs typeface="Montserrat"/>
                <a:sym typeface="Montserrat"/>
              </a:rPr>
              <a:t>PLATFORM</a:t>
            </a:r>
            <a:endParaRPr sz="1600">
              <a:solidFill>
                <a:schemeClr val="dk1"/>
              </a:solidFill>
              <a:latin typeface="Montserrat"/>
              <a:ea typeface="Montserrat"/>
              <a:cs typeface="Montserrat"/>
              <a:sym typeface="Montserrat"/>
            </a:endParaRPr>
          </a:p>
        </p:txBody>
      </p:sp>
      <p:sp>
        <p:nvSpPr>
          <p:cNvPr id="228" name="Shape 228"/>
          <p:cNvSpPr txBox="1"/>
          <p:nvPr/>
        </p:nvSpPr>
        <p:spPr>
          <a:xfrm>
            <a:off x="5297009" y="1527905"/>
            <a:ext cx="1612528"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CENTRALIZED</a:t>
            </a:r>
            <a:endParaRPr sz="1600">
              <a:solidFill>
                <a:schemeClr val="dk1"/>
              </a:solidFill>
              <a:latin typeface="Montserrat"/>
              <a:ea typeface="Montserrat"/>
              <a:cs typeface="Montserrat"/>
              <a:sym typeface="Montserrat"/>
            </a:endParaRPr>
          </a:p>
        </p:txBody>
      </p:sp>
      <p:sp>
        <p:nvSpPr>
          <p:cNvPr id="229" name="Shape 229"/>
          <p:cNvSpPr txBox="1"/>
          <p:nvPr/>
        </p:nvSpPr>
        <p:spPr>
          <a:xfrm>
            <a:off x="5155874" y="6313836"/>
            <a:ext cx="1880254" cy="29238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r>
              <a:rPr lang="en-US" sz="1600">
                <a:solidFill>
                  <a:schemeClr val="dk1"/>
                </a:solidFill>
                <a:latin typeface="Montserrat"/>
                <a:ea typeface="Montserrat"/>
                <a:cs typeface="Montserrat"/>
                <a:sym typeface="Montserrat"/>
              </a:rPr>
              <a:t>DECENTRALIZED</a:t>
            </a:r>
            <a:endParaRPr sz="1600">
              <a:solidFill>
                <a:schemeClr val="dk1"/>
              </a:solidFill>
              <a:latin typeface="Montserrat"/>
              <a:ea typeface="Montserrat"/>
              <a:cs typeface="Montserrat"/>
              <a:sym typeface="Montserrat"/>
            </a:endParaRPr>
          </a:p>
        </p:txBody>
      </p:sp>
      <p:pic>
        <p:nvPicPr>
          <p:cNvPr id="230" name="Shape 230"/>
          <p:cNvPicPr preferRelativeResize="0"/>
          <p:nvPr/>
        </p:nvPicPr>
        <p:blipFill rotWithShape="1">
          <a:blip r:embed="rId3">
            <a:alphaModFix/>
          </a:blip>
          <a:srcRect b="0" l="0" r="0" t="0"/>
          <a:stretch/>
        </p:blipFill>
        <p:spPr>
          <a:xfrm>
            <a:off x="6590672" y="4361110"/>
            <a:ext cx="3640256" cy="1775636"/>
          </a:xfrm>
          <a:prstGeom prst="rect">
            <a:avLst/>
          </a:prstGeom>
          <a:noFill/>
          <a:ln>
            <a:noFill/>
          </a:ln>
        </p:spPr>
      </p:pic>
      <p:pic>
        <p:nvPicPr>
          <p:cNvPr id="231" name="Shape 231"/>
          <p:cNvPicPr preferRelativeResize="0"/>
          <p:nvPr/>
        </p:nvPicPr>
        <p:blipFill rotWithShape="1">
          <a:blip r:embed="rId4">
            <a:alphaModFix/>
          </a:blip>
          <a:srcRect b="0" l="0" r="0" t="0"/>
          <a:stretch/>
        </p:blipFill>
        <p:spPr>
          <a:xfrm>
            <a:off x="1903808" y="1883964"/>
            <a:ext cx="3640256" cy="1775636"/>
          </a:xfrm>
          <a:prstGeom prst="rect">
            <a:avLst/>
          </a:prstGeom>
          <a:noFill/>
          <a:ln>
            <a:noFill/>
          </a:ln>
        </p:spPr>
      </p:pic>
      <p:pic>
        <p:nvPicPr>
          <p:cNvPr id="232" name="Shape 232"/>
          <p:cNvPicPr preferRelativeResize="0"/>
          <p:nvPr/>
        </p:nvPicPr>
        <p:blipFill rotWithShape="1">
          <a:blip r:embed="rId5">
            <a:alphaModFix/>
          </a:blip>
          <a:srcRect b="0" l="0" r="0" t="0"/>
          <a:stretch/>
        </p:blipFill>
        <p:spPr>
          <a:xfrm>
            <a:off x="1903808" y="4359076"/>
            <a:ext cx="3640256" cy="1775636"/>
          </a:xfrm>
          <a:prstGeom prst="rect">
            <a:avLst/>
          </a:prstGeom>
          <a:noFill/>
          <a:ln>
            <a:noFill/>
          </a:ln>
        </p:spPr>
      </p:pic>
      <p:pic>
        <p:nvPicPr>
          <p:cNvPr id="233" name="Shape 233"/>
          <p:cNvPicPr preferRelativeResize="0"/>
          <p:nvPr/>
        </p:nvPicPr>
        <p:blipFill rotWithShape="1">
          <a:blip r:embed="rId6">
            <a:alphaModFix/>
          </a:blip>
          <a:srcRect b="0" l="0" r="0" t="0"/>
          <a:stretch/>
        </p:blipFill>
        <p:spPr>
          <a:xfrm>
            <a:off x="6590672" y="1883964"/>
            <a:ext cx="3640256" cy="1775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