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9" r:id="rId8"/>
    <p:sldId id="270" r:id="rId9"/>
    <p:sldId id="273" r:id="rId10"/>
    <p:sldId id="274" r:id="rId11"/>
    <p:sldId id="278" r:id="rId12"/>
    <p:sldId id="276" r:id="rId13"/>
    <p:sldId id="279" r:id="rId14"/>
    <p:sldId id="285" r:id="rId15"/>
    <p:sldId id="277" r:id="rId16"/>
    <p:sldId id="287" r:id="rId17"/>
    <p:sldId id="288" r:id="rId18"/>
    <p:sldId id="289" r:id="rId19"/>
    <p:sldId id="286" r:id="rId20"/>
    <p:sldId id="290" r:id="rId21"/>
    <p:sldId id="280" r:id="rId22"/>
    <p:sldId id="281" r:id="rId23"/>
    <p:sldId id="25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FD3-2E8D-427F-9A04-5BBE1855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CS179E – Compilers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BABE-1539-4CE8-A7B9-5496F0D4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71661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Jiamin Pan / </a:t>
            </a:r>
            <a:r>
              <a:rPr lang="en-US" dirty="0" err="1"/>
              <a:t>Yunqing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226781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0CC2-912F-475F-8EE8-C47D409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CA62-5698-44CC-B670-84D5D059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PrimaryExpression.Identifier</a:t>
            </a:r>
            <a:r>
              <a:rPr lang="en-US" dirty="0"/>
              <a:t>( (</a:t>
            </a:r>
            <a:r>
              <a:rPr lang="en-US" dirty="0" err="1"/>
              <a:t>ExpressionList</a:t>
            </a:r>
            <a:r>
              <a:rPr lang="en-US" dirty="0"/>
              <a:t>)?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1: </a:t>
            </a:r>
            <a:r>
              <a:rPr lang="en-US" dirty="0" err="1"/>
              <a:t>a.run</a:t>
            </a:r>
            <a:r>
              <a:rPr lang="en-US" dirty="0"/>
              <a:t>() → t.1 = [a]	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2: </a:t>
            </a:r>
            <a:r>
              <a:rPr lang="en-US" dirty="0" err="1"/>
              <a:t>this.run</a:t>
            </a:r>
            <a:r>
              <a:rPr lang="en-US" dirty="0"/>
              <a:t>() → t.1 = [this]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3: new A().run()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we will return symbol “t.*” for “new A()”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matched record for this symbol in maps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AllocationExpression</a:t>
            </a:r>
            <a:r>
              <a:rPr lang="en-US" dirty="0"/>
              <a:t>) to get its type – “A”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4: ((((new A())))).run()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BracketExpression</a:t>
            </a:r>
            <a:r>
              <a:rPr lang="en-US" dirty="0"/>
              <a:t>) to get its type recursively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((((new A())))) → (((new A()))) → ((new A())) → (new A()) → new A() → “A”</a:t>
            </a:r>
          </a:p>
        </p:txBody>
      </p:sp>
    </p:spTree>
    <p:extLst>
      <p:ext uri="{BB962C8B-B14F-4D97-AF65-F5344CB8AC3E}">
        <p14:creationId xmlns:p14="http://schemas.microsoft.com/office/powerpoint/2010/main" val="30716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BB7-02EB-473A-A211-8682195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F05-E495-4DDD-9C9B-92C9AC2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Liveness Analysis (CFG Construction)</a:t>
            </a:r>
          </a:p>
          <a:p>
            <a:r>
              <a:rPr lang="en-US" sz="2400" dirty="0"/>
              <a:t>Register Allocation (Linear Scan Algorithm)</a:t>
            </a:r>
          </a:p>
          <a:p>
            <a:r>
              <a:rPr lang="en-US" sz="2400" dirty="0"/>
              <a:t>We did something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Separate variables into two groups: “t”, “s”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“t”, allocate them with $t*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“s”, allocate them with $s*, $v*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will discuss it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1: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491"/>
            <a:ext cx="6017891" cy="2958510"/>
          </a:xfrm>
        </p:spPr>
        <p:txBody>
          <a:bodyPr>
            <a:normAutofit/>
          </a:bodyPr>
          <a:lstStyle/>
          <a:p>
            <a:r>
              <a:rPr lang="en-US" dirty="0"/>
              <a:t>CFG contain a list of nodes</a:t>
            </a:r>
          </a:p>
          <a:p>
            <a:r>
              <a:rPr lang="en-US" dirty="0"/>
              <a:t>Data Structures: HashMap,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HashSet</a:t>
            </a:r>
          </a:p>
          <a:p>
            <a:r>
              <a:rPr lang="en-US" dirty="0"/>
              <a:t>How to traverse the list without explicitly set the field “public”?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i.e.: private </a:t>
            </a:r>
            <a:r>
              <a:rPr lang="en-US" dirty="0" err="1"/>
              <a:t>NodeList</a:t>
            </a:r>
            <a:r>
              <a:rPr lang="en-US" dirty="0"/>
              <a:t> nodes;</a:t>
            </a:r>
          </a:p>
          <a:p>
            <a:r>
              <a:rPr lang="en-US" dirty="0"/>
              <a:t>Solution: Implement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iterator()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the iterator of your data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E8CCF-2548-4727-A73F-53E89AA3DC6F}"/>
              </a:ext>
            </a:extLst>
          </p:cNvPr>
          <p:cNvSpPr/>
          <p:nvPr/>
        </p:nvSpPr>
        <p:spPr>
          <a:xfrm>
            <a:off x="9454394" y="1890669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0C1CC-43D2-4540-A591-59AF37A69DAD}"/>
              </a:ext>
            </a:extLst>
          </p:cNvPr>
          <p:cNvSpPr/>
          <p:nvPr/>
        </p:nvSpPr>
        <p:spPr>
          <a:xfrm>
            <a:off x="9454394" y="294313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79AC1-2388-455D-9A5A-D7E5399F006F}"/>
              </a:ext>
            </a:extLst>
          </p:cNvPr>
          <p:cNvSpPr/>
          <p:nvPr/>
        </p:nvSpPr>
        <p:spPr>
          <a:xfrm>
            <a:off x="9454394" y="399560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A6FE1D-B9ED-4FF3-875F-C613004AFD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10388" y="2376531"/>
            <a:ext cx="0" cy="56660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0DC0C-B122-46A5-A1B2-1413CDB0C0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10388" y="3429000"/>
            <a:ext cx="0" cy="56660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03DB5D-1B83-4B5D-8A99-909988C95DFD}"/>
              </a:ext>
            </a:extLst>
          </p:cNvPr>
          <p:cNvSpPr txBox="1"/>
          <p:nvPr/>
        </p:nvSpPr>
        <p:spPr>
          <a:xfrm>
            <a:off x="3601577" y="5278218"/>
            <a:ext cx="3993159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(Node n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l) { … 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6846C-686E-4D4C-ABEC-FC1DB6064841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4A3DA-8071-4721-AD69-3A38E684076B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1C82E-3D27-4B04-A656-15FE5CEFF636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AEDC-E616-4DA4-9902-6BA5D350607E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2: </a:t>
            </a:r>
            <a:br>
              <a:rPr lang="en-US" dirty="0"/>
            </a:br>
            <a:r>
              <a:rPr lang="en-US" dirty="0"/>
              <a:t>Comparator&lt;T&gt;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6473"/>
          </a:xfrm>
        </p:spPr>
        <p:txBody>
          <a:bodyPr/>
          <a:lstStyle/>
          <a:p>
            <a:r>
              <a:rPr lang="en-US" dirty="0"/>
              <a:t>In linear scan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Sort the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an interval to “active” by end point</a:t>
            </a:r>
          </a:p>
          <a:p>
            <a:r>
              <a:rPr lang="en-US" dirty="0"/>
              <a:t>Method 1: Compare it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 if (n1.startPoint &gt; n2.startPoint) – Not Good</a:t>
            </a:r>
          </a:p>
          <a:p>
            <a:r>
              <a:rPr lang="en-US" dirty="0"/>
              <a:t>Method 2: Implement Comparator&lt;T&gt;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two static inner class implementing Comparator&lt;T&gt;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for comparing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Another one for comparing them by end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linear scan, use these comparators directly</a:t>
            </a:r>
          </a:p>
        </p:txBody>
      </p:sp>
    </p:spTree>
    <p:extLst>
      <p:ext uri="{BB962C8B-B14F-4D97-AF65-F5344CB8AC3E}">
        <p14:creationId xmlns:p14="http://schemas.microsoft.com/office/powerpoint/2010/main" val="7683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7867" cy="4233644"/>
          </a:xfrm>
        </p:spPr>
        <p:txBody>
          <a:bodyPr>
            <a:normAutofit/>
          </a:bodyPr>
          <a:lstStyle/>
          <a:p>
            <a:r>
              <a:rPr lang="en-US" dirty="0"/>
              <a:t>How to determine in[n] and out[n] converge?</a:t>
            </a:r>
          </a:p>
          <a:p>
            <a:r>
              <a:rPr lang="en-US" dirty="0"/>
              <a:t>Difficulties: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pass in’[n] and out’[n] to </a:t>
            </a:r>
            <a:r>
              <a:rPr lang="en-US" i="1" dirty="0"/>
              <a:t>condition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do n comparisons in </a:t>
            </a:r>
            <a:r>
              <a:rPr lang="en-US" i="1" dirty="0"/>
              <a:t>condition</a:t>
            </a:r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Boolean type array out of loop serving as mask for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comparison in loop, set the mask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another method to check any false in the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 the method in condition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E4D9-4387-421D-987B-8BC0C8FBF67D}"/>
              </a:ext>
            </a:extLst>
          </p:cNvPr>
          <p:cNvSpPr txBox="1"/>
          <p:nvPr/>
        </p:nvSpPr>
        <p:spPr>
          <a:xfrm>
            <a:off x="9018165" y="2239856"/>
            <a:ext cx="2803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(converge);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EE0230-E3A6-4C90-95B2-C86DD96B20C8}"/>
              </a:ext>
            </a:extLst>
          </p:cNvPr>
          <p:cNvCxnSpPr>
            <a:cxnSpLocks/>
          </p:cNvCxnSpPr>
          <p:nvPr/>
        </p:nvCxnSpPr>
        <p:spPr>
          <a:xfrm>
            <a:off x="10779853" y="2840020"/>
            <a:ext cx="503340" cy="272296"/>
          </a:xfrm>
          <a:prstGeom prst="curvedConnector3">
            <a:avLst>
              <a:gd name="adj1" fmla="val 15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E6FB0-7182-4F42-AD25-A66D4D1B844B}"/>
              </a:ext>
            </a:extLst>
          </p:cNvPr>
          <p:cNvCxnSpPr/>
          <p:nvPr/>
        </p:nvCxnSpPr>
        <p:spPr>
          <a:xfrm flipH="1">
            <a:off x="11464581" y="2840020"/>
            <a:ext cx="167779" cy="180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266E9-BF02-45D6-AD06-B45CCDE2B808}"/>
              </a:ext>
            </a:extLst>
          </p:cNvPr>
          <p:cNvCxnSpPr>
            <a:cxnSpLocks/>
          </p:cNvCxnSpPr>
          <p:nvPr/>
        </p:nvCxnSpPr>
        <p:spPr>
          <a:xfrm>
            <a:off x="11464581" y="2840020"/>
            <a:ext cx="176168" cy="188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6A465-71A4-475B-A459-FFC08C09CD62}"/>
              </a:ext>
            </a:extLst>
          </p:cNvPr>
          <p:cNvSpPr txBox="1"/>
          <p:nvPr/>
        </p:nvSpPr>
        <p:spPr>
          <a:xfrm>
            <a:off x="8633179" y="4604124"/>
            <a:ext cx="3436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[n]=(in’[n]==in[n])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&amp;&amp; (out’[n]==out[n]);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CB2C6-9E24-41B2-8B3E-4AC0BA75DA8B}"/>
              </a:ext>
            </a:extLst>
          </p:cNvPr>
          <p:cNvSpPr/>
          <p:nvPr/>
        </p:nvSpPr>
        <p:spPr>
          <a:xfrm>
            <a:off x="8633179" y="4604124"/>
            <a:ext cx="2054395" cy="2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6391-37C2-4A12-A768-4D9C214D0B09}"/>
              </a:ext>
            </a:extLst>
          </p:cNvPr>
          <p:cNvSpPr/>
          <p:nvPr/>
        </p:nvSpPr>
        <p:spPr>
          <a:xfrm>
            <a:off x="9152389" y="5066950"/>
            <a:ext cx="2785145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000CD-5BA0-479D-8276-D69FE54FB549}"/>
              </a:ext>
            </a:extLst>
          </p:cNvPr>
          <p:cNvSpPr/>
          <p:nvPr/>
        </p:nvSpPr>
        <p:spPr>
          <a:xfrm>
            <a:off x="9602788" y="5511567"/>
            <a:ext cx="2029572" cy="21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948"/>
            <a:ext cx="3916932" cy="1734424"/>
          </a:xfrm>
        </p:spPr>
        <p:txBody>
          <a:bodyPr>
            <a:normAutofit/>
          </a:bodyPr>
          <a:lstStyle/>
          <a:p>
            <a:r>
              <a:rPr lang="en-US" dirty="0"/>
              <a:t>Acknowledgement: We do not know why, but it works</a:t>
            </a:r>
          </a:p>
          <a:p>
            <a:r>
              <a:rPr lang="en-US" dirty="0"/>
              <a:t>Reason: Sample outputs does not fit with linear scan algorithm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8EA37-18E8-4869-85EA-52C88CC74E72}"/>
              </a:ext>
            </a:extLst>
          </p:cNvPr>
          <p:cNvSpPr/>
          <p:nvPr/>
        </p:nvSpPr>
        <p:spPr>
          <a:xfrm>
            <a:off x="3031222" y="3340790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234C-E3C9-47F0-A39C-0EE00D255D8C}"/>
              </a:ext>
            </a:extLst>
          </p:cNvPr>
          <p:cNvSpPr/>
          <p:nvPr/>
        </p:nvSpPr>
        <p:spPr>
          <a:xfrm>
            <a:off x="6647131" y="1486948"/>
            <a:ext cx="47202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local[0]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$t0 = $a0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$a1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if0 $t1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Sub($s0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$a0 = $t0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$a1 = $t3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call $t2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$v0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($s0 $t3)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$v0 = $t1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local[0]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0E423D-E573-4FC1-8DFE-EA4BC7D9DDF4}"/>
              </a:ext>
            </a:extLst>
          </p:cNvPr>
          <p:cNvSpPr/>
          <p:nvPr/>
        </p:nvSpPr>
        <p:spPr>
          <a:xfrm>
            <a:off x="5720022" y="3403832"/>
            <a:ext cx="436227" cy="18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EB613-85C0-40A2-A812-A1F4B352609E}"/>
              </a:ext>
            </a:extLst>
          </p:cNvPr>
          <p:cNvSpPr/>
          <p:nvPr/>
        </p:nvSpPr>
        <p:spPr>
          <a:xfrm>
            <a:off x="6904139" y="2206305"/>
            <a:ext cx="419450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87839-64DD-49F9-8CDA-C620F4CB54C8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092365" y="2349513"/>
            <a:ext cx="873201" cy="10816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F18D5-DECD-40C3-B7E0-5DF6DD5E4A49}"/>
              </a:ext>
            </a:extLst>
          </p:cNvPr>
          <p:cNvSpPr txBox="1"/>
          <p:nvPr/>
        </p:nvSpPr>
        <p:spPr>
          <a:xfrm>
            <a:off x="6334143" y="256400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2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4AAACF-1849-41F2-8E54-14A3A98B1A1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831-134D-47F2-896F-370CEFE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Some variables will survive after function call</a:t>
                </a:r>
              </a:p>
              <a:p>
                <a:r>
                  <a:rPr lang="en-US" sz="2000" dirty="0"/>
                  <a:t>They need to be stored in $s*</a:t>
                </a:r>
              </a:p>
              <a:p>
                <a:r>
                  <a:rPr lang="en-US" sz="2000" dirty="0"/>
                  <a:t>Define Group “s”: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𝑓𝑢𝑛𝑐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These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Defined earlier than this function call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Will be used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933AC-1F69-4590-A12A-ACA844BB33CE}"/>
              </a:ext>
            </a:extLst>
          </p:cNvPr>
          <p:cNvCxnSpPr>
            <a:cxnSpLocks/>
          </p:cNvCxnSpPr>
          <p:nvPr/>
        </p:nvCxnSpPr>
        <p:spPr>
          <a:xfrm>
            <a:off x="8721795" y="2978092"/>
            <a:ext cx="0" cy="2348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E5BB5-E2F0-4109-8B52-E3134E0051BB}"/>
              </a:ext>
            </a:extLst>
          </p:cNvPr>
          <p:cNvCxnSpPr>
            <a:cxnSpLocks/>
          </p:cNvCxnSpPr>
          <p:nvPr/>
        </p:nvCxnSpPr>
        <p:spPr>
          <a:xfrm>
            <a:off x="8721795" y="4622334"/>
            <a:ext cx="0" cy="5033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0B159-21FD-48BC-8630-85B168774817}"/>
              </a:ext>
            </a:extLst>
          </p:cNvPr>
          <p:cNvSpPr txBox="1"/>
          <p:nvPr/>
        </p:nvSpPr>
        <p:spPr>
          <a:xfrm>
            <a:off x="7048768" y="54611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8CC401-8C92-414B-9222-3CB3F78B9D9B}"/>
              </a:ext>
            </a:extLst>
          </p:cNvPr>
          <p:cNvSpPr txBox="1"/>
          <p:nvPr/>
        </p:nvSpPr>
        <p:spPr>
          <a:xfrm>
            <a:off x="7677790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17A85-E5F1-4DA1-B413-189F37AB2C6B}"/>
              </a:ext>
            </a:extLst>
          </p:cNvPr>
          <p:cNvSpPr txBox="1"/>
          <p:nvPr/>
        </p:nvSpPr>
        <p:spPr>
          <a:xfrm>
            <a:off x="8467370" y="547786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928CD-F9D6-40A9-8839-EB392D90B32F}"/>
              </a:ext>
            </a:extLst>
          </p:cNvPr>
          <p:cNvSpPr txBox="1"/>
          <p:nvPr/>
        </p:nvSpPr>
        <p:spPr>
          <a:xfrm>
            <a:off x="9306198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BBC3-6054-4584-8CB2-C0F65F563D34}"/>
              </a:ext>
            </a:extLst>
          </p:cNvPr>
          <p:cNvSpPr txBox="1"/>
          <p:nvPr/>
        </p:nvSpPr>
        <p:spPr>
          <a:xfrm>
            <a:off x="9760115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44D141-CD8A-400E-9684-0006E96518C3}"/>
              </a:ext>
            </a:extLst>
          </p:cNvPr>
          <p:cNvSpPr txBox="1"/>
          <p:nvPr/>
        </p:nvSpPr>
        <p:spPr>
          <a:xfrm>
            <a:off x="10217387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BBE26-7ACD-4B26-85A3-DD2F26F085C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C050A3-B2F0-4EF4-B1E7-0947B3BA8327}"/>
              </a:ext>
            </a:extLst>
          </p:cNvPr>
          <p:cNvSpPr/>
          <p:nvPr/>
        </p:nvSpPr>
        <p:spPr>
          <a:xfrm>
            <a:off x="8108688" y="2003769"/>
            <a:ext cx="1203322" cy="4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32" grpId="0"/>
      <p:bldP spid="40" grpId="0"/>
      <p:bldP spid="41" grpId="0"/>
      <p:bldP spid="44" grpId="0"/>
      <p:bldP spid="45" grpId="0"/>
      <p:bldP spid="46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1896493"/>
          </a:xfrm>
        </p:spPr>
        <p:txBody>
          <a:bodyPr>
            <a:normAutofit/>
          </a:bodyPr>
          <a:lstStyle/>
          <a:p>
            <a:r>
              <a:rPr lang="en-US" dirty="0"/>
              <a:t>“in” = max(number of parameters – 4, 0)</a:t>
            </a:r>
          </a:p>
          <a:p>
            <a:r>
              <a:rPr lang="en-US" dirty="0"/>
              <a:t>Assume there is a function call “fc” within this function that has the maximum number of arguments</a:t>
            </a:r>
          </a:p>
          <a:p>
            <a:r>
              <a:rPr lang="en-US" dirty="0"/>
              <a:t> “out” = max(number of fc’s arguments – 4, 0)</a:t>
            </a:r>
          </a:p>
          <a:p>
            <a:r>
              <a:rPr lang="en-US" dirty="0"/>
              <a:t>Example: MoreThan4.vapor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ED59D-C5C3-4E6C-A5BD-63A210694D1C}"/>
              </a:ext>
            </a:extLst>
          </p:cNvPr>
          <p:cNvSpPr/>
          <p:nvPr/>
        </p:nvSpPr>
        <p:spPr>
          <a:xfrm>
            <a:off x="2589212" y="4339206"/>
            <a:ext cx="4107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t.2 = call t.1(t.0 1 2 3 4 5 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6282-2269-45FB-8283-BEE8E53A06B6}"/>
              </a:ext>
            </a:extLst>
          </p:cNvPr>
          <p:cNvSpPr/>
          <p:nvPr/>
        </p:nvSpPr>
        <p:spPr>
          <a:xfrm>
            <a:off x="7473254" y="466237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[in 0, out 3, local 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07611-CFF5-4AF1-8A9F-E94E90F9372D}"/>
              </a:ext>
            </a:extLst>
          </p:cNvPr>
          <p:cNvSpPr/>
          <p:nvPr/>
        </p:nvSpPr>
        <p:spPr>
          <a:xfrm>
            <a:off x="2589212" y="5293313"/>
            <a:ext cx="4500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 = call t.0(this p6 p5 p4 p3 p2 p1)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FF4A5-F377-4C27-BFFD-4281053F1614}"/>
              </a:ext>
            </a:extLst>
          </p:cNvPr>
          <p:cNvSpPr/>
          <p:nvPr/>
        </p:nvSpPr>
        <p:spPr>
          <a:xfrm>
            <a:off x="7473254" y="5616477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 [in 3, out 3, local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F721-4F91-4ABA-A3E3-3A89685E8012}"/>
              </a:ext>
            </a:extLst>
          </p:cNvPr>
          <p:cNvSpPr/>
          <p:nvPr/>
        </p:nvSpPr>
        <p:spPr>
          <a:xfrm>
            <a:off x="2589212" y="3809254"/>
            <a:ext cx="437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10064-38F8-4BE3-8532-817392FC3D07}"/>
              </a:ext>
            </a:extLst>
          </p:cNvPr>
          <p:cNvSpPr/>
          <p:nvPr/>
        </p:nvSpPr>
        <p:spPr>
          <a:xfrm>
            <a:off x="7469832" y="391697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 [in 3, out 0, local 0]</a:t>
            </a:r>
          </a:p>
        </p:txBody>
      </p:sp>
    </p:spTree>
    <p:extLst>
      <p:ext uri="{BB962C8B-B14F-4D97-AF65-F5344CB8AC3E}">
        <p14:creationId xmlns:p14="http://schemas.microsoft.com/office/powerpoint/2010/main" val="2639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3D-089D-4015-8521-05D47CB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Hierarchical Symbol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DD5A8-0947-4319-A95F-4C9FA4F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54578"/>
              </p:ext>
            </p:extLst>
          </p:nvPr>
        </p:nvGraphicFramePr>
        <p:xfrm>
          <a:off x="2032000" y="2687320"/>
          <a:ext cx="171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7">
                  <a:extLst>
                    <a:ext uri="{9D8B030D-6E8A-4147-A177-3AD203B41FA5}">
                      <a16:colId xmlns:a16="http://schemas.microsoft.com/office/drawing/2014/main" val="6977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724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3FAAB-FCA1-43D3-ACB5-27AB16CB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71963"/>
              </p:ext>
            </p:extLst>
          </p:nvPr>
        </p:nvGraphicFramePr>
        <p:xfrm>
          <a:off x="4368801" y="1633523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setKey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7A60-6017-4E28-BFCA-43C35DED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808"/>
              </p:ext>
            </p:extLst>
          </p:nvPr>
        </p:nvGraphicFramePr>
        <p:xfrm>
          <a:off x="4368801" y="4111957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BE7B8-80D0-470E-B6CB-0B0391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91"/>
              </p:ext>
            </p:extLst>
          </p:nvPr>
        </p:nvGraphicFramePr>
        <p:xfrm>
          <a:off x="8432801" y="2250416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941681272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89509928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151318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6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22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7DF-2A41-47C1-8112-3BAB9167FD00}"/>
              </a:ext>
            </a:extLst>
          </p:cNvPr>
          <p:cNvCxnSpPr>
            <a:endCxn id="5" idx="1"/>
          </p:cNvCxnSpPr>
          <p:nvPr/>
        </p:nvCxnSpPr>
        <p:spPr>
          <a:xfrm flipV="1">
            <a:off x="3742627" y="2746043"/>
            <a:ext cx="626174" cy="492107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CDD51-BAC3-4455-8316-D97F4B7D524E}"/>
              </a:ext>
            </a:extLst>
          </p:cNvPr>
          <p:cNvCxnSpPr/>
          <p:nvPr/>
        </p:nvCxnSpPr>
        <p:spPr>
          <a:xfrm>
            <a:off x="3742627" y="3640822"/>
            <a:ext cx="626174" cy="123318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B4CB1-70B3-4ED9-B041-138D8912B2B4}"/>
              </a:ext>
            </a:extLst>
          </p:cNvPr>
          <p:cNvCxnSpPr/>
          <p:nvPr/>
        </p:nvCxnSpPr>
        <p:spPr>
          <a:xfrm>
            <a:off x="7823199" y="3362936"/>
            <a:ext cx="626174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2178342"/>
          </a:xfrm>
        </p:spPr>
        <p:txBody>
          <a:bodyPr>
            <a:normAutofit/>
          </a:bodyPr>
          <a:lstStyle/>
          <a:p>
            <a:r>
              <a:rPr lang="en-US" dirty="0"/>
              <a:t>What about “local”?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Intuitively, local = size of group “s”?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quite! </a:t>
            </a:r>
          </a:p>
          <a:p>
            <a:r>
              <a:rPr lang="en-US" dirty="0"/>
              <a:t>You can only determine “local” after you allocate $s* to group “s”</a:t>
            </a:r>
          </a:p>
          <a:p>
            <a:r>
              <a:rPr lang="en-US" dirty="0"/>
              <a:t>“local” = the number of registers used from $s* and $v* pool + spilled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8A5FF-1E39-4904-8D8B-6440F1DFE286}"/>
              </a:ext>
            </a:extLst>
          </p:cNvPr>
          <p:cNvSpPr/>
          <p:nvPr/>
        </p:nvSpPr>
        <p:spPr>
          <a:xfrm>
            <a:off x="3083070" y="3987121"/>
            <a:ext cx="331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t.2(head)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t.3 = [head]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45481-047B-44A1-9D99-161A577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3133"/>
              </p:ext>
            </p:extLst>
          </p:nvPr>
        </p:nvGraphicFramePr>
        <p:xfrm>
          <a:off x="1693919" y="4004735"/>
          <a:ext cx="11642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6">
                  <a:extLst>
                    <a:ext uri="{9D8B030D-6E8A-4147-A177-3AD203B41FA5}">
                      <a16:colId xmlns:a16="http://schemas.microsoft.com/office/drawing/2014/main" val="41481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“s”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last_elem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2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00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55432C-1D31-4EC6-9E9F-1BB72F8B92A1}"/>
              </a:ext>
            </a:extLst>
          </p:cNvPr>
          <p:cNvSpPr txBox="1"/>
          <p:nvPr/>
        </p:nvSpPr>
        <p:spPr>
          <a:xfrm>
            <a:off x="5750961" y="509964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expired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6022-3A23-4E45-B412-1CBAD77C00E1}"/>
              </a:ext>
            </a:extLst>
          </p:cNvPr>
          <p:cNvCxnSpPr>
            <a:stCxn id="12" idx="1"/>
          </p:cNvCxnSpPr>
          <p:nvPr/>
        </p:nvCxnSpPr>
        <p:spPr>
          <a:xfrm flipH="1">
            <a:off x="5124581" y="5253530"/>
            <a:ext cx="626380" cy="58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7FDE8-23A3-478A-B239-EC6DD5871F6D}"/>
              </a:ext>
            </a:extLst>
          </p:cNvPr>
          <p:cNvSpPr/>
          <p:nvPr/>
        </p:nvSpPr>
        <p:spPr>
          <a:xfrm>
            <a:off x="7200974" y="4114879"/>
            <a:ext cx="40511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2213-2DFE-4410-B4B5-F89F1D96AFFC}"/>
              </a:ext>
            </a:extLst>
          </p:cNvPr>
          <p:cNvSpPr txBox="1"/>
          <p:nvPr/>
        </p:nvSpPr>
        <p:spPr>
          <a:xfrm>
            <a:off x="9381915" y="604510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LinkedList.vapor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DCDDA-1DD2-41C1-8AEE-F1EADCD28BE1}"/>
              </a:ext>
            </a:extLst>
          </p:cNvPr>
          <p:cNvSpPr txBox="1"/>
          <p:nvPr/>
        </p:nvSpPr>
        <p:spPr>
          <a:xfrm>
            <a:off x="1831829" y="626651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F18B3-964C-4BDA-A82C-7671E7030310}"/>
              </a:ext>
            </a:extLst>
          </p:cNvPr>
          <p:cNvSpPr/>
          <p:nvPr/>
        </p:nvSpPr>
        <p:spPr>
          <a:xfrm>
            <a:off x="10872132" y="4114879"/>
            <a:ext cx="234892" cy="272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490FC-25EB-4A57-8EEA-3B8DC467144A}"/>
              </a:ext>
            </a:extLst>
          </p:cNvPr>
          <p:cNvSpPr/>
          <p:nvPr/>
        </p:nvSpPr>
        <p:spPr>
          <a:xfrm>
            <a:off x="7457813" y="4555222"/>
            <a:ext cx="1082180" cy="27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238-F76B-4FB0-8DEC-FD62BD93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A1D6-095C-41F9-B6E0-5534B2D5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21819" cy="3243743"/>
          </a:xfrm>
        </p:spPr>
        <p:txBody>
          <a:bodyPr>
            <a:normAutofit/>
          </a:bodyPr>
          <a:lstStyle/>
          <a:p>
            <a:r>
              <a:rPr lang="en-US" sz="2000" dirty="0"/>
              <a:t>If the number of arguments is over 4, the rest will be put in “out” stack</a:t>
            </a:r>
          </a:p>
          <a:p>
            <a:r>
              <a:rPr lang="en-US" sz="2000" dirty="0"/>
              <a:t>If the number of parameters is over 4, the rest will be in “in” stack</a:t>
            </a:r>
          </a:p>
          <a:p>
            <a:r>
              <a:rPr lang="en-US" sz="2000" dirty="0"/>
              <a:t>$v1 &amp; $v0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$v0 or $v1 has been allocated to variables, you need to store it in “local” stack and restore it when you need it later</a:t>
            </a:r>
          </a:p>
          <a:p>
            <a:r>
              <a:rPr lang="en-US" sz="2000" dirty="0"/>
              <a:t>We are not sure whether the idea of group “s” and “t” is correct or not though we passed all the provided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you have any good suggestions, PLEASE tell us about it!!! </a:t>
            </a:r>
          </a:p>
        </p:txBody>
      </p:sp>
    </p:spTree>
    <p:extLst>
      <p:ext uri="{BB962C8B-B14F-4D97-AF65-F5344CB8AC3E}">
        <p14:creationId xmlns:p14="http://schemas.microsoft.com/office/powerpoint/2010/main" val="4144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48B-E133-4A41-B564-4B06706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The (Easiest?)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B22-D031-4BBC-A5D1-52191240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16666"/>
            <a:ext cx="8915400" cy="1624668"/>
          </a:xfrm>
        </p:spPr>
        <p:txBody>
          <a:bodyPr>
            <a:normAutofit/>
          </a:bodyPr>
          <a:lstStyle/>
          <a:p>
            <a:r>
              <a:rPr lang="en-US" sz="2400" dirty="0"/>
              <a:t>We will translate Vapor-M to MIPS assembly language</a:t>
            </a:r>
          </a:p>
          <a:p>
            <a:r>
              <a:rPr lang="en-US" sz="2400" dirty="0"/>
              <a:t>This phase is the easiest phase in my mind</a:t>
            </a:r>
          </a:p>
          <a:p>
            <a:r>
              <a:rPr lang="en-US" sz="2400" dirty="0"/>
              <a:t>But you also need to be careful, or…</a:t>
            </a:r>
          </a:p>
        </p:txBody>
      </p:sp>
    </p:spTree>
    <p:extLst>
      <p:ext uri="{BB962C8B-B14F-4D97-AF65-F5344CB8AC3E}">
        <p14:creationId xmlns:p14="http://schemas.microsoft.com/office/powerpoint/2010/main" val="23694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D-A81A-4469-B639-C144278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D9EB-4A1D-49B4-96A2-6448E43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5354"/>
          </a:xfrm>
        </p:spPr>
        <p:txBody>
          <a:bodyPr>
            <a:normAutofit/>
          </a:bodyPr>
          <a:lstStyle/>
          <a:p>
            <a:r>
              <a:rPr lang="en-US" sz="2400" dirty="0"/>
              <a:t>The most DIFFICULT phase – Phase 3</a:t>
            </a:r>
          </a:p>
          <a:p>
            <a:r>
              <a:rPr lang="en-US" sz="2400" dirty="0"/>
              <a:t>The most ANNOYING statement – Function Call</a:t>
            </a:r>
          </a:p>
          <a:p>
            <a:r>
              <a:rPr lang="en-US" sz="2400" dirty="0"/>
              <a:t>The most USEFUL method for debugging –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Use Java built-in interfaces and data structures</a:t>
            </a:r>
          </a:p>
          <a:p>
            <a:r>
              <a:rPr lang="en-US" sz="2400" dirty="0"/>
              <a:t>Always refer to sample outputs</a:t>
            </a:r>
          </a:p>
          <a:p>
            <a:r>
              <a:rPr lang="en-US" sz="2400" dirty="0"/>
              <a:t>Don’t forget to check null object</a:t>
            </a:r>
          </a:p>
        </p:txBody>
      </p:sp>
    </p:spTree>
    <p:extLst>
      <p:ext uri="{BB962C8B-B14F-4D97-AF65-F5344CB8AC3E}">
        <p14:creationId xmlns:p14="http://schemas.microsoft.com/office/powerpoint/2010/main" val="3679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15777-414B-4DAA-AF6B-2C95E6CE4A5A}"/>
              </a:ext>
            </a:extLst>
          </p:cNvPr>
          <p:cNvSpPr txBox="1"/>
          <p:nvPr/>
        </p:nvSpPr>
        <p:spPr>
          <a:xfrm>
            <a:off x="4395831" y="2734811"/>
            <a:ext cx="37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92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177-F0E8-48BE-B957-466F132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Hierarchical 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9311-1B3E-49A0-8BE4-BB87F50CFD65}"/>
              </a:ext>
            </a:extLst>
          </p:cNvPr>
          <p:cNvSpPr/>
          <p:nvPr/>
        </p:nvSpPr>
        <p:spPr>
          <a:xfrm>
            <a:off x="2592925" y="2557594"/>
            <a:ext cx="1047898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5943E-F708-417D-90A5-548F49CD4135}"/>
              </a:ext>
            </a:extLst>
          </p:cNvPr>
          <p:cNvSpPr/>
          <p:nvPr/>
        </p:nvSpPr>
        <p:spPr>
          <a:xfrm>
            <a:off x="4655885" y="2557594"/>
            <a:ext cx="2062964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VarSymbol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9B464-1968-416F-BCD8-54FA40C57510}"/>
              </a:ext>
            </a:extLst>
          </p:cNvPr>
          <p:cNvSpPr/>
          <p:nvPr/>
        </p:nvSpPr>
        <p:spPr>
          <a:xfrm>
            <a:off x="4655885" y="4897774"/>
            <a:ext cx="2062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ParamSymbol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57FD-D44F-455C-BFF9-0BFF7ABA9E43}"/>
              </a:ext>
            </a:extLst>
          </p:cNvPr>
          <p:cNvSpPr/>
          <p:nvPr/>
        </p:nvSpPr>
        <p:spPr>
          <a:xfrm>
            <a:off x="4655885" y="3727684"/>
            <a:ext cx="206296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MethodSymbol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0BED-467E-49EF-8546-425B052BEB0E}"/>
              </a:ext>
            </a:extLst>
          </p:cNvPr>
          <p:cNvSpPr/>
          <p:nvPr/>
        </p:nvSpPr>
        <p:spPr>
          <a:xfrm>
            <a:off x="7536113" y="2557593"/>
            <a:ext cx="1674999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ClassSymbol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EDAFC-7A5C-462D-AF74-CCFB5C1C33BE}"/>
              </a:ext>
            </a:extLst>
          </p:cNvPr>
          <p:cNvSpPr/>
          <p:nvPr/>
        </p:nvSpPr>
        <p:spPr>
          <a:xfrm>
            <a:off x="10028376" y="2557592"/>
            <a:ext cx="160157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SymbolTable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C03C3-1D08-4266-AA9E-71314A34BF5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40823" y="2750541"/>
            <a:ext cx="1015062" cy="0"/>
          </a:xfrm>
          <a:prstGeom prst="straightConnector1">
            <a:avLst/>
          </a:prstGeom>
          <a:ln w="25400" cap="rnd">
            <a:solidFill>
              <a:schemeClr val="accent1">
                <a:shade val="9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B2EDD2-09A6-4D8D-9A17-3257E9B0C857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116875" y="2943487"/>
            <a:ext cx="1539011" cy="97714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F341E-CB1B-4E1C-B460-2B4E37A94E3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116875" y="2943487"/>
            <a:ext cx="1539011" cy="214723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7F679-7DC0-43F7-AD9C-553769AA4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87367" y="2943487"/>
            <a:ext cx="1" cy="784197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8F639A-F26F-4F96-B995-BD38A881B55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5687366" y="4113577"/>
            <a:ext cx="2" cy="784197"/>
          </a:xfrm>
          <a:prstGeom prst="line">
            <a:avLst/>
          </a:prstGeom>
          <a:ln w="25400">
            <a:solidFill>
              <a:srgbClr val="FFC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2DBE-103B-4B63-83FE-BDB6C4272DB0}"/>
              </a:ext>
            </a:extLst>
          </p:cNvPr>
          <p:cNvCxnSpPr>
            <a:endCxn id="4" idx="0"/>
          </p:cNvCxnSpPr>
          <p:nvPr/>
        </p:nvCxnSpPr>
        <p:spPr>
          <a:xfrm>
            <a:off x="3116874" y="1996751"/>
            <a:ext cx="0" cy="5608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5AE460-F322-4979-859B-08352D5922A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464823" y="-351198"/>
            <a:ext cx="560842" cy="5256739"/>
          </a:xfrm>
          <a:prstGeom prst="bentConnector2">
            <a:avLst/>
          </a:prstGeom>
          <a:ln w="25400">
            <a:solidFill>
              <a:schemeClr val="accent1">
                <a:shade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4596D-51BC-4B70-BBE2-052A09B94F8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718849" y="2750540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F6E038-757B-46F8-8B13-28651871317E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057660" y="2604677"/>
            <a:ext cx="977145" cy="165476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6B23F8-7D60-4AF8-A91A-7700AB5B88E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211112" y="2750539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C9535B-904F-4B76-BEEA-271C9C048051}"/>
              </a:ext>
            </a:extLst>
          </p:cNvPr>
          <p:cNvSpPr txBox="1"/>
          <p:nvPr/>
        </p:nvSpPr>
        <p:spPr>
          <a:xfrm>
            <a:off x="4667149" y="3018624"/>
            <a:ext cx="12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2F33-3D77-425A-A3AA-A45E9B0A259E}"/>
              </a:ext>
            </a:extLst>
          </p:cNvPr>
          <p:cNvSpPr txBox="1"/>
          <p:nvPr/>
        </p:nvSpPr>
        <p:spPr>
          <a:xfrm>
            <a:off x="4375958" y="43262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F086-A396-4D2C-AE62-7F78DE9558A6}"/>
              </a:ext>
            </a:extLst>
          </p:cNvPr>
          <p:cNvSpPr txBox="1"/>
          <p:nvPr/>
        </p:nvSpPr>
        <p:spPr>
          <a:xfrm>
            <a:off x="6787983" y="23632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2130-059A-4ACB-9D7C-BAB71CAD622E}"/>
              </a:ext>
            </a:extLst>
          </p:cNvPr>
          <p:cNvSpPr txBox="1"/>
          <p:nvPr/>
        </p:nvSpPr>
        <p:spPr>
          <a:xfrm>
            <a:off x="7008263" y="35289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1B4D8-6EDA-4058-A095-173926F2A6C1}"/>
              </a:ext>
            </a:extLst>
          </p:cNvPr>
          <p:cNvSpPr txBox="1"/>
          <p:nvPr/>
        </p:nvSpPr>
        <p:spPr>
          <a:xfrm>
            <a:off x="9262397" y="23632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0526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718-76E5-4456-B569-3916B8A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Symbol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32B9-784D-485B-918A-10758E11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Visitor to traverse the code</a:t>
            </a:r>
          </a:p>
          <a:p>
            <a:r>
              <a:rPr lang="en-US" sz="2400" dirty="0"/>
              <a:t>Record Current Scope: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CurrClass</a:t>
            </a:r>
            <a:r>
              <a:rPr lang="en-US" sz="2400" dirty="0"/>
              <a:t> – </a:t>
            </a:r>
            <a:r>
              <a:rPr lang="en-US" sz="2400" dirty="0" err="1"/>
              <a:t>ClassSymbol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CurrMethod</a:t>
            </a:r>
            <a:r>
              <a:rPr lang="en-US" sz="2400" dirty="0"/>
              <a:t> – </a:t>
            </a:r>
            <a:r>
              <a:rPr lang="en-US" sz="2400" dirty="0" err="1"/>
              <a:t>MethodSymbol</a:t>
            </a:r>
            <a:endParaRPr lang="en-US" sz="2400" dirty="0"/>
          </a:p>
          <a:p>
            <a:r>
              <a:rPr lang="en-US" sz="2400" dirty="0"/>
              <a:t>Focus on declaration statements</a:t>
            </a:r>
          </a:p>
          <a:p>
            <a:r>
              <a:rPr lang="en-US" sz="2400" dirty="0"/>
              <a:t>Ignore assignment statements</a:t>
            </a:r>
          </a:p>
          <a:p>
            <a:r>
              <a:rPr lang="en-US" sz="2400" dirty="0"/>
              <a:t>Use Strings to represent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160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Field Declaration </a:t>
            </a:r>
            <a:r>
              <a:rPr lang="en-US" sz="2400" dirty="0"/>
              <a:t>V.S.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  <a:p>
            <a:r>
              <a:rPr lang="en-US" sz="2400" dirty="0"/>
              <a:t>Solution: Check </a:t>
            </a:r>
            <a:r>
              <a:rPr lang="en-US" sz="2400" dirty="0" err="1"/>
              <a:t>CurrMethod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== null   –   </a:t>
            </a:r>
            <a:r>
              <a:rPr lang="en-US" sz="2400" dirty="0">
                <a:solidFill>
                  <a:srgbClr val="0070C0"/>
                </a:solidFill>
              </a:rPr>
              <a:t>Field Declaration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!= null    –  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24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0364"/>
          </a:xfrm>
        </p:spPr>
        <p:txBody>
          <a:bodyPr>
            <a:normAutofit/>
          </a:bodyPr>
          <a:lstStyle/>
          <a:p>
            <a:r>
              <a:rPr lang="en-US" sz="2400" dirty="0"/>
              <a:t>Create another visitor to traverse the code again</a:t>
            </a:r>
          </a:p>
          <a:p>
            <a:r>
              <a:rPr lang="en-US" sz="2400" dirty="0"/>
              <a:t>Use symbol table constructed by last visitor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92D050"/>
                </a:solidFill>
              </a:rPr>
              <a:t>strings</a:t>
            </a:r>
            <a:r>
              <a:rPr lang="en-US" sz="2400" dirty="0"/>
              <a:t> to represent names and types</a:t>
            </a:r>
          </a:p>
          <a:p>
            <a:r>
              <a:rPr lang="en-US" sz="2400" dirty="0"/>
              <a:t>What? Strings? How can we get type correctly? 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whether it is a built-in type or class’s name</a:t>
            </a:r>
            <a:r>
              <a:rPr lang="en-US" sz="1600" dirty="0"/>
              <a:t>, return it if 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current scope: (It is the name of some variable/parameter)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== null, find a matching field of the class and return its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!= null, find it from field list, parameter list and local variable list</a:t>
            </a:r>
          </a:p>
          <a:p>
            <a:r>
              <a:rPr lang="en-US" sz="2400" dirty="0"/>
              <a:t>Ignore declaration statements now</a:t>
            </a:r>
          </a:p>
        </p:txBody>
      </p:sp>
    </p:spTree>
    <p:extLst>
      <p:ext uri="{BB962C8B-B14F-4D97-AF65-F5344CB8AC3E}">
        <p14:creationId xmlns:p14="http://schemas.microsoft.com/office/powerpoint/2010/main" val="19710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C3B-99F7-4E2A-8DB7-3D883E2D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Difficult Part – 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CE1-67DF-425B-BD73-656066F1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39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 is easy to find the corresponding record in symbol table</a:t>
            </a:r>
          </a:p>
          <a:p>
            <a:r>
              <a:rPr lang="en-US" sz="2000" dirty="0"/>
              <a:t>We need to check another two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number of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type of arguments</a:t>
            </a:r>
          </a:p>
          <a:p>
            <a:r>
              <a:rPr lang="en-US" sz="2000" dirty="0"/>
              <a:t>We have an ordered parameter list in </a:t>
            </a:r>
            <a:r>
              <a:rPr lang="en-US" sz="2000" dirty="0" err="1"/>
              <a:t>MethodSymbol</a:t>
            </a:r>
            <a:endParaRPr lang="en-US" sz="2000" dirty="0"/>
          </a:p>
          <a:p>
            <a:r>
              <a:rPr lang="en-US" sz="2000" dirty="0"/>
              <a:t>Solution: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Traverse the argument list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a list of types (strings)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Compare the entries in two list one by one</a:t>
            </a:r>
          </a:p>
          <a:p>
            <a:r>
              <a:rPr lang="en-US" sz="2000" dirty="0"/>
              <a:t>Note that we need to check the inheritance of classes</a:t>
            </a:r>
          </a:p>
        </p:txBody>
      </p:sp>
    </p:spTree>
    <p:extLst>
      <p:ext uri="{BB962C8B-B14F-4D97-AF65-F5344CB8AC3E}">
        <p14:creationId xmlns:p14="http://schemas.microsoft.com/office/powerpoint/2010/main" val="2831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51E-6B8A-4E52-82E8-50B8C31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1C8-EE06-47C7-AE5F-46BB60CC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8"/>
            <a:ext cx="8915400" cy="185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phase is not isolated!!!</a:t>
            </a:r>
          </a:p>
          <a:p>
            <a:r>
              <a:rPr lang="en-US" sz="2000" dirty="0"/>
              <a:t>Call the visitor that constructs symbol table before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 will also need the symbol table later</a:t>
            </a:r>
          </a:p>
          <a:p>
            <a:r>
              <a:rPr lang="en-US" sz="2000" dirty="0"/>
              <a:t>We will add a V-Table data structure to </a:t>
            </a:r>
            <a:r>
              <a:rPr lang="en-US" sz="2000" dirty="0" err="1"/>
              <a:t>ClassSymbol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Linear Structure, same sequence as in declaration (</a:t>
            </a:r>
            <a:r>
              <a:rPr lang="en-US" sz="1800" dirty="0" err="1"/>
              <a:t>ArrayList</a:t>
            </a:r>
            <a:r>
              <a:rPr lang="en-US" sz="18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746E2-D4FB-4ECF-889E-B5F587CB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46307"/>
              </p:ext>
            </p:extLst>
          </p:nvPr>
        </p:nvGraphicFramePr>
        <p:xfrm>
          <a:off x="3260331" y="4191324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C8DDC-5D8C-433C-925C-B77FBEF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71"/>
              </p:ext>
            </p:extLst>
          </p:nvPr>
        </p:nvGraphicFramePr>
        <p:xfrm>
          <a:off x="5773022" y="4191324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76A2D-8B15-46BF-9F91-5E91660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2535"/>
              </p:ext>
            </p:extLst>
          </p:nvPr>
        </p:nvGraphicFramePr>
        <p:xfrm>
          <a:off x="8285713" y="4191324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539-00F8-478D-9DE0-168D5D2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</a:t>
            </a:r>
            <a:br>
              <a:rPr lang="en-US" dirty="0"/>
            </a:br>
            <a:r>
              <a:rPr lang="en-US" dirty="0"/>
              <a:t>Assignment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74AD-2554-4283-8CF3-7A87AEF1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“Identifier = Expression;”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1: a = 2; → a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2: a = b; → a 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3: a = new int[10]; → a = call :</a:t>
            </a:r>
            <a:r>
              <a:rPr lang="en-US" sz="1800" dirty="0" err="1"/>
              <a:t>AllocArray</a:t>
            </a:r>
            <a:r>
              <a:rPr lang="en-US" sz="1800" dirty="0"/>
              <a:t>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4: a = new A(); → a = </a:t>
            </a:r>
            <a:r>
              <a:rPr lang="en-US" sz="1800" dirty="0" err="1"/>
              <a:t>HeapAlloc</a:t>
            </a:r>
            <a:r>
              <a:rPr lang="en-US" sz="1800" dirty="0"/>
              <a:t>(12)	 [a] = :</a:t>
            </a:r>
            <a:r>
              <a:rPr lang="en-US" sz="1800" dirty="0" err="1"/>
              <a:t>vmt_A</a:t>
            </a:r>
            <a:r>
              <a:rPr lang="en-US" sz="1800" dirty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5: a = 2; (a is a field) → [this+8] = 2</a:t>
            </a:r>
          </a:p>
        </p:txBody>
      </p:sp>
    </p:spTree>
    <p:extLst>
      <p:ext uri="{BB962C8B-B14F-4D97-AF65-F5344CB8AC3E}">
        <p14:creationId xmlns:p14="http://schemas.microsoft.com/office/powerpoint/2010/main" val="2184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929</TotalTime>
  <Words>1995</Words>
  <Application>Microsoft Office PowerPoint</Application>
  <PresentationFormat>Widescreen</PresentationFormat>
  <Paragraphs>373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Century Gothic</vt:lpstr>
      <vt:lpstr>Courier New</vt:lpstr>
      <vt:lpstr>Wingdings 3</vt:lpstr>
      <vt:lpstr>Wisp</vt:lpstr>
      <vt:lpstr>CS179E – Compilers  Final Presentation</vt:lpstr>
      <vt:lpstr>Phase 1 – Hierarchical Symbol Table</vt:lpstr>
      <vt:lpstr>Design of Hierarchical Symbol Table</vt:lpstr>
      <vt:lpstr>Phase 1 – Symbol Table Construction</vt:lpstr>
      <vt:lpstr>WARNING!!!</vt:lpstr>
      <vt:lpstr>Phase 1 – Type-Checking</vt:lpstr>
      <vt:lpstr>Most Difficult Part – Method Call</vt:lpstr>
      <vt:lpstr>Phase 2 – V-Table</vt:lpstr>
      <vt:lpstr>Obstacle – 1 Assignment Statements:</vt:lpstr>
      <vt:lpstr>Obstacle – 2 Method Call</vt:lpstr>
      <vt:lpstr>Phase 3 – Overview</vt:lpstr>
      <vt:lpstr>Preparation – 1:  Iterable Interface</vt:lpstr>
      <vt:lpstr>Preparation – 2:  Comparator&lt;T&gt; Interface</vt:lpstr>
      <vt:lpstr>Phase 3 – CFG Construction</vt:lpstr>
      <vt:lpstr>Phase 3 – Group “s” &amp; Group “t”</vt:lpstr>
      <vt:lpstr>Phase 3 – Group “s” &amp; Group “t”</vt:lpstr>
      <vt:lpstr>Phase 3 – Group “s” &amp; Group “t”</vt:lpstr>
      <vt:lpstr>Phase 3 – Group “s” &amp; Group “t”</vt:lpstr>
      <vt:lpstr>Phase 3 – “in”, “out”, “local”</vt:lpstr>
      <vt:lpstr>Phase 3 – “in”, “out”, “local”</vt:lpstr>
      <vt:lpstr>WARNING!!!</vt:lpstr>
      <vt:lpstr>Phase 4 – The (Easiest?) Phase</vt:lpstr>
      <vt:lpstr>Review for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CS179E – Compilers  Final Presentation</dc:title>
  <dc:creator>Jiamin Pan</dc:creator>
  <cp:lastModifiedBy>Jiamin Pan</cp:lastModifiedBy>
  <cp:revision>162</cp:revision>
  <dcterms:created xsi:type="dcterms:W3CDTF">2019-03-10T21:52:10Z</dcterms:created>
  <dcterms:modified xsi:type="dcterms:W3CDTF">2019-03-16T05:46:28Z</dcterms:modified>
</cp:coreProperties>
</file>