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91" r:id="rId14"/>
    <p:sldId id="292" r:id="rId15"/>
    <p:sldId id="293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9" r:id="rId25"/>
    <p:sldId id="285" r:id="rId26"/>
    <p:sldId id="277" r:id="rId27"/>
    <p:sldId id="287" r:id="rId28"/>
    <p:sldId id="288" r:id="rId29"/>
    <p:sldId id="289" r:id="rId30"/>
    <p:sldId id="286" r:id="rId31"/>
    <p:sldId id="290" r:id="rId32"/>
    <p:sldId id="280" r:id="rId33"/>
    <p:sldId id="281" r:id="rId34"/>
    <p:sldId id="282" r:id="rId35"/>
    <p:sldId id="283" r:id="rId36"/>
    <p:sldId id="284" r:id="rId37"/>
    <p:sldId id="258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FD3-2E8D-427F-9A04-5BBE18551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CS179E – Compilers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BABE-1539-4CE8-A7B9-5496F0D4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171661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Jiamin Pan / </a:t>
            </a:r>
            <a:r>
              <a:rPr lang="en-US" dirty="0" err="1"/>
              <a:t>Yunqing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226781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1F5BCB-43F6-4822-AA67-7CBF3514E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82630"/>
              </p:ext>
            </p:extLst>
          </p:nvPr>
        </p:nvGraphicFramePr>
        <p:xfrm>
          <a:off x="7987105" y="5121370"/>
          <a:ext cx="1449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351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Factorial{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Fac().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(num &lt;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num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CurrClass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CurrMethod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A6BE1-41B0-406C-BBC7-1E369B76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16"/>
              </p:ext>
            </p:extLst>
          </p:nvPr>
        </p:nvGraphicFramePr>
        <p:xfrm>
          <a:off x="9319486" y="502369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48C9E-0B39-453C-B360-3A50B2EF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44169"/>
              </p:ext>
            </p:extLst>
          </p:nvPr>
        </p:nvGraphicFramePr>
        <p:xfrm>
          <a:off x="9319485" y="1318453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String[]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01E0C2-DF50-4388-83DB-3B771AED1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11139"/>
              </p:ext>
            </p:extLst>
          </p:nvPr>
        </p:nvGraphicFramePr>
        <p:xfrm>
          <a:off x="9319484" y="2382244"/>
          <a:ext cx="26448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ComputeFac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9982AC3-57F4-4583-BB05-516271CB7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66869"/>
              </p:ext>
            </p:extLst>
          </p:nvPr>
        </p:nvGraphicFramePr>
        <p:xfrm>
          <a:off x="9319483" y="3248962"/>
          <a:ext cx="2644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num_aux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08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764B82F-B443-429B-8B1A-419C30C6DC9A}"/>
              </a:ext>
            </a:extLst>
          </p:cNvPr>
          <p:cNvSpPr/>
          <p:nvPr/>
        </p:nvSpPr>
        <p:spPr>
          <a:xfrm>
            <a:off x="3154261" y="2571585"/>
            <a:ext cx="4832844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09DB3-B4B2-4575-BDE7-E97AC68DB00E}"/>
              </a:ext>
            </a:extLst>
          </p:cNvPr>
          <p:cNvSpPr/>
          <p:nvPr/>
        </p:nvSpPr>
        <p:spPr>
          <a:xfrm>
            <a:off x="5211020" y="2571585"/>
            <a:ext cx="2567031" cy="2348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1C708D-3C3B-4DEE-930B-578E27FD2652}"/>
              </a:ext>
            </a:extLst>
          </p:cNvPr>
          <p:cNvSpPr/>
          <p:nvPr/>
        </p:nvSpPr>
        <p:spPr>
          <a:xfrm>
            <a:off x="5211020" y="2578238"/>
            <a:ext cx="973123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D6FBD9-27BB-41CE-A42F-6716130687A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523215" y="2781024"/>
            <a:ext cx="796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C82B3D7-BC9A-4445-83DA-87443DDDF13D}"/>
              </a:ext>
            </a:extLst>
          </p:cNvPr>
          <p:cNvSpPr/>
          <p:nvPr/>
        </p:nvSpPr>
        <p:spPr>
          <a:xfrm>
            <a:off x="6256392" y="2569004"/>
            <a:ext cx="1458566" cy="230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A95939-8D3F-4ADF-90FF-CC9B9E93912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523215" y="3805222"/>
            <a:ext cx="796268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496CF-536F-4A13-87CD-8098342FC145}"/>
              </a:ext>
            </a:extLst>
          </p:cNvPr>
          <p:cNvSpPr/>
          <p:nvPr/>
        </p:nvSpPr>
        <p:spPr>
          <a:xfrm>
            <a:off x="7416606" y="2575706"/>
            <a:ext cx="275325" cy="23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3" grpId="3" animBg="1"/>
      <p:bldP spid="27" grpId="0" animBg="1"/>
      <p:bldP spid="27" grpId="1" animBg="1"/>
      <p:bldP spid="32" grpId="0" animBg="1"/>
      <p:bldP spid="32" grpId="1" animBg="1"/>
      <p:bldP spid="32" grpId="2" animBg="1"/>
      <p:bldP spid="32" grpId="3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ComputeFac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9583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1F5BCB-43F6-4822-AA67-7CBF3514E00B}"/>
              </a:ext>
            </a:extLst>
          </p:cNvPr>
          <p:cNvGraphicFramePr>
            <a:graphicFrameLocks noGrp="1"/>
          </p:cNvGraphicFramePr>
          <p:nvPr/>
        </p:nvGraphicFramePr>
        <p:xfrm>
          <a:off x="7987105" y="5121370"/>
          <a:ext cx="1449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351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Factorial{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public static void main(String[] a){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Fac().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ComputeFac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(10));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Fac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public 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ComputeFac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num){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if (num &lt; 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else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num *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this.ComputeFac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(num-1));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return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CurrClass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CurrMethod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A6BE1-41B0-406C-BBC7-1E369B763679}"/>
              </a:ext>
            </a:extLst>
          </p:cNvPr>
          <p:cNvGraphicFramePr>
            <a:graphicFrameLocks noGrp="1"/>
          </p:cNvGraphicFramePr>
          <p:nvPr/>
        </p:nvGraphicFramePr>
        <p:xfrm>
          <a:off x="9319486" y="502369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48C9E-0B39-453C-B360-3A50B2EFE10F}"/>
              </a:ext>
            </a:extLst>
          </p:cNvPr>
          <p:cNvGraphicFramePr>
            <a:graphicFrameLocks noGrp="1"/>
          </p:cNvGraphicFramePr>
          <p:nvPr/>
        </p:nvGraphicFramePr>
        <p:xfrm>
          <a:off x="9319485" y="1318453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String[]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01E0C2-DF50-4388-83DB-3B771AED17D8}"/>
              </a:ext>
            </a:extLst>
          </p:cNvPr>
          <p:cNvGraphicFramePr>
            <a:graphicFrameLocks noGrp="1"/>
          </p:cNvGraphicFramePr>
          <p:nvPr/>
        </p:nvGraphicFramePr>
        <p:xfrm>
          <a:off x="9319484" y="2382244"/>
          <a:ext cx="26448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ComputeFac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9982AC3-57F4-4583-BB05-516271CB7B2A}"/>
              </a:ext>
            </a:extLst>
          </p:cNvPr>
          <p:cNvGraphicFramePr>
            <a:graphicFrameLocks noGrp="1"/>
          </p:cNvGraphicFramePr>
          <p:nvPr/>
        </p:nvGraphicFramePr>
        <p:xfrm>
          <a:off x="9319483" y="3248962"/>
          <a:ext cx="2644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num_aux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08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BF0AED4-F57F-4BCD-9C53-EEC87D4E5B42}"/>
              </a:ext>
            </a:extLst>
          </p:cNvPr>
          <p:cNvSpPr/>
          <p:nvPr/>
        </p:nvSpPr>
        <p:spPr>
          <a:xfrm>
            <a:off x="3146599" y="3814481"/>
            <a:ext cx="1342238" cy="24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226C-F70F-4B7A-A61D-8A2A954DC431}"/>
              </a:ext>
            </a:extLst>
          </p:cNvPr>
          <p:cNvSpPr/>
          <p:nvPr/>
        </p:nvSpPr>
        <p:spPr>
          <a:xfrm>
            <a:off x="3464281" y="4037608"/>
            <a:ext cx="1325461" cy="243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FF14D-DC1E-4E8C-8406-877D1C351196}"/>
              </a:ext>
            </a:extLst>
          </p:cNvPr>
          <p:cNvSpPr/>
          <p:nvPr/>
        </p:nvSpPr>
        <p:spPr>
          <a:xfrm>
            <a:off x="3464281" y="4448676"/>
            <a:ext cx="4404220" cy="243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148FF-2EF1-4E36-BE15-047B5D9DFA3B}"/>
              </a:ext>
            </a:extLst>
          </p:cNvPr>
          <p:cNvSpPr/>
          <p:nvPr/>
        </p:nvSpPr>
        <p:spPr>
          <a:xfrm>
            <a:off x="3146599" y="4692211"/>
            <a:ext cx="1644242" cy="20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C3B-99F7-4E2A-8DB7-3D883E2D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Difficult Part – 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8CE1-67DF-425B-BD73-656066F1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39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 is easy to find the corresponding record in symbol table</a:t>
            </a:r>
          </a:p>
          <a:p>
            <a:r>
              <a:rPr lang="en-US" sz="2000" dirty="0"/>
              <a:t>We need to check another two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number of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type of arguments</a:t>
            </a:r>
          </a:p>
          <a:p>
            <a:r>
              <a:rPr lang="en-US" sz="2000" dirty="0"/>
              <a:t>We have an ordered parameter list in </a:t>
            </a:r>
            <a:r>
              <a:rPr lang="en-US" sz="2000" dirty="0" err="1"/>
              <a:t>MethodSymbol</a:t>
            </a:r>
            <a:endParaRPr lang="en-US" sz="2000" dirty="0"/>
          </a:p>
          <a:p>
            <a:r>
              <a:rPr lang="en-US" sz="2000" dirty="0"/>
              <a:t>Solution: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Traverse the argument list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a list of types (strings)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Compare the entries in two list one by one</a:t>
            </a:r>
          </a:p>
          <a:p>
            <a:r>
              <a:rPr lang="en-US" sz="2000" dirty="0"/>
              <a:t>Note that we need to check the inheritance of classes</a:t>
            </a:r>
          </a:p>
        </p:txBody>
      </p:sp>
    </p:spTree>
    <p:extLst>
      <p:ext uri="{BB962C8B-B14F-4D97-AF65-F5344CB8AC3E}">
        <p14:creationId xmlns:p14="http://schemas.microsoft.com/office/powerpoint/2010/main" val="28313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F34-2877-495E-ABFA-310087C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E314-4E1A-4D85-A9E0-7714A8FF769A}"/>
              </a:ext>
            </a:extLst>
          </p:cNvPr>
          <p:cNvSpPr txBox="1"/>
          <p:nvPr/>
        </p:nvSpPr>
        <p:spPr>
          <a:xfrm>
            <a:off x="3020037" y="1711354"/>
            <a:ext cx="4834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run(A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run_2()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B(), true, 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6CF40-9F8B-4969-ADB8-F15AD1E43673}"/>
              </a:ext>
            </a:extLst>
          </p:cNvPr>
          <p:cNvSpPr/>
          <p:nvPr/>
        </p:nvSpPr>
        <p:spPr>
          <a:xfrm>
            <a:off x="5117284" y="3649211"/>
            <a:ext cx="234052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FAED93-5D99-47D2-9F6C-8F6CD9E0D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37090"/>
              </p:ext>
            </p:extLst>
          </p:nvPr>
        </p:nvGraphicFramePr>
        <p:xfrm>
          <a:off x="9697673" y="1783739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404ED-9533-45D3-9F06-42C99C80561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457813" y="2525419"/>
            <a:ext cx="2239860" cy="12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01B6-2EA1-4FBD-A0D6-DAA37FBBD5D9}"/>
              </a:ext>
            </a:extLst>
          </p:cNvPr>
          <p:cNvSpPr/>
          <p:nvPr/>
        </p:nvSpPr>
        <p:spPr>
          <a:xfrm>
            <a:off x="4622334" y="5385732"/>
            <a:ext cx="1895912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A946A3-EC22-405A-A87D-C19A0B05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59783"/>
              </p:ext>
            </p:extLst>
          </p:nvPr>
        </p:nvGraphicFramePr>
        <p:xfrm>
          <a:off x="9697673" y="4426728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94961-C092-4EAD-8688-FB43D09D9EA0}"/>
              </a:ext>
            </a:extLst>
          </p:cNvPr>
          <p:cNvCxnSpPr>
            <a:endCxn id="13" idx="1"/>
          </p:cNvCxnSpPr>
          <p:nvPr/>
        </p:nvCxnSpPr>
        <p:spPr>
          <a:xfrm flipV="1">
            <a:off x="6518246" y="5168408"/>
            <a:ext cx="3179427" cy="34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51E2B-7628-4ED1-B131-64D8A03AA955}"/>
              </a:ext>
            </a:extLst>
          </p:cNvPr>
          <p:cNvSpPr txBox="1"/>
          <p:nvPr/>
        </p:nvSpPr>
        <p:spPr>
          <a:xfrm>
            <a:off x="10152581" y="324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A8CBF-F635-437F-968A-2BCE70213DF4}"/>
              </a:ext>
            </a:extLst>
          </p:cNvPr>
          <p:cNvSpPr txBox="1"/>
          <p:nvPr/>
        </p:nvSpPr>
        <p:spPr>
          <a:xfrm>
            <a:off x="10152581" y="5910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8FB48-95FD-4788-A732-0C6498625287}"/>
              </a:ext>
            </a:extLst>
          </p:cNvPr>
          <p:cNvSpPr/>
          <p:nvPr/>
        </p:nvSpPr>
        <p:spPr>
          <a:xfrm>
            <a:off x="9801500" y="3933676"/>
            <a:ext cx="1015067" cy="3431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Valid!</a:t>
            </a:r>
          </a:p>
        </p:txBody>
      </p:sp>
    </p:spTree>
    <p:extLst>
      <p:ext uri="{BB962C8B-B14F-4D97-AF65-F5344CB8AC3E}">
        <p14:creationId xmlns:p14="http://schemas.microsoft.com/office/powerpoint/2010/main" val="28277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/>
      <p:bldP spid="17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F34-2877-495E-ABFA-310087C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E314-4E1A-4D85-A9E0-7714A8FF769A}"/>
              </a:ext>
            </a:extLst>
          </p:cNvPr>
          <p:cNvSpPr txBox="1"/>
          <p:nvPr/>
        </p:nvSpPr>
        <p:spPr>
          <a:xfrm>
            <a:off x="3020037" y="1711354"/>
            <a:ext cx="4834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run(A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run_2()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B(), true, 10, 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6CF40-9F8B-4969-ADB8-F15AD1E43673}"/>
              </a:ext>
            </a:extLst>
          </p:cNvPr>
          <p:cNvSpPr/>
          <p:nvPr/>
        </p:nvSpPr>
        <p:spPr>
          <a:xfrm>
            <a:off x="5117284" y="3649211"/>
            <a:ext cx="234052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FAED93-5D99-47D2-9F6C-8F6CD9E0D0F6}"/>
              </a:ext>
            </a:extLst>
          </p:cNvPr>
          <p:cNvGraphicFramePr>
            <a:graphicFrameLocks noGrp="1"/>
          </p:cNvGraphicFramePr>
          <p:nvPr/>
        </p:nvGraphicFramePr>
        <p:xfrm>
          <a:off x="9697673" y="1783739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404ED-9533-45D3-9F06-42C99C80561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457813" y="2525419"/>
            <a:ext cx="2239860" cy="12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01B6-2EA1-4FBD-A0D6-DAA37FBBD5D9}"/>
              </a:ext>
            </a:extLst>
          </p:cNvPr>
          <p:cNvSpPr/>
          <p:nvPr/>
        </p:nvSpPr>
        <p:spPr>
          <a:xfrm>
            <a:off x="4622334" y="5385732"/>
            <a:ext cx="2197916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A946A3-EC22-405A-A87D-C19A0B05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52041"/>
              </p:ext>
            </p:extLst>
          </p:nvPr>
        </p:nvGraphicFramePr>
        <p:xfrm>
          <a:off x="9697673" y="4426728"/>
          <a:ext cx="12227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2126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94961-C092-4EAD-8688-FB43D09D9EA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820250" y="5353828"/>
            <a:ext cx="2877423" cy="1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51E2B-7628-4ED1-B131-64D8A03AA955}"/>
              </a:ext>
            </a:extLst>
          </p:cNvPr>
          <p:cNvSpPr txBox="1"/>
          <p:nvPr/>
        </p:nvSpPr>
        <p:spPr>
          <a:xfrm>
            <a:off x="10152581" y="324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A8CBF-F635-437F-968A-2BCE70213DF4}"/>
              </a:ext>
            </a:extLst>
          </p:cNvPr>
          <p:cNvSpPr txBox="1"/>
          <p:nvPr/>
        </p:nvSpPr>
        <p:spPr>
          <a:xfrm>
            <a:off x="10152581" y="62691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8FB48-95FD-4788-A732-0C6498625287}"/>
              </a:ext>
            </a:extLst>
          </p:cNvPr>
          <p:cNvSpPr/>
          <p:nvPr/>
        </p:nvSpPr>
        <p:spPr>
          <a:xfrm>
            <a:off x="9801500" y="3933676"/>
            <a:ext cx="1015067" cy="343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Invalid!</a:t>
            </a:r>
          </a:p>
        </p:txBody>
      </p:sp>
    </p:spTree>
    <p:extLst>
      <p:ext uri="{BB962C8B-B14F-4D97-AF65-F5344CB8AC3E}">
        <p14:creationId xmlns:p14="http://schemas.microsoft.com/office/powerpoint/2010/main" val="18074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F34-2877-495E-ABFA-310087C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E314-4E1A-4D85-A9E0-7714A8FF769A}"/>
              </a:ext>
            </a:extLst>
          </p:cNvPr>
          <p:cNvSpPr txBox="1"/>
          <p:nvPr/>
        </p:nvSpPr>
        <p:spPr>
          <a:xfrm>
            <a:off x="3020037" y="1711354"/>
            <a:ext cx="4834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run(A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run_2()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A(), 1, 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6CF40-9F8B-4969-ADB8-F15AD1E43673}"/>
              </a:ext>
            </a:extLst>
          </p:cNvPr>
          <p:cNvSpPr/>
          <p:nvPr/>
        </p:nvSpPr>
        <p:spPr>
          <a:xfrm>
            <a:off x="5117284" y="3649211"/>
            <a:ext cx="234052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FAED93-5D99-47D2-9F6C-8F6CD9E0D0F6}"/>
              </a:ext>
            </a:extLst>
          </p:cNvPr>
          <p:cNvGraphicFramePr>
            <a:graphicFrameLocks noGrp="1"/>
          </p:cNvGraphicFramePr>
          <p:nvPr/>
        </p:nvGraphicFramePr>
        <p:xfrm>
          <a:off x="9697673" y="1783739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404ED-9533-45D3-9F06-42C99C80561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457813" y="2525419"/>
            <a:ext cx="2239860" cy="12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01B6-2EA1-4FBD-A0D6-DAA37FBBD5D9}"/>
              </a:ext>
            </a:extLst>
          </p:cNvPr>
          <p:cNvSpPr/>
          <p:nvPr/>
        </p:nvSpPr>
        <p:spPr>
          <a:xfrm>
            <a:off x="4622334" y="5385732"/>
            <a:ext cx="1624462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A946A3-EC22-405A-A87D-C19A0B05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68705"/>
              </p:ext>
            </p:extLst>
          </p:nvPr>
        </p:nvGraphicFramePr>
        <p:xfrm>
          <a:off x="9697673" y="4426728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94961-C092-4EAD-8688-FB43D09D9EA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246796" y="5168408"/>
            <a:ext cx="3450877" cy="34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51E2B-7628-4ED1-B131-64D8A03AA955}"/>
              </a:ext>
            </a:extLst>
          </p:cNvPr>
          <p:cNvSpPr txBox="1"/>
          <p:nvPr/>
        </p:nvSpPr>
        <p:spPr>
          <a:xfrm>
            <a:off x="10152581" y="324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A8CBF-F635-437F-968A-2BCE70213DF4}"/>
              </a:ext>
            </a:extLst>
          </p:cNvPr>
          <p:cNvSpPr txBox="1"/>
          <p:nvPr/>
        </p:nvSpPr>
        <p:spPr>
          <a:xfrm>
            <a:off x="10152581" y="5927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8FB48-95FD-4788-A732-0C6498625287}"/>
              </a:ext>
            </a:extLst>
          </p:cNvPr>
          <p:cNvSpPr/>
          <p:nvPr/>
        </p:nvSpPr>
        <p:spPr>
          <a:xfrm>
            <a:off x="9801500" y="3933676"/>
            <a:ext cx="1015067" cy="343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Invalid!</a:t>
            </a:r>
          </a:p>
        </p:txBody>
      </p:sp>
    </p:spTree>
    <p:extLst>
      <p:ext uri="{BB962C8B-B14F-4D97-AF65-F5344CB8AC3E}">
        <p14:creationId xmlns:p14="http://schemas.microsoft.com/office/powerpoint/2010/main" val="6988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51E-6B8A-4E52-82E8-50B8C31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D1C8-EE06-47C7-AE5F-46BB60CC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8"/>
            <a:ext cx="8915400" cy="1854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phase is not isolated!!!</a:t>
            </a:r>
          </a:p>
          <a:p>
            <a:r>
              <a:rPr lang="en-US" sz="2000" dirty="0"/>
              <a:t>Call the visitor that constructs symbol table before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 will also need the symbol table later</a:t>
            </a:r>
          </a:p>
          <a:p>
            <a:r>
              <a:rPr lang="en-US" sz="2000" dirty="0"/>
              <a:t>We will add a V-Table data structure to </a:t>
            </a:r>
            <a:r>
              <a:rPr lang="en-US" sz="2000" dirty="0" err="1"/>
              <a:t>ClassSymbol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Linear Structure, same sequence as in declaration (</a:t>
            </a:r>
            <a:r>
              <a:rPr lang="en-US" sz="1800" dirty="0" err="1"/>
              <a:t>ArrayList</a:t>
            </a:r>
            <a:r>
              <a:rPr lang="en-US" sz="18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746E2-D4FB-4ECF-889E-B5F587CB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46307"/>
              </p:ext>
            </p:extLst>
          </p:nvPr>
        </p:nvGraphicFramePr>
        <p:xfrm>
          <a:off x="3260331" y="4191324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C8DDC-5D8C-433C-925C-B77FBEFD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1871"/>
              </p:ext>
            </p:extLst>
          </p:nvPr>
        </p:nvGraphicFramePr>
        <p:xfrm>
          <a:off x="5773022" y="4191324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476A2D-8B15-46BF-9F91-5E916601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2535"/>
              </p:ext>
            </p:extLst>
          </p:nvPr>
        </p:nvGraphicFramePr>
        <p:xfrm>
          <a:off x="8285713" y="4191324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C32-4CC1-4B55-92C7-B0365E0E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6104-2B33-43D9-9C5C-53FF461C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431"/>
          </a:xfrm>
        </p:spPr>
        <p:txBody>
          <a:bodyPr/>
          <a:lstStyle/>
          <a:p>
            <a:r>
              <a:rPr lang="en-US" dirty="0"/>
              <a:t>Advantage of this data structure – Data segments construction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7BAB19-2D85-41CB-9D3E-0087083A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06879"/>
              </p:ext>
            </p:extLst>
          </p:nvPr>
        </p:nvGraphicFramePr>
        <p:xfrm>
          <a:off x="3235164" y="2678185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F119E-F377-4DA8-9652-B0D51226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99318"/>
              </p:ext>
            </p:extLst>
          </p:nvPr>
        </p:nvGraphicFramePr>
        <p:xfrm>
          <a:off x="5747855" y="2678185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E3BA3F-F3D4-4FA3-BAF1-FD9754F0C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64747"/>
              </p:ext>
            </p:extLst>
          </p:nvPr>
        </p:nvGraphicFramePr>
        <p:xfrm>
          <a:off x="8260546" y="2678185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4B8A7C-9141-47D3-911C-24C229E92D8E}"/>
              </a:ext>
            </a:extLst>
          </p:cNvPr>
          <p:cNvSpPr txBox="1"/>
          <p:nvPr/>
        </p:nvSpPr>
        <p:spPr>
          <a:xfrm>
            <a:off x="3219283" y="4706224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A.computeV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6C937-2D3E-47BE-B242-B03162EC1F92}"/>
              </a:ext>
            </a:extLst>
          </p:cNvPr>
          <p:cNvSpPr txBox="1"/>
          <p:nvPr/>
        </p:nvSpPr>
        <p:spPr>
          <a:xfrm>
            <a:off x="5807026" y="4706224"/>
            <a:ext cx="200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A.computeV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F58BE-0612-4D68-B5E9-05F968B19C28}"/>
              </a:ext>
            </a:extLst>
          </p:cNvPr>
          <p:cNvSpPr txBox="1"/>
          <p:nvPr/>
        </p:nvSpPr>
        <p:spPr>
          <a:xfrm>
            <a:off x="8260546" y="4706224"/>
            <a:ext cx="200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C.computeV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6FEA-DDA8-40A4-ACD8-D13CA56D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Variable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4B77-B7FD-42A9-B5F9-499A930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use generated variable “t.*” in Vapor source code</a:t>
            </a:r>
          </a:p>
          <a:p>
            <a:r>
              <a:rPr lang="en-US" sz="2000" dirty="0"/>
              <a:t>So we need to maintain a map for every method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Variable name in .java → Variable name in .vapor</a:t>
            </a:r>
          </a:p>
          <a:p>
            <a:r>
              <a:rPr lang="en-US" sz="2000" dirty="0"/>
              <a:t>Besides, for fields of each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Don’t add it to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[this+4*offset]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ED273-2956-4708-A3DF-8C42A6A90BA6}"/>
              </a:ext>
            </a:extLst>
          </p:cNvPr>
          <p:cNvSpPr txBox="1"/>
          <p:nvPr/>
        </p:nvSpPr>
        <p:spPr>
          <a:xfrm>
            <a:off x="7558480" y="3606912"/>
            <a:ext cx="140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6FD52-AD47-4EDC-8059-6A1BD2868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60878"/>
              </p:ext>
            </p:extLst>
          </p:nvPr>
        </p:nvGraphicFramePr>
        <p:xfrm>
          <a:off x="9833761" y="3504811"/>
          <a:ext cx="14158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38">
                  <a:extLst>
                    <a:ext uri="{9D8B030D-6E8A-4147-A177-3AD203B41FA5}">
                      <a16:colId xmlns:a16="http://schemas.microsoft.com/office/drawing/2014/main" val="3275961545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360033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2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827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771F4-2871-47AF-BE31-CD93399D7E80}"/>
              </a:ext>
            </a:extLst>
          </p:cNvPr>
          <p:cNvSpPr txBox="1"/>
          <p:nvPr/>
        </p:nvSpPr>
        <p:spPr>
          <a:xfrm>
            <a:off x="7558480" y="4875048"/>
            <a:ext cx="187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t.1 =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t.2 = t.1 + 3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2E28D2-902D-4FFB-AFB8-CD9728C2807B}"/>
              </a:ext>
            </a:extLst>
          </p:cNvPr>
          <p:cNvSpPr/>
          <p:nvPr/>
        </p:nvSpPr>
        <p:spPr>
          <a:xfrm>
            <a:off x="8120543" y="4494534"/>
            <a:ext cx="352338" cy="3439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3539-00F8-478D-9DE0-168D5D2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</a:t>
            </a:r>
            <a:br>
              <a:rPr lang="en-US" dirty="0"/>
            </a:br>
            <a:r>
              <a:rPr lang="en-US" dirty="0"/>
              <a:t>Assignment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74AD-2554-4283-8CF3-7A87AEF1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“Identifier = Expression;”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1: a = 2; → t.1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2: a = b; → t.1 = t.2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3: a = new int[10]; → t.1 = call :</a:t>
            </a:r>
            <a:r>
              <a:rPr lang="en-US" sz="1800" dirty="0" err="1"/>
              <a:t>AllocArray</a:t>
            </a:r>
            <a:r>
              <a:rPr lang="en-US" sz="1800" dirty="0"/>
              <a:t>(10)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4: a = new A(); → t.1 = </a:t>
            </a:r>
            <a:r>
              <a:rPr lang="en-US" sz="1800" dirty="0" err="1"/>
              <a:t>HeapAlloc</a:t>
            </a:r>
            <a:r>
              <a:rPr lang="en-US" sz="1800" dirty="0"/>
              <a:t>(12)	 [t.1] = :</a:t>
            </a:r>
            <a:r>
              <a:rPr lang="en-US" sz="1800" dirty="0" err="1"/>
              <a:t>vmt_A</a:t>
            </a:r>
            <a:r>
              <a:rPr lang="en-US" sz="1800" dirty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5: a = 2; (a is a field) → [this+8] = 2</a:t>
            </a:r>
          </a:p>
        </p:txBody>
      </p:sp>
    </p:spTree>
    <p:extLst>
      <p:ext uri="{BB962C8B-B14F-4D97-AF65-F5344CB8AC3E}">
        <p14:creationId xmlns:p14="http://schemas.microsoft.com/office/powerpoint/2010/main" val="2184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A18-0BA9-4AC7-AA06-68ADC92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196" y="631460"/>
            <a:ext cx="8911687" cy="698945"/>
          </a:xfrm>
        </p:spPr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3A2DA-46DE-4DBA-9C4C-514FE059AD2A}"/>
              </a:ext>
            </a:extLst>
          </p:cNvPr>
          <p:cNvSpPr/>
          <p:nvPr/>
        </p:nvSpPr>
        <p:spPr>
          <a:xfrm>
            <a:off x="9085278" y="1479261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</a:t>
            </a:r>
          </a:p>
          <a:p>
            <a:pPr algn="ctr"/>
            <a:r>
              <a:rPr lang="en-US" dirty="0"/>
              <a:t>/Parsing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4BA00-D608-45C0-8846-97E598E4DFFB}"/>
              </a:ext>
            </a:extLst>
          </p:cNvPr>
          <p:cNvSpPr/>
          <p:nvPr/>
        </p:nvSpPr>
        <p:spPr>
          <a:xfrm>
            <a:off x="9085278" y="2334412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84C3B-942D-4A8B-9EDC-6D0C9FDAE22F}"/>
              </a:ext>
            </a:extLst>
          </p:cNvPr>
          <p:cNvSpPr/>
          <p:nvPr/>
        </p:nvSpPr>
        <p:spPr>
          <a:xfrm>
            <a:off x="9085278" y="3189563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A331A-573C-42DC-9BCC-285BDA6FBFD2}"/>
              </a:ext>
            </a:extLst>
          </p:cNvPr>
          <p:cNvSpPr/>
          <p:nvPr/>
        </p:nvSpPr>
        <p:spPr>
          <a:xfrm>
            <a:off x="9085278" y="4044714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4B5B8-BFFB-4B76-B7CD-5F17938BB58F}"/>
              </a:ext>
            </a:extLst>
          </p:cNvPr>
          <p:cNvSpPr/>
          <p:nvPr/>
        </p:nvSpPr>
        <p:spPr>
          <a:xfrm>
            <a:off x="9085278" y="4899865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D120B-F17D-4585-BBC7-137A5D534296}"/>
              </a:ext>
            </a:extLst>
          </p:cNvPr>
          <p:cNvSpPr/>
          <p:nvPr/>
        </p:nvSpPr>
        <p:spPr>
          <a:xfrm>
            <a:off x="9085278" y="5755016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C4FE8D5-C57C-4B96-9E5F-21037BE20806}"/>
              </a:ext>
            </a:extLst>
          </p:cNvPr>
          <p:cNvSpPr/>
          <p:nvPr/>
        </p:nvSpPr>
        <p:spPr>
          <a:xfrm>
            <a:off x="10060047" y="2008806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B55DD2A-D59E-49A4-836B-E733B18A7FFC}"/>
              </a:ext>
            </a:extLst>
          </p:cNvPr>
          <p:cNvSpPr/>
          <p:nvPr/>
        </p:nvSpPr>
        <p:spPr>
          <a:xfrm>
            <a:off x="10060047" y="2866646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CA6829-2C09-448B-947A-8A6D82FD7255}"/>
              </a:ext>
            </a:extLst>
          </p:cNvPr>
          <p:cNvSpPr/>
          <p:nvPr/>
        </p:nvSpPr>
        <p:spPr>
          <a:xfrm>
            <a:off x="10060048" y="3723134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26055F-9A86-4D1C-B0F8-B58B552AC742}"/>
              </a:ext>
            </a:extLst>
          </p:cNvPr>
          <p:cNvSpPr/>
          <p:nvPr/>
        </p:nvSpPr>
        <p:spPr>
          <a:xfrm>
            <a:off x="10060051" y="4578285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8ED18D-1C10-499E-BD0A-28F77515EDF5}"/>
              </a:ext>
            </a:extLst>
          </p:cNvPr>
          <p:cNvSpPr/>
          <p:nvPr/>
        </p:nvSpPr>
        <p:spPr>
          <a:xfrm>
            <a:off x="10060050" y="5433436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5BEC8-48C7-46DD-B94D-3E2A58D2D4BF}"/>
              </a:ext>
            </a:extLst>
          </p:cNvPr>
          <p:cNvSpPr/>
          <p:nvPr/>
        </p:nvSpPr>
        <p:spPr>
          <a:xfrm>
            <a:off x="6753138" y="1589840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D4B52B-A82D-4606-850A-1132AC57745D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>
          <a:xfrm flipH="1">
            <a:off x="8430937" y="1746047"/>
            <a:ext cx="654341" cy="3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C3358B-5594-494B-9776-FE44E9544AD4}"/>
              </a:ext>
            </a:extLst>
          </p:cNvPr>
          <p:cNvSpPr/>
          <p:nvPr/>
        </p:nvSpPr>
        <p:spPr>
          <a:xfrm>
            <a:off x="6753138" y="2445230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Table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C5AB2A-6310-4C82-9AD9-26EB9D5F9D67}"/>
              </a:ext>
            </a:extLst>
          </p:cNvPr>
          <p:cNvCxnSpPr>
            <a:stCxn id="6" idx="1"/>
            <a:endCxn id="26" idx="3"/>
          </p:cNvCxnSpPr>
          <p:nvPr/>
        </p:nvCxnSpPr>
        <p:spPr>
          <a:xfrm flipH="1">
            <a:off x="8430937" y="2601198"/>
            <a:ext cx="654341" cy="3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5B2AC-860C-4937-962B-F3019FAA0423}"/>
              </a:ext>
            </a:extLst>
          </p:cNvPr>
          <p:cNvSpPr/>
          <p:nvPr/>
        </p:nvSpPr>
        <p:spPr>
          <a:xfrm>
            <a:off x="6753138" y="3296957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.vapor 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0FF89A-3EDD-44E7-B3AF-80B9B34C8CC7}"/>
              </a:ext>
            </a:extLst>
          </p:cNvPr>
          <p:cNvCxnSpPr>
            <a:cxnSpLocks/>
            <a:stCxn id="7" idx="1"/>
            <a:endCxn id="32" idx="3"/>
          </p:cNvCxnSpPr>
          <p:nvPr/>
        </p:nvCxnSpPr>
        <p:spPr>
          <a:xfrm flipH="1" flipV="1">
            <a:off x="8430937" y="3456348"/>
            <a:ext cx="6543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332E074-CA73-4A72-8DD2-D179D3CDE86C}"/>
              </a:ext>
            </a:extLst>
          </p:cNvPr>
          <p:cNvSpPr/>
          <p:nvPr/>
        </p:nvSpPr>
        <p:spPr>
          <a:xfrm>
            <a:off x="6753138" y="5007259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vaporm</a:t>
            </a:r>
            <a:r>
              <a:rPr lang="en-US" dirty="0"/>
              <a:t>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1517C5-A3FD-4C52-B08E-1E2F211F7FA3}"/>
              </a:ext>
            </a:extLst>
          </p:cNvPr>
          <p:cNvCxnSpPr>
            <a:cxnSpLocks/>
            <a:stCxn id="9" idx="1"/>
            <a:endCxn id="35" idx="3"/>
          </p:cNvCxnSpPr>
          <p:nvPr/>
        </p:nvCxnSpPr>
        <p:spPr>
          <a:xfrm flipH="1" flipV="1">
            <a:off x="8430937" y="5166650"/>
            <a:ext cx="6543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374518-9DC2-43BC-B873-3D1B9832B022}"/>
              </a:ext>
            </a:extLst>
          </p:cNvPr>
          <p:cNvSpPr/>
          <p:nvPr/>
        </p:nvSpPr>
        <p:spPr>
          <a:xfrm>
            <a:off x="6753138" y="5858986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.s 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89D81-F338-4279-B729-34B08EE8758C}"/>
              </a:ext>
            </a:extLst>
          </p:cNvPr>
          <p:cNvCxnSpPr>
            <a:cxnSpLocks/>
            <a:stCxn id="10" idx="1"/>
            <a:endCxn id="38" idx="3"/>
          </p:cNvCxnSpPr>
          <p:nvPr/>
        </p:nvCxnSpPr>
        <p:spPr>
          <a:xfrm flipH="1" flipV="1">
            <a:off x="8430937" y="6018377"/>
            <a:ext cx="654341" cy="3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895F90-CBFF-42DB-AC70-6D2D4DB08B9A}"/>
              </a:ext>
            </a:extLst>
          </p:cNvPr>
          <p:cNvSpPr txBox="1"/>
          <p:nvPr/>
        </p:nvSpPr>
        <p:spPr>
          <a:xfrm>
            <a:off x="2441197" y="2423881"/>
            <a:ext cx="32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 Type-checking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0F4BA3-D3F4-42BA-A458-112B4A675B74}"/>
              </a:ext>
            </a:extLst>
          </p:cNvPr>
          <p:cNvCxnSpPr>
            <a:cxnSpLocks/>
            <a:stCxn id="26" idx="1"/>
            <a:endCxn id="41" idx="3"/>
          </p:cNvCxnSpPr>
          <p:nvPr/>
        </p:nvCxnSpPr>
        <p:spPr>
          <a:xfrm flipH="1">
            <a:off x="5696127" y="2604621"/>
            <a:ext cx="1057011" cy="39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5AF37FE-92A1-49C0-BD01-EB06079FC244}"/>
              </a:ext>
            </a:extLst>
          </p:cNvPr>
          <p:cNvSpPr/>
          <p:nvPr/>
        </p:nvSpPr>
        <p:spPr>
          <a:xfrm>
            <a:off x="2441197" y="3133182"/>
            <a:ext cx="32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2: Intermediate Code Generation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EAA653-BCF2-4E53-9599-26940138146C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>
          <a:xfrm flipH="1">
            <a:off x="5696127" y="3456348"/>
            <a:ext cx="10570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E02C8-B675-4750-A74F-13B544F4A9CE}"/>
              </a:ext>
            </a:extLst>
          </p:cNvPr>
          <p:cNvSpPr/>
          <p:nvPr/>
        </p:nvSpPr>
        <p:spPr>
          <a:xfrm>
            <a:off x="6753137" y="4155531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F19D9A-B157-486D-901F-2A071F53EBAC}"/>
              </a:ext>
            </a:extLst>
          </p:cNvPr>
          <p:cNvCxnSpPr>
            <a:stCxn id="8" idx="1"/>
            <a:endCxn id="55" idx="3"/>
          </p:cNvCxnSpPr>
          <p:nvPr/>
        </p:nvCxnSpPr>
        <p:spPr>
          <a:xfrm flipH="1">
            <a:off x="8430936" y="4311500"/>
            <a:ext cx="654342" cy="3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15F3EE66-BA51-4939-9D8D-F3EF65C4837A}"/>
              </a:ext>
            </a:extLst>
          </p:cNvPr>
          <p:cNvSpPr/>
          <p:nvPr/>
        </p:nvSpPr>
        <p:spPr>
          <a:xfrm>
            <a:off x="6367244" y="4311500"/>
            <a:ext cx="385893" cy="861992"/>
          </a:xfrm>
          <a:prstGeom prst="leftBrace">
            <a:avLst>
              <a:gd name="adj1" fmla="val 2137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DEF99B-9C9A-4073-B5A8-951477C9ED2E}"/>
              </a:ext>
            </a:extLst>
          </p:cNvPr>
          <p:cNvSpPr/>
          <p:nvPr/>
        </p:nvSpPr>
        <p:spPr>
          <a:xfrm>
            <a:off x="2441196" y="4554409"/>
            <a:ext cx="325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3: Register Allocation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CAC1AA-0A41-475B-9F9A-3FF36EF47693}"/>
              </a:ext>
            </a:extLst>
          </p:cNvPr>
          <p:cNvCxnSpPr>
            <a:stCxn id="59" idx="1"/>
            <a:endCxn id="62" idx="3"/>
          </p:cNvCxnSpPr>
          <p:nvPr/>
        </p:nvCxnSpPr>
        <p:spPr>
          <a:xfrm flipH="1" flipV="1">
            <a:off x="5696126" y="4739075"/>
            <a:ext cx="671118" cy="3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DCE988-9DAF-42C3-9C1E-92E568CB78CC}"/>
              </a:ext>
            </a:extLst>
          </p:cNvPr>
          <p:cNvSpPr/>
          <p:nvPr/>
        </p:nvSpPr>
        <p:spPr>
          <a:xfrm>
            <a:off x="2441196" y="5556712"/>
            <a:ext cx="3254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4: Activation Records and Instruction Selection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0C0D28-5508-4D8F-8665-FA964D310371}"/>
              </a:ext>
            </a:extLst>
          </p:cNvPr>
          <p:cNvCxnSpPr>
            <a:stCxn id="38" idx="1"/>
            <a:endCxn id="69" idx="3"/>
          </p:cNvCxnSpPr>
          <p:nvPr/>
        </p:nvCxnSpPr>
        <p:spPr>
          <a:xfrm flipH="1">
            <a:off x="5696126" y="6018377"/>
            <a:ext cx="105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B9721E-876C-4153-AD77-FD0BDA5AFE3B}"/>
              </a:ext>
            </a:extLst>
          </p:cNvPr>
          <p:cNvSpPr txBox="1"/>
          <p:nvPr/>
        </p:nvSpPr>
        <p:spPr>
          <a:xfrm>
            <a:off x="2441196" y="1568730"/>
            <a:ext cx="32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Pre: </a:t>
            </a:r>
            <a:r>
              <a:rPr lang="en-US" dirty="0" err="1"/>
              <a:t>MiniJava</a:t>
            </a:r>
            <a:r>
              <a:rPr lang="en-US" dirty="0"/>
              <a:t> Parser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DC8944-CFE6-4655-B409-EFD7B6CF0022}"/>
              </a:ext>
            </a:extLst>
          </p:cNvPr>
          <p:cNvCxnSpPr>
            <a:stCxn id="21" idx="1"/>
            <a:endCxn id="72" idx="3"/>
          </p:cNvCxnSpPr>
          <p:nvPr/>
        </p:nvCxnSpPr>
        <p:spPr>
          <a:xfrm flipH="1">
            <a:off x="5696126" y="1749231"/>
            <a:ext cx="1057012" cy="4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3ABB9C5-0E3D-45DD-BF9A-ECA4B1289AA6}"/>
              </a:ext>
            </a:extLst>
          </p:cNvPr>
          <p:cNvSpPr/>
          <p:nvPr/>
        </p:nvSpPr>
        <p:spPr>
          <a:xfrm>
            <a:off x="9456041" y="684951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.java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23678F-0B08-4FE8-A69F-1E6ECF29CFC6}"/>
              </a:ext>
            </a:extLst>
          </p:cNvPr>
          <p:cNvCxnSpPr>
            <a:stCxn id="76" idx="2"/>
            <a:endCxn id="5" idx="0"/>
          </p:cNvCxnSpPr>
          <p:nvPr/>
        </p:nvCxnSpPr>
        <p:spPr>
          <a:xfrm>
            <a:off x="10294941" y="1003733"/>
            <a:ext cx="4" cy="475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32" grpId="0" animBg="1"/>
      <p:bldP spid="35" grpId="0" animBg="1"/>
      <p:bldP spid="38" grpId="0" animBg="1"/>
      <p:bldP spid="41" grpId="0"/>
      <p:bldP spid="46" grpId="0"/>
      <p:bldP spid="55" grpId="0" animBg="1"/>
      <p:bldP spid="59" grpId="0" animBg="1"/>
      <p:bldP spid="62" grpId="0"/>
      <p:bldP spid="69" grpId="0"/>
      <p:bldP spid="72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0CC2-912F-475F-8EE8-C47D409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CA62-5698-44CC-B670-84D5D059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PrimaryExpression.Identifier</a:t>
            </a:r>
            <a:r>
              <a:rPr lang="en-US" dirty="0"/>
              <a:t>( (</a:t>
            </a:r>
            <a:r>
              <a:rPr lang="en-US" dirty="0" err="1"/>
              <a:t>ExpressionList</a:t>
            </a:r>
            <a:r>
              <a:rPr lang="en-US" dirty="0"/>
              <a:t>)?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1: </a:t>
            </a:r>
            <a:r>
              <a:rPr lang="en-US" dirty="0" err="1"/>
              <a:t>a.run</a:t>
            </a:r>
            <a:r>
              <a:rPr lang="en-US" dirty="0"/>
              <a:t>() → t.2 = [t.1]	t.2 = [t.2+4]	t.3 = call t.2()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2: </a:t>
            </a:r>
            <a:r>
              <a:rPr lang="en-US" dirty="0" err="1"/>
              <a:t>this.run</a:t>
            </a:r>
            <a:r>
              <a:rPr lang="en-US" dirty="0"/>
              <a:t>() → t.2 = [this]	t.2 = [t.2+4]	t.3 = call t.2()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3: new A().run()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Normally we will return symbol “t.*” for “new A()”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matched record for this symbol in maps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AllocationExpression</a:t>
            </a:r>
            <a:r>
              <a:rPr lang="en-US" dirty="0"/>
              <a:t>) to get its type – “A”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4: ((((new A())))).run()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BracketExpression</a:t>
            </a:r>
            <a:r>
              <a:rPr lang="en-US" dirty="0"/>
              <a:t>) to get its type recursively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((((new A())))) → (((new A()))) → ((new A())) → (new A()) → new A() → “A”</a:t>
            </a:r>
          </a:p>
        </p:txBody>
      </p:sp>
    </p:spTree>
    <p:extLst>
      <p:ext uri="{BB962C8B-B14F-4D97-AF65-F5344CB8AC3E}">
        <p14:creationId xmlns:p14="http://schemas.microsoft.com/office/powerpoint/2010/main" val="30716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FC21-26CD-4FF5-9BBC-06604A6E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0296-FF39-4505-84E8-07946A1A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84646"/>
          </a:xfrm>
        </p:spPr>
        <p:txBody>
          <a:bodyPr>
            <a:normAutofit/>
          </a:bodyPr>
          <a:lstStyle/>
          <a:p>
            <a:r>
              <a:rPr lang="en-US" dirty="0"/>
              <a:t>We can check whether any array allocation expression exists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is any, add auxiliary function </a:t>
            </a:r>
            <a:r>
              <a:rPr lang="en-US" dirty="0" err="1"/>
              <a:t>ArrayAlloc</a:t>
            </a:r>
            <a:r>
              <a:rPr lang="en-US" dirty="0"/>
              <a:t>() to simplify code</a:t>
            </a:r>
          </a:p>
          <a:p>
            <a:r>
              <a:rPr lang="en-US" dirty="0"/>
              <a:t>Create methods to generate variable names and labels</a:t>
            </a:r>
          </a:p>
          <a:p>
            <a:r>
              <a:rPr lang="en-US" dirty="0"/>
              <a:t>Translate arithmetic operations into built-in operations in Vapor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+ B → Add(A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- B → Sub(A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* B → </a:t>
            </a:r>
            <a:r>
              <a:rPr lang="en-US" dirty="0" err="1"/>
              <a:t>MulS</a:t>
            </a:r>
            <a:r>
              <a:rPr lang="en-US" dirty="0"/>
              <a:t>(A B)</a:t>
            </a:r>
          </a:p>
          <a:p>
            <a:r>
              <a:rPr lang="en-US" dirty="0"/>
              <a:t>Boolean type operations: true = 1, false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&amp;&amp; B → </a:t>
            </a:r>
            <a:r>
              <a:rPr lang="en-US" dirty="0" err="1"/>
              <a:t>MulS</a:t>
            </a:r>
            <a:r>
              <a:rPr lang="en-US" dirty="0"/>
              <a:t>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&lt; B → </a:t>
            </a:r>
            <a:r>
              <a:rPr lang="en-US" dirty="0" err="1"/>
              <a:t>LtS</a:t>
            </a:r>
            <a:r>
              <a:rPr lang="en-US" dirty="0"/>
              <a:t>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!A → Sub(1 A)</a:t>
            </a:r>
          </a:p>
        </p:txBody>
      </p:sp>
    </p:spTree>
    <p:extLst>
      <p:ext uri="{BB962C8B-B14F-4D97-AF65-F5344CB8AC3E}">
        <p14:creationId xmlns:p14="http://schemas.microsoft.com/office/powerpoint/2010/main" val="1671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1BB7-02EB-473A-A211-86821957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F05-E495-4DDD-9C9B-92C9AC25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Liveness Analysis (CFG Construction)</a:t>
            </a:r>
          </a:p>
          <a:p>
            <a:r>
              <a:rPr lang="en-US" sz="2400" dirty="0"/>
              <a:t>Register Allocation (Linear Scan Algorithm)</a:t>
            </a:r>
          </a:p>
          <a:p>
            <a:r>
              <a:rPr lang="en-US" sz="2400" dirty="0"/>
              <a:t>We did something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Separate variables into two groups: “t”, “s”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“t”, allocate them with $t*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“s”, allocate them with $s*, $v*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will discuss it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1: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94491"/>
            <a:ext cx="6017891" cy="2958510"/>
          </a:xfrm>
        </p:spPr>
        <p:txBody>
          <a:bodyPr>
            <a:normAutofit/>
          </a:bodyPr>
          <a:lstStyle/>
          <a:p>
            <a:r>
              <a:rPr lang="en-US" dirty="0"/>
              <a:t>CFG contain a list of nodes</a:t>
            </a:r>
          </a:p>
          <a:p>
            <a:r>
              <a:rPr lang="en-US" dirty="0"/>
              <a:t>Data Structures: HashMap,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HashSet</a:t>
            </a:r>
          </a:p>
          <a:p>
            <a:r>
              <a:rPr lang="en-US" dirty="0"/>
              <a:t>How to traverse the list without explicitly set the field “public”?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i.e.: private </a:t>
            </a:r>
            <a:r>
              <a:rPr lang="en-US" dirty="0" err="1"/>
              <a:t>NodeList</a:t>
            </a:r>
            <a:r>
              <a:rPr lang="en-US" dirty="0"/>
              <a:t> nodes;</a:t>
            </a:r>
          </a:p>
          <a:p>
            <a:r>
              <a:rPr lang="en-US" dirty="0"/>
              <a:t>Solution: Implement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iterator()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the iterator of your data structure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E8CCF-2548-4727-A73F-53E89AA3DC6F}"/>
              </a:ext>
            </a:extLst>
          </p:cNvPr>
          <p:cNvSpPr/>
          <p:nvPr/>
        </p:nvSpPr>
        <p:spPr>
          <a:xfrm>
            <a:off x="9454394" y="1890669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0C1CC-43D2-4540-A591-59AF37A69DAD}"/>
              </a:ext>
            </a:extLst>
          </p:cNvPr>
          <p:cNvSpPr/>
          <p:nvPr/>
        </p:nvSpPr>
        <p:spPr>
          <a:xfrm>
            <a:off x="9454394" y="294313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79AC1-2388-455D-9A5A-D7E5399F006F}"/>
              </a:ext>
            </a:extLst>
          </p:cNvPr>
          <p:cNvSpPr/>
          <p:nvPr/>
        </p:nvSpPr>
        <p:spPr>
          <a:xfrm>
            <a:off x="9454394" y="399560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A6FE1D-B9ED-4FF3-875F-C613004AFD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10388" y="2376531"/>
            <a:ext cx="0" cy="56660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0DC0C-B122-46A5-A1B2-1413CDB0C0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10388" y="3429000"/>
            <a:ext cx="0" cy="56660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03DB5D-1B83-4B5D-8A99-909988C95DFD}"/>
              </a:ext>
            </a:extLst>
          </p:cNvPr>
          <p:cNvSpPr txBox="1"/>
          <p:nvPr/>
        </p:nvSpPr>
        <p:spPr>
          <a:xfrm>
            <a:off x="3601577" y="5278218"/>
            <a:ext cx="3993159" cy="3385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(Node n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l) { … 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6846C-686E-4D4C-ABEC-FC1DB6064841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4A3DA-8071-4721-AD69-3A38E684076B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1C82E-3D27-4B04-A656-15FE5CEFF636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7AEDC-E616-4DA4-9902-6BA5D350607E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2: </a:t>
            </a:r>
            <a:br>
              <a:rPr lang="en-US" dirty="0"/>
            </a:br>
            <a:r>
              <a:rPr lang="en-US" dirty="0"/>
              <a:t>Comparator&lt;T&gt;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06473"/>
          </a:xfrm>
        </p:spPr>
        <p:txBody>
          <a:bodyPr/>
          <a:lstStyle/>
          <a:p>
            <a:r>
              <a:rPr lang="en-US" dirty="0"/>
              <a:t>In linear scan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Sort the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an interval to “active” by end point</a:t>
            </a:r>
          </a:p>
          <a:p>
            <a:r>
              <a:rPr lang="en-US" dirty="0"/>
              <a:t>Method 1: Compare it directly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 if (n1.startPoint &gt; n2.startPoint) – Not Good</a:t>
            </a:r>
          </a:p>
          <a:p>
            <a:r>
              <a:rPr lang="en-US" dirty="0"/>
              <a:t>Method 2: Implement Comparator&lt;T&gt;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two static inner class implementing Comparator&lt;T&gt;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for comparing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Another one for comparing them by end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linear scan, use these comparators directly</a:t>
            </a:r>
          </a:p>
        </p:txBody>
      </p:sp>
    </p:spTree>
    <p:extLst>
      <p:ext uri="{BB962C8B-B14F-4D97-AF65-F5344CB8AC3E}">
        <p14:creationId xmlns:p14="http://schemas.microsoft.com/office/powerpoint/2010/main" val="7683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CFG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27867" cy="4233644"/>
          </a:xfrm>
        </p:spPr>
        <p:txBody>
          <a:bodyPr>
            <a:normAutofit/>
          </a:bodyPr>
          <a:lstStyle/>
          <a:p>
            <a:r>
              <a:rPr lang="en-US" dirty="0"/>
              <a:t>How to determine in[n] and out[n] converge?</a:t>
            </a:r>
          </a:p>
          <a:p>
            <a:r>
              <a:rPr lang="en-US" dirty="0"/>
              <a:t>Difficulties: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pass in’[n] and out’[n] to </a:t>
            </a:r>
            <a:r>
              <a:rPr lang="en-US" i="1" dirty="0"/>
              <a:t>condition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do n comparisons in </a:t>
            </a:r>
            <a:r>
              <a:rPr lang="en-US" i="1" dirty="0"/>
              <a:t>condition</a:t>
            </a:r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Boolean type array out of loop serving as mask for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comparison in loop, set the mask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another method to check any false in the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 the method in condition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E4D9-4387-421D-987B-8BC0C8FBF67D}"/>
              </a:ext>
            </a:extLst>
          </p:cNvPr>
          <p:cNvSpPr txBox="1"/>
          <p:nvPr/>
        </p:nvSpPr>
        <p:spPr>
          <a:xfrm>
            <a:off x="9018165" y="2239856"/>
            <a:ext cx="28039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(converge);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EE0230-E3A6-4C90-95B2-C86DD96B20C8}"/>
              </a:ext>
            </a:extLst>
          </p:cNvPr>
          <p:cNvCxnSpPr>
            <a:cxnSpLocks/>
          </p:cNvCxnSpPr>
          <p:nvPr/>
        </p:nvCxnSpPr>
        <p:spPr>
          <a:xfrm>
            <a:off x="10779853" y="2840020"/>
            <a:ext cx="503340" cy="272296"/>
          </a:xfrm>
          <a:prstGeom prst="curvedConnector3">
            <a:avLst>
              <a:gd name="adj1" fmla="val 15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E6FB0-7182-4F42-AD25-A66D4D1B844B}"/>
              </a:ext>
            </a:extLst>
          </p:cNvPr>
          <p:cNvCxnSpPr/>
          <p:nvPr/>
        </p:nvCxnSpPr>
        <p:spPr>
          <a:xfrm flipH="1">
            <a:off x="11464581" y="2840020"/>
            <a:ext cx="167779" cy="180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266E9-BF02-45D6-AD06-B45CCDE2B808}"/>
              </a:ext>
            </a:extLst>
          </p:cNvPr>
          <p:cNvCxnSpPr>
            <a:cxnSpLocks/>
          </p:cNvCxnSpPr>
          <p:nvPr/>
        </p:nvCxnSpPr>
        <p:spPr>
          <a:xfrm>
            <a:off x="11464581" y="2840020"/>
            <a:ext cx="176168" cy="188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6A465-71A4-475B-A459-FFC08C09CD62}"/>
              </a:ext>
            </a:extLst>
          </p:cNvPr>
          <p:cNvSpPr txBox="1"/>
          <p:nvPr/>
        </p:nvSpPr>
        <p:spPr>
          <a:xfrm>
            <a:off x="8633179" y="4604124"/>
            <a:ext cx="34360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[n]=(in’[n]==in[n])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&amp;&amp; (out’[n]==out[n]);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CB2C6-9E24-41B2-8B3E-4AC0BA75DA8B}"/>
              </a:ext>
            </a:extLst>
          </p:cNvPr>
          <p:cNvSpPr/>
          <p:nvPr/>
        </p:nvSpPr>
        <p:spPr>
          <a:xfrm>
            <a:off x="8633179" y="4604124"/>
            <a:ext cx="2054395" cy="27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F6391-37C2-4A12-A768-4D9C214D0B09}"/>
              </a:ext>
            </a:extLst>
          </p:cNvPr>
          <p:cNvSpPr/>
          <p:nvPr/>
        </p:nvSpPr>
        <p:spPr>
          <a:xfrm>
            <a:off x="9152389" y="5066950"/>
            <a:ext cx="2785145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000CD-5BA0-479D-8276-D69FE54FB549}"/>
              </a:ext>
            </a:extLst>
          </p:cNvPr>
          <p:cNvSpPr/>
          <p:nvPr/>
        </p:nvSpPr>
        <p:spPr>
          <a:xfrm>
            <a:off x="9602788" y="5511567"/>
            <a:ext cx="2029572" cy="21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6948"/>
            <a:ext cx="3916932" cy="1734424"/>
          </a:xfrm>
        </p:spPr>
        <p:txBody>
          <a:bodyPr>
            <a:normAutofit/>
          </a:bodyPr>
          <a:lstStyle/>
          <a:p>
            <a:r>
              <a:rPr lang="en-US" dirty="0"/>
              <a:t>Acknowledgement: We do not know why, but it works</a:t>
            </a:r>
          </a:p>
          <a:p>
            <a:r>
              <a:rPr lang="en-US" dirty="0"/>
              <a:t>Reason: Sample outputs does not fit with linear scan algorithm </a:t>
            </a:r>
            <a:r>
              <a:rPr lang="en-US" dirty="0">
                <a:solidFill>
                  <a:srgbClr val="FF0000"/>
                </a:solidFill>
              </a:rPr>
              <a:t>strictly</a:t>
            </a:r>
            <a:r>
              <a:rPr lang="en-US" dirty="0"/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8EA37-18E8-4869-85EA-52C88CC74E72}"/>
              </a:ext>
            </a:extLst>
          </p:cNvPr>
          <p:cNvSpPr/>
          <p:nvPr/>
        </p:nvSpPr>
        <p:spPr>
          <a:xfrm>
            <a:off x="3031222" y="3340790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234C-E3C9-47F0-A39C-0EE00D255D8C}"/>
              </a:ext>
            </a:extLst>
          </p:cNvPr>
          <p:cNvSpPr/>
          <p:nvPr/>
        </p:nvSpPr>
        <p:spPr>
          <a:xfrm>
            <a:off x="6647131" y="1486948"/>
            <a:ext cx="47202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local[0]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$t0 = $a0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$a1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if0 $t1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[$t2]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Sub($s0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$a0 = $t0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$a1 = $t3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call $t2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$v0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($s0 $t3)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$v0 = $t1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local[0]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0E423D-E573-4FC1-8DFE-EA4BC7D9DDF4}"/>
              </a:ext>
            </a:extLst>
          </p:cNvPr>
          <p:cNvSpPr/>
          <p:nvPr/>
        </p:nvSpPr>
        <p:spPr>
          <a:xfrm>
            <a:off x="5720022" y="3403832"/>
            <a:ext cx="436227" cy="18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BEB613-85C0-40A2-A812-A1F4B352609E}"/>
              </a:ext>
            </a:extLst>
          </p:cNvPr>
          <p:cNvSpPr/>
          <p:nvPr/>
        </p:nvSpPr>
        <p:spPr>
          <a:xfrm>
            <a:off x="6904139" y="2206305"/>
            <a:ext cx="419450" cy="167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87839-64DD-49F9-8CDA-C620F4CB54C8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6092365" y="2349513"/>
            <a:ext cx="873201" cy="10816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4F18D5-DECD-40C3-B7E0-5DF6DD5E4A49}"/>
              </a:ext>
            </a:extLst>
          </p:cNvPr>
          <p:cNvSpPr txBox="1"/>
          <p:nvPr/>
        </p:nvSpPr>
        <p:spPr>
          <a:xfrm>
            <a:off x="6334143" y="256400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2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4AAACF-1849-41F2-8E54-14A3A98B1A1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831-134D-47F2-896F-370CEFEA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Some variables will survive after function call</a:t>
                </a:r>
              </a:p>
              <a:p>
                <a:r>
                  <a:rPr lang="en-US" sz="2000" dirty="0"/>
                  <a:t>They need to be stored in $s*</a:t>
                </a:r>
              </a:p>
              <a:p>
                <a:r>
                  <a:rPr lang="en-US" sz="2000" dirty="0"/>
                  <a:t>Define Group “s”: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𝑓𝑢𝑛𝑐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These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Defined earlier than this function call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Will be used later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933AC-1F69-4590-A12A-ACA844BB33CE}"/>
              </a:ext>
            </a:extLst>
          </p:cNvPr>
          <p:cNvCxnSpPr>
            <a:cxnSpLocks/>
          </p:cNvCxnSpPr>
          <p:nvPr/>
        </p:nvCxnSpPr>
        <p:spPr>
          <a:xfrm>
            <a:off x="8721795" y="2978092"/>
            <a:ext cx="0" cy="2348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E5BB5-E2F0-4109-8B52-E3134E0051BB}"/>
              </a:ext>
            </a:extLst>
          </p:cNvPr>
          <p:cNvCxnSpPr>
            <a:cxnSpLocks/>
          </p:cNvCxnSpPr>
          <p:nvPr/>
        </p:nvCxnSpPr>
        <p:spPr>
          <a:xfrm>
            <a:off x="8721795" y="4622334"/>
            <a:ext cx="0" cy="5033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0B159-21FD-48BC-8630-85B168774817}"/>
              </a:ext>
            </a:extLst>
          </p:cNvPr>
          <p:cNvSpPr txBox="1"/>
          <p:nvPr/>
        </p:nvSpPr>
        <p:spPr>
          <a:xfrm>
            <a:off x="7048768" y="54611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8CC401-8C92-414B-9222-3CB3F78B9D9B}"/>
              </a:ext>
            </a:extLst>
          </p:cNvPr>
          <p:cNvSpPr txBox="1"/>
          <p:nvPr/>
        </p:nvSpPr>
        <p:spPr>
          <a:xfrm>
            <a:off x="7677790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17A85-E5F1-4DA1-B413-189F37AB2C6B}"/>
              </a:ext>
            </a:extLst>
          </p:cNvPr>
          <p:cNvSpPr txBox="1"/>
          <p:nvPr/>
        </p:nvSpPr>
        <p:spPr>
          <a:xfrm>
            <a:off x="8467370" y="547786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928CD-F9D6-40A9-8839-EB392D90B32F}"/>
              </a:ext>
            </a:extLst>
          </p:cNvPr>
          <p:cNvSpPr txBox="1"/>
          <p:nvPr/>
        </p:nvSpPr>
        <p:spPr>
          <a:xfrm>
            <a:off x="9306198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ABBC3-6054-4584-8CB2-C0F65F563D34}"/>
              </a:ext>
            </a:extLst>
          </p:cNvPr>
          <p:cNvSpPr txBox="1"/>
          <p:nvPr/>
        </p:nvSpPr>
        <p:spPr>
          <a:xfrm>
            <a:off x="9760115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44D141-CD8A-400E-9684-0006E96518C3}"/>
              </a:ext>
            </a:extLst>
          </p:cNvPr>
          <p:cNvSpPr txBox="1"/>
          <p:nvPr/>
        </p:nvSpPr>
        <p:spPr>
          <a:xfrm>
            <a:off x="10217387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0BBE26-7ACD-4B26-85A3-DD2F26F085C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6C050A3-B2F0-4EF4-B1E7-0947B3BA8327}"/>
              </a:ext>
            </a:extLst>
          </p:cNvPr>
          <p:cNvSpPr/>
          <p:nvPr/>
        </p:nvSpPr>
        <p:spPr>
          <a:xfrm>
            <a:off x="8108688" y="2003769"/>
            <a:ext cx="1203322" cy="420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32" grpId="0"/>
      <p:bldP spid="40" grpId="0"/>
      <p:bldP spid="41" grpId="0"/>
      <p:bldP spid="44" grpId="0"/>
      <p:bldP spid="45" grpId="0"/>
      <p:bldP spid="4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3D-089D-4015-8521-05D47CB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Hierarchical Symbol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DD5A8-0947-4319-A95F-4C9FA4F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54578"/>
              </p:ext>
            </p:extLst>
          </p:nvPr>
        </p:nvGraphicFramePr>
        <p:xfrm>
          <a:off x="2032000" y="2687320"/>
          <a:ext cx="1710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7">
                  <a:extLst>
                    <a:ext uri="{9D8B030D-6E8A-4147-A177-3AD203B41FA5}">
                      <a16:colId xmlns:a16="http://schemas.microsoft.com/office/drawing/2014/main" val="6977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724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3FAAB-FCA1-43D3-ACB5-27AB16CB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71963"/>
              </p:ext>
            </p:extLst>
          </p:nvPr>
        </p:nvGraphicFramePr>
        <p:xfrm>
          <a:off x="4368801" y="1633523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setKey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17A60-6017-4E28-BFCA-43C35DED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808"/>
              </p:ext>
            </p:extLst>
          </p:nvPr>
        </p:nvGraphicFramePr>
        <p:xfrm>
          <a:off x="4368801" y="4111957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CBE7B8-80D0-470E-B6CB-0B03911F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91"/>
              </p:ext>
            </p:extLst>
          </p:nvPr>
        </p:nvGraphicFramePr>
        <p:xfrm>
          <a:off x="8432801" y="2250416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941681272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89509928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151318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6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0223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7DF-2A41-47C1-8112-3BAB9167FD00}"/>
              </a:ext>
            </a:extLst>
          </p:cNvPr>
          <p:cNvCxnSpPr>
            <a:endCxn id="5" idx="1"/>
          </p:cNvCxnSpPr>
          <p:nvPr/>
        </p:nvCxnSpPr>
        <p:spPr>
          <a:xfrm flipV="1">
            <a:off x="3742627" y="2746043"/>
            <a:ext cx="626174" cy="492107"/>
          </a:xfrm>
          <a:prstGeom prst="line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2CDD51-BAC3-4455-8316-D97F4B7D524E}"/>
              </a:ext>
            </a:extLst>
          </p:cNvPr>
          <p:cNvCxnSpPr/>
          <p:nvPr/>
        </p:nvCxnSpPr>
        <p:spPr>
          <a:xfrm>
            <a:off x="3742627" y="3640822"/>
            <a:ext cx="626174" cy="123318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B4CB1-70B3-4ED9-B041-138D8912B2B4}"/>
              </a:ext>
            </a:extLst>
          </p:cNvPr>
          <p:cNvCxnSpPr/>
          <p:nvPr/>
        </p:nvCxnSpPr>
        <p:spPr>
          <a:xfrm>
            <a:off x="7823199" y="3362936"/>
            <a:ext cx="626174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1896493"/>
          </a:xfrm>
        </p:spPr>
        <p:txBody>
          <a:bodyPr>
            <a:normAutofit/>
          </a:bodyPr>
          <a:lstStyle/>
          <a:p>
            <a:r>
              <a:rPr lang="en-US" dirty="0"/>
              <a:t>“in” = max(number of parameters – 4, 0)</a:t>
            </a:r>
          </a:p>
          <a:p>
            <a:r>
              <a:rPr lang="en-US" dirty="0"/>
              <a:t>Assume there is a function call “fc” within this function that has the maximum number of arguments</a:t>
            </a:r>
          </a:p>
          <a:p>
            <a:r>
              <a:rPr lang="en-US" dirty="0"/>
              <a:t> “out” = max(number of fc’s arguments – 4, 0)</a:t>
            </a:r>
          </a:p>
          <a:p>
            <a:r>
              <a:rPr lang="en-US" dirty="0"/>
              <a:t>Example: MoreThan4.vapor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ED59D-C5C3-4E6C-A5BD-63A210694D1C}"/>
              </a:ext>
            </a:extLst>
          </p:cNvPr>
          <p:cNvSpPr/>
          <p:nvPr/>
        </p:nvSpPr>
        <p:spPr>
          <a:xfrm>
            <a:off x="2589212" y="4339206"/>
            <a:ext cx="41078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t.2 = call t.1(t.0 1 2 3 4 5 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6282-2269-45FB-8283-BEE8E53A06B6}"/>
              </a:ext>
            </a:extLst>
          </p:cNvPr>
          <p:cNvSpPr/>
          <p:nvPr/>
        </p:nvSpPr>
        <p:spPr>
          <a:xfrm>
            <a:off x="7473254" y="466237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[in 0, out 3, local 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07611-CFF5-4AF1-8A9F-E94E90F9372D}"/>
              </a:ext>
            </a:extLst>
          </p:cNvPr>
          <p:cNvSpPr/>
          <p:nvPr/>
        </p:nvSpPr>
        <p:spPr>
          <a:xfrm>
            <a:off x="2589212" y="5293313"/>
            <a:ext cx="4500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 = call t.0(this p6 p5 p4 p3 p2 p1)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FF4A5-F377-4C27-BFFD-4281053F1614}"/>
              </a:ext>
            </a:extLst>
          </p:cNvPr>
          <p:cNvSpPr/>
          <p:nvPr/>
        </p:nvSpPr>
        <p:spPr>
          <a:xfrm>
            <a:off x="7473254" y="5616477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 [in 3, out 3, local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F721-4F91-4ABA-A3E3-3A89685E8012}"/>
              </a:ext>
            </a:extLst>
          </p:cNvPr>
          <p:cNvSpPr/>
          <p:nvPr/>
        </p:nvSpPr>
        <p:spPr>
          <a:xfrm>
            <a:off x="2589212" y="3809254"/>
            <a:ext cx="4376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10064-38F8-4BE3-8532-817392FC3D07}"/>
              </a:ext>
            </a:extLst>
          </p:cNvPr>
          <p:cNvSpPr/>
          <p:nvPr/>
        </p:nvSpPr>
        <p:spPr>
          <a:xfrm>
            <a:off x="7469832" y="391697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 [in 3, out 0, local 0]</a:t>
            </a:r>
          </a:p>
        </p:txBody>
      </p:sp>
    </p:spTree>
    <p:extLst>
      <p:ext uri="{BB962C8B-B14F-4D97-AF65-F5344CB8AC3E}">
        <p14:creationId xmlns:p14="http://schemas.microsoft.com/office/powerpoint/2010/main" val="2639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2178342"/>
          </a:xfrm>
        </p:spPr>
        <p:txBody>
          <a:bodyPr>
            <a:normAutofit/>
          </a:bodyPr>
          <a:lstStyle/>
          <a:p>
            <a:r>
              <a:rPr lang="en-US" dirty="0"/>
              <a:t>What about “local”?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Intuitively, local = size of group “s”?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quite! </a:t>
            </a:r>
          </a:p>
          <a:p>
            <a:r>
              <a:rPr lang="en-US" dirty="0"/>
              <a:t>You can only determine “local” after you allocate $s* to group “s”</a:t>
            </a:r>
          </a:p>
          <a:p>
            <a:r>
              <a:rPr lang="en-US" dirty="0"/>
              <a:t>“local” = the number of registers used from $s* and $v* pool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8A5FF-1E39-4904-8D8B-6440F1DFE286}"/>
              </a:ext>
            </a:extLst>
          </p:cNvPr>
          <p:cNvSpPr/>
          <p:nvPr/>
        </p:nvSpPr>
        <p:spPr>
          <a:xfrm>
            <a:off x="3083070" y="3987121"/>
            <a:ext cx="331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t.1(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t.2(head)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t.3 = [head]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45481-047B-44A1-9D99-161A5775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53133"/>
              </p:ext>
            </p:extLst>
          </p:nvPr>
        </p:nvGraphicFramePr>
        <p:xfrm>
          <a:off x="1693919" y="4004735"/>
          <a:ext cx="11642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6">
                  <a:extLst>
                    <a:ext uri="{9D8B030D-6E8A-4147-A177-3AD203B41FA5}">
                      <a16:colId xmlns:a16="http://schemas.microsoft.com/office/drawing/2014/main" val="41481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“s”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last_elem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2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00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55432C-1D31-4EC6-9E9F-1BB72F8B92A1}"/>
              </a:ext>
            </a:extLst>
          </p:cNvPr>
          <p:cNvSpPr txBox="1"/>
          <p:nvPr/>
        </p:nvSpPr>
        <p:spPr>
          <a:xfrm>
            <a:off x="5750961" y="5099641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expired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F6022-3A23-4E45-B412-1CBAD77C00E1}"/>
              </a:ext>
            </a:extLst>
          </p:cNvPr>
          <p:cNvCxnSpPr>
            <a:stCxn id="12" idx="1"/>
          </p:cNvCxnSpPr>
          <p:nvPr/>
        </p:nvCxnSpPr>
        <p:spPr>
          <a:xfrm flipH="1">
            <a:off x="5124581" y="5253530"/>
            <a:ext cx="626380" cy="58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7FDE8-23A3-478A-B239-EC6DD5871F6D}"/>
              </a:ext>
            </a:extLst>
          </p:cNvPr>
          <p:cNvSpPr/>
          <p:nvPr/>
        </p:nvSpPr>
        <p:spPr>
          <a:xfrm>
            <a:off x="7200974" y="4114879"/>
            <a:ext cx="40511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2213-2DFE-4410-B4B5-F89F1D96AFFC}"/>
              </a:ext>
            </a:extLst>
          </p:cNvPr>
          <p:cNvSpPr txBox="1"/>
          <p:nvPr/>
        </p:nvSpPr>
        <p:spPr>
          <a:xfrm>
            <a:off x="9381915" y="604510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LinkedList.vapor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DCDDA-1DD2-41C1-8AEE-F1EADCD28BE1}"/>
              </a:ext>
            </a:extLst>
          </p:cNvPr>
          <p:cNvSpPr txBox="1"/>
          <p:nvPr/>
        </p:nvSpPr>
        <p:spPr>
          <a:xfrm>
            <a:off x="1831829" y="626651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F18B3-964C-4BDA-A82C-7671E7030310}"/>
              </a:ext>
            </a:extLst>
          </p:cNvPr>
          <p:cNvSpPr/>
          <p:nvPr/>
        </p:nvSpPr>
        <p:spPr>
          <a:xfrm>
            <a:off x="10872132" y="4114879"/>
            <a:ext cx="234892" cy="272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490FC-25EB-4A57-8EEA-3B8DC467144A}"/>
              </a:ext>
            </a:extLst>
          </p:cNvPr>
          <p:cNvSpPr/>
          <p:nvPr/>
        </p:nvSpPr>
        <p:spPr>
          <a:xfrm>
            <a:off x="7457813" y="4555222"/>
            <a:ext cx="1082180" cy="27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238-F76B-4FB0-8DEC-FD62BD93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A1D6-095C-41F9-B6E0-5534B2D5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21819" cy="3243743"/>
          </a:xfrm>
        </p:spPr>
        <p:txBody>
          <a:bodyPr>
            <a:normAutofit/>
          </a:bodyPr>
          <a:lstStyle/>
          <a:p>
            <a:r>
              <a:rPr lang="en-US" sz="2000" dirty="0"/>
              <a:t>If the number of arguments is over 4, the rest will be put in “out” stack</a:t>
            </a:r>
          </a:p>
          <a:p>
            <a:r>
              <a:rPr lang="en-US" sz="2000" dirty="0"/>
              <a:t>If the number of parameters is over 4, the rest will be in “in” stack</a:t>
            </a:r>
          </a:p>
          <a:p>
            <a:r>
              <a:rPr lang="en-US" sz="2000" dirty="0"/>
              <a:t>$v1 &amp; $v0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$v0 or $v1 has been allocated to variables, you need to store it in “local” stack and restore it when you need it later</a:t>
            </a:r>
          </a:p>
          <a:p>
            <a:r>
              <a:rPr lang="en-US" sz="2000" dirty="0"/>
              <a:t>We are not sure whether the idea of group “s” and “t” is correct or not though we passed all the provided test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you have any good ideas, PLEASE tell us about it!!! </a:t>
            </a:r>
          </a:p>
        </p:txBody>
      </p:sp>
    </p:spTree>
    <p:extLst>
      <p:ext uri="{BB962C8B-B14F-4D97-AF65-F5344CB8AC3E}">
        <p14:creationId xmlns:p14="http://schemas.microsoft.com/office/powerpoint/2010/main" val="4144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48B-E133-4A41-B564-4B06706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– The (Easiest?)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B22-D031-4BBC-A5D1-52191240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616666"/>
            <a:ext cx="8915400" cy="1624668"/>
          </a:xfrm>
        </p:spPr>
        <p:txBody>
          <a:bodyPr>
            <a:normAutofit/>
          </a:bodyPr>
          <a:lstStyle/>
          <a:p>
            <a:r>
              <a:rPr lang="en-US" sz="2400" dirty="0"/>
              <a:t>We will translate Vapor-M to MIPS assembly language</a:t>
            </a:r>
          </a:p>
          <a:p>
            <a:r>
              <a:rPr lang="en-US" sz="2400" dirty="0"/>
              <a:t>This phase is the easiest phase in my mind</a:t>
            </a:r>
          </a:p>
          <a:p>
            <a:r>
              <a:rPr lang="en-US" sz="2400" dirty="0"/>
              <a:t>But you also need to be careful, or…</a:t>
            </a:r>
          </a:p>
        </p:txBody>
      </p:sp>
    </p:spTree>
    <p:extLst>
      <p:ext uri="{BB962C8B-B14F-4D97-AF65-F5344CB8AC3E}">
        <p14:creationId xmlns:p14="http://schemas.microsoft.com/office/powerpoint/2010/main" val="23694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3B7F-B189-484E-B918-5B171407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 </a:t>
            </a:r>
            <a:br>
              <a:rPr lang="en-US" dirty="0"/>
            </a:br>
            <a:r>
              <a:rPr lang="en-US" dirty="0"/>
              <a:t>Integers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7FF2-84BE-4490-B1C8-798F7138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memory write statements</a:t>
            </a:r>
          </a:p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FF0000"/>
                </a:solidFill>
              </a:rPr>
              <a:t>[$t0+12] = 2	</a:t>
            </a:r>
            <a:r>
              <a:rPr lang="en-US" sz="2000" dirty="0">
                <a:solidFill>
                  <a:srgbClr val="00B0F0"/>
                </a:solidFill>
              </a:rPr>
              <a:t>[$t1+4] = :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Answer: </a:t>
            </a:r>
            <a:r>
              <a:rPr lang="en-US" sz="2000" dirty="0" err="1">
                <a:solidFill>
                  <a:srgbClr val="FF0000"/>
                </a:solidFill>
              </a:rPr>
              <a:t>sw</a:t>
            </a:r>
            <a:r>
              <a:rPr lang="en-US" sz="2000" dirty="0">
                <a:solidFill>
                  <a:srgbClr val="FF0000"/>
                </a:solidFill>
              </a:rPr>
              <a:t> 2 12($t0)</a:t>
            </a:r>
            <a:r>
              <a:rPr lang="en-US" sz="2000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sw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r>
              <a:rPr lang="en-US" sz="2000" dirty="0">
                <a:solidFill>
                  <a:srgbClr val="00B0F0"/>
                </a:solidFill>
              </a:rPr>
              <a:t> 4($t1)</a:t>
            </a:r>
          </a:p>
          <a:p>
            <a:r>
              <a:rPr lang="en-US" sz="2000" dirty="0"/>
              <a:t>WRONG!!</a:t>
            </a:r>
          </a:p>
          <a:p>
            <a:r>
              <a:rPr lang="en-US" sz="2000" dirty="0">
                <a:solidFill>
                  <a:schemeClr val="tx1"/>
                </a:solidFill>
              </a:rPr>
              <a:t>Immediate value/label cannot be operator of </a:t>
            </a:r>
            <a:r>
              <a:rPr lang="en-US" sz="2000" dirty="0" err="1">
                <a:solidFill>
                  <a:schemeClr val="tx1"/>
                </a:solidFill>
              </a:rPr>
              <a:t>sw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Correct Answer: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li $t9 2		 </a:t>
            </a:r>
            <a:r>
              <a:rPr lang="en-US" sz="1800" dirty="0" err="1">
                <a:solidFill>
                  <a:srgbClr val="FF0000"/>
                </a:solidFill>
              </a:rPr>
              <a:t>sw</a:t>
            </a:r>
            <a:r>
              <a:rPr lang="en-US" sz="1800" dirty="0">
                <a:solidFill>
                  <a:srgbClr val="FF0000"/>
                </a:solidFill>
              </a:rPr>
              <a:t> $t9 12($t0)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la $t9 </a:t>
            </a:r>
            <a:r>
              <a:rPr lang="en-US" sz="1800" dirty="0" err="1">
                <a:solidFill>
                  <a:srgbClr val="00B0F0"/>
                </a:solidFill>
              </a:rPr>
              <a:t>A.Run</a:t>
            </a:r>
            <a:r>
              <a:rPr lang="en-US" sz="1800" dirty="0">
                <a:solidFill>
                  <a:srgbClr val="00B0F0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sw</a:t>
            </a:r>
            <a:r>
              <a:rPr lang="en-US" sz="1800" dirty="0">
                <a:solidFill>
                  <a:srgbClr val="00B0F0"/>
                </a:solidFill>
              </a:rPr>
              <a:t> $t9 4($t1)</a:t>
            </a:r>
          </a:p>
        </p:txBody>
      </p:sp>
    </p:spTree>
    <p:extLst>
      <p:ext uri="{BB962C8B-B14F-4D97-AF65-F5344CB8AC3E}">
        <p14:creationId xmlns:p14="http://schemas.microsoft.com/office/powerpoint/2010/main" val="318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43F-162D-4A5D-AB2D-9438843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Built-In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2DB0-9C84-46C0-920D-22591DE4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1: Add()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$t0 = Add($t1 1) → </a:t>
            </a:r>
            <a:r>
              <a:rPr lang="en-US" sz="2000" dirty="0" err="1"/>
              <a:t>addi</a:t>
            </a:r>
            <a:r>
              <a:rPr lang="en-US" sz="2000" dirty="0"/>
              <a:t> $t0 $t1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$t0 = Add(2 1) → Manually compute 2+1=3, li $t0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3: $t0 = Add($t1 $t2) → add $t0 $t1 $t2</a:t>
            </a:r>
          </a:p>
          <a:p>
            <a:r>
              <a:rPr lang="en-US" sz="2400" dirty="0"/>
              <a:t>Example 2: </a:t>
            </a:r>
            <a:r>
              <a:rPr lang="en-US" sz="2400" dirty="0" err="1"/>
              <a:t>PrintIntS</a:t>
            </a:r>
            <a:r>
              <a:rPr lang="en-US" sz="24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</a:t>
            </a:r>
            <a:r>
              <a:rPr lang="en-US" sz="2000" dirty="0" err="1"/>
              <a:t>PrintIntS</a:t>
            </a:r>
            <a:r>
              <a:rPr lang="en-US" sz="2000" dirty="0"/>
              <a:t>($t0) → move $a0 $t0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</a:t>
            </a:r>
            <a:r>
              <a:rPr lang="en-US" sz="2000" dirty="0" err="1"/>
              <a:t>PrintIntS</a:t>
            </a:r>
            <a:r>
              <a:rPr lang="en-US" sz="2000" dirty="0"/>
              <a:t>(10) → li $a0 10</a:t>
            </a:r>
          </a:p>
        </p:txBody>
      </p:sp>
    </p:spTree>
    <p:extLst>
      <p:ext uri="{BB962C8B-B14F-4D97-AF65-F5344CB8AC3E}">
        <p14:creationId xmlns:p14="http://schemas.microsoft.com/office/powerpoint/2010/main" val="15838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6C8A-87BE-4666-AFFA-5ADD544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E6F4-A465-4FD4-A6D7-D7C4A60D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12565"/>
          </a:xfrm>
        </p:spPr>
        <p:txBody>
          <a:bodyPr>
            <a:normAutofit/>
          </a:bodyPr>
          <a:lstStyle/>
          <a:p>
            <a:r>
              <a:rPr lang="en-US" sz="2400" dirty="0"/>
              <a:t>Just like </a:t>
            </a:r>
            <a:r>
              <a:rPr lang="en-US" sz="2400" dirty="0" err="1"/>
              <a:t>ArrayAlloc</a:t>
            </a:r>
            <a:r>
              <a:rPr lang="en-US" sz="2400" dirty="0"/>
              <a:t> in phase 2, we also add auxiliary function segments if needed: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_print – </a:t>
            </a:r>
            <a:r>
              <a:rPr lang="en-US" sz="2000" dirty="0" err="1"/>
              <a:t>PrintIntS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_error – Error()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_</a:t>
            </a:r>
            <a:r>
              <a:rPr lang="en-US" sz="2000" dirty="0" err="1"/>
              <a:t>heapAlloc</a:t>
            </a:r>
            <a:r>
              <a:rPr lang="en-US" sz="2000" dirty="0"/>
              <a:t> – </a:t>
            </a:r>
            <a:r>
              <a:rPr lang="en-US" sz="2000" dirty="0" err="1"/>
              <a:t>HeapAllocZ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34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D-A81A-4469-B639-C144278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D9EB-4A1D-49B4-96A2-6448E431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5354"/>
          </a:xfrm>
        </p:spPr>
        <p:txBody>
          <a:bodyPr>
            <a:normAutofit/>
          </a:bodyPr>
          <a:lstStyle/>
          <a:p>
            <a:r>
              <a:rPr lang="en-US" sz="2400" dirty="0"/>
              <a:t>The most DIFFICULT phase – Phase 3</a:t>
            </a:r>
          </a:p>
          <a:p>
            <a:r>
              <a:rPr lang="en-US" sz="2400" dirty="0"/>
              <a:t>The most ANNOYING statement – Function Call</a:t>
            </a:r>
          </a:p>
          <a:p>
            <a:r>
              <a:rPr lang="en-US" sz="2400" dirty="0"/>
              <a:t>The most USEFUL method for debugging –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Use Java built-in interfaces and data structures</a:t>
            </a:r>
          </a:p>
          <a:p>
            <a:r>
              <a:rPr lang="en-US" sz="2400" dirty="0"/>
              <a:t>Always refer to sample outputs</a:t>
            </a:r>
          </a:p>
          <a:p>
            <a:r>
              <a:rPr lang="en-US" sz="2400" dirty="0"/>
              <a:t>Don’t forget to check null object</a:t>
            </a:r>
          </a:p>
        </p:txBody>
      </p:sp>
    </p:spTree>
    <p:extLst>
      <p:ext uri="{BB962C8B-B14F-4D97-AF65-F5344CB8AC3E}">
        <p14:creationId xmlns:p14="http://schemas.microsoft.com/office/powerpoint/2010/main" val="36797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15777-414B-4DAA-AF6B-2C95E6CE4A5A}"/>
              </a:ext>
            </a:extLst>
          </p:cNvPr>
          <p:cNvSpPr txBox="1"/>
          <p:nvPr/>
        </p:nvSpPr>
        <p:spPr>
          <a:xfrm>
            <a:off x="4395831" y="2734811"/>
            <a:ext cx="377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920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177-F0E8-48BE-B957-466F132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Hierarchical Symbol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9311-1B3E-49A0-8BE4-BB87F50CFD65}"/>
              </a:ext>
            </a:extLst>
          </p:cNvPr>
          <p:cNvSpPr/>
          <p:nvPr/>
        </p:nvSpPr>
        <p:spPr>
          <a:xfrm>
            <a:off x="2592925" y="2557594"/>
            <a:ext cx="1047898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5943E-F708-417D-90A5-548F49CD4135}"/>
              </a:ext>
            </a:extLst>
          </p:cNvPr>
          <p:cNvSpPr/>
          <p:nvPr/>
        </p:nvSpPr>
        <p:spPr>
          <a:xfrm>
            <a:off x="4655885" y="2557594"/>
            <a:ext cx="2062964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VarSymbol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9B464-1968-416F-BCD8-54FA40C57510}"/>
              </a:ext>
            </a:extLst>
          </p:cNvPr>
          <p:cNvSpPr/>
          <p:nvPr/>
        </p:nvSpPr>
        <p:spPr>
          <a:xfrm>
            <a:off x="4655885" y="4897774"/>
            <a:ext cx="2062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ParamSymbol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657FD-D44F-455C-BFF9-0BFF7ABA9E43}"/>
              </a:ext>
            </a:extLst>
          </p:cNvPr>
          <p:cNvSpPr/>
          <p:nvPr/>
        </p:nvSpPr>
        <p:spPr>
          <a:xfrm>
            <a:off x="4655885" y="3727684"/>
            <a:ext cx="206296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MethodSymbol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0BED-467E-49EF-8546-425B052BEB0E}"/>
              </a:ext>
            </a:extLst>
          </p:cNvPr>
          <p:cNvSpPr/>
          <p:nvPr/>
        </p:nvSpPr>
        <p:spPr>
          <a:xfrm>
            <a:off x="7536113" y="2557593"/>
            <a:ext cx="1674999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ClassSymbol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EDAFC-7A5C-462D-AF74-CCFB5C1C33BE}"/>
              </a:ext>
            </a:extLst>
          </p:cNvPr>
          <p:cNvSpPr/>
          <p:nvPr/>
        </p:nvSpPr>
        <p:spPr>
          <a:xfrm>
            <a:off x="10028376" y="2557592"/>
            <a:ext cx="160157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SymbolTable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C03C3-1D08-4266-AA9E-71314A34BF5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640823" y="2750541"/>
            <a:ext cx="1015062" cy="0"/>
          </a:xfrm>
          <a:prstGeom prst="straightConnector1">
            <a:avLst/>
          </a:prstGeom>
          <a:ln w="25400" cap="rnd">
            <a:solidFill>
              <a:schemeClr val="accent1">
                <a:shade val="9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B2EDD2-09A6-4D8D-9A17-3257E9B0C857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116875" y="2943487"/>
            <a:ext cx="1539011" cy="97714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F341E-CB1B-4E1C-B460-2B4E37A94E35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116875" y="2943487"/>
            <a:ext cx="1539011" cy="214723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7F679-7DC0-43F7-AD9C-553769AA420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87367" y="2943487"/>
            <a:ext cx="1" cy="784197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8F639A-F26F-4F96-B995-BD38A881B55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5687366" y="4113577"/>
            <a:ext cx="2" cy="784197"/>
          </a:xfrm>
          <a:prstGeom prst="line">
            <a:avLst/>
          </a:prstGeom>
          <a:ln w="25400">
            <a:solidFill>
              <a:srgbClr val="FFC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2DBE-103B-4B63-83FE-BDB6C4272DB0}"/>
              </a:ext>
            </a:extLst>
          </p:cNvPr>
          <p:cNvCxnSpPr>
            <a:endCxn id="4" idx="0"/>
          </p:cNvCxnSpPr>
          <p:nvPr/>
        </p:nvCxnSpPr>
        <p:spPr>
          <a:xfrm>
            <a:off x="3116874" y="1996751"/>
            <a:ext cx="0" cy="5608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5AE460-F322-4979-859B-08352D5922A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464823" y="-351198"/>
            <a:ext cx="560842" cy="5256739"/>
          </a:xfrm>
          <a:prstGeom prst="bentConnector2">
            <a:avLst/>
          </a:prstGeom>
          <a:ln w="25400">
            <a:solidFill>
              <a:schemeClr val="accent1">
                <a:shade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4596D-51BC-4B70-BBE2-052A09B94F81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718849" y="2750540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F6E038-757B-46F8-8B13-28651871317E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7057660" y="2604677"/>
            <a:ext cx="977145" cy="165476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6B23F8-7D60-4AF8-A91A-7700AB5B88E0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211112" y="2750539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C9535B-904F-4B76-BEEA-271C9C048051}"/>
              </a:ext>
            </a:extLst>
          </p:cNvPr>
          <p:cNvSpPr txBox="1"/>
          <p:nvPr/>
        </p:nvSpPr>
        <p:spPr>
          <a:xfrm>
            <a:off x="4667149" y="3018624"/>
            <a:ext cx="12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A2F33-3D77-425A-A3AA-A45E9B0A259E}"/>
              </a:ext>
            </a:extLst>
          </p:cNvPr>
          <p:cNvSpPr txBox="1"/>
          <p:nvPr/>
        </p:nvSpPr>
        <p:spPr>
          <a:xfrm>
            <a:off x="4375958" y="43262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FF086-A396-4D2C-AE62-7F78DE9558A6}"/>
              </a:ext>
            </a:extLst>
          </p:cNvPr>
          <p:cNvSpPr txBox="1"/>
          <p:nvPr/>
        </p:nvSpPr>
        <p:spPr>
          <a:xfrm>
            <a:off x="6787983" y="23632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F2130-059A-4ACB-9D7C-BAB71CAD622E}"/>
              </a:ext>
            </a:extLst>
          </p:cNvPr>
          <p:cNvSpPr txBox="1"/>
          <p:nvPr/>
        </p:nvSpPr>
        <p:spPr>
          <a:xfrm>
            <a:off x="7008263" y="35289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1B4D8-6EDA-4058-A095-173926F2A6C1}"/>
              </a:ext>
            </a:extLst>
          </p:cNvPr>
          <p:cNvSpPr txBox="1"/>
          <p:nvPr/>
        </p:nvSpPr>
        <p:spPr>
          <a:xfrm>
            <a:off x="9262397" y="23632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0526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718-76E5-4456-B569-3916B8A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Symbol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32B9-784D-485B-918A-10758E11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Visitor to traverse the code</a:t>
            </a:r>
          </a:p>
          <a:p>
            <a:r>
              <a:rPr lang="en-US" sz="2400" dirty="0"/>
              <a:t>Record Current Scope: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CurrClass</a:t>
            </a:r>
            <a:r>
              <a:rPr lang="en-US" sz="2400" dirty="0"/>
              <a:t> – </a:t>
            </a:r>
            <a:r>
              <a:rPr lang="en-US" sz="2400" dirty="0" err="1"/>
              <a:t>ClassSymbol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CurrMethod</a:t>
            </a:r>
            <a:r>
              <a:rPr lang="en-US" sz="2400" dirty="0"/>
              <a:t> – </a:t>
            </a:r>
            <a:r>
              <a:rPr lang="en-US" sz="2400" dirty="0" err="1"/>
              <a:t>MethodSymbol</a:t>
            </a:r>
            <a:endParaRPr lang="en-US" sz="2400" dirty="0"/>
          </a:p>
          <a:p>
            <a:r>
              <a:rPr lang="en-US" sz="2400" dirty="0"/>
              <a:t>Focus on declaration statements</a:t>
            </a:r>
          </a:p>
          <a:p>
            <a:r>
              <a:rPr lang="en-US" sz="2400" dirty="0"/>
              <a:t>Ignore assignment statements</a:t>
            </a:r>
          </a:p>
          <a:p>
            <a:r>
              <a:rPr lang="en-US" sz="2400" dirty="0"/>
              <a:t>Use Strings to represent type and name</a:t>
            </a:r>
          </a:p>
        </p:txBody>
      </p:sp>
    </p:spTree>
    <p:extLst>
      <p:ext uri="{BB962C8B-B14F-4D97-AF65-F5344CB8AC3E}">
        <p14:creationId xmlns:p14="http://schemas.microsoft.com/office/powerpoint/2010/main" val="30160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Factorial{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Fac().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(num &lt;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num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2378F-4BD2-4321-BC5B-06F4FDC86F35}"/>
              </a:ext>
            </a:extLst>
          </p:cNvPr>
          <p:cNvSpPr/>
          <p:nvPr/>
        </p:nvSpPr>
        <p:spPr>
          <a:xfrm>
            <a:off x="3154261" y="2102296"/>
            <a:ext cx="1057012" cy="28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CB540-6850-4F57-BE60-5DE3D01D0F12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AB9A7-1F7B-4027-99D4-63716FD678DB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CurrClass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9F37CA-511B-44FD-A02C-7666F3FB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53352"/>
              </p:ext>
            </p:extLst>
          </p:nvPr>
        </p:nvGraphicFramePr>
        <p:xfrm>
          <a:off x="9917422" y="977900"/>
          <a:ext cx="1449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9A327-7B4F-4106-BABD-87DE18EA3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69167"/>
              </p:ext>
            </p:extLst>
          </p:nvPr>
        </p:nvGraphicFramePr>
        <p:xfrm>
          <a:off x="9917421" y="972611"/>
          <a:ext cx="1449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8ABE814-A116-48D6-86E4-971625B4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40230"/>
              </p:ext>
            </p:extLst>
          </p:nvPr>
        </p:nvGraphicFramePr>
        <p:xfrm>
          <a:off x="9319492" y="1992492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B847918-9428-4D65-AA5D-834C080029A8}"/>
              </a:ext>
            </a:extLst>
          </p:cNvPr>
          <p:cNvSpPr/>
          <p:nvPr/>
        </p:nvSpPr>
        <p:spPr>
          <a:xfrm>
            <a:off x="4321743" y="2363332"/>
            <a:ext cx="1057012" cy="19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4EEB4D-2388-49DF-89E2-F92B1988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6728"/>
              </p:ext>
            </p:extLst>
          </p:nvPr>
        </p:nvGraphicFramePr>
        <p:xfrm>
          <a:off x="9319491" y="3228298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A6BE1-41B0-406C-BBC7-1E369B76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78466"/>
              </p:ext>
            </p:extLst>
          </p:nvPr>
        </p:nvGraphicFramePr>
        <p:xfrm>
          <a:off x="9320410" y="2000724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48C9E-0B39-453C-B360-3A50B2EF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34120"/>
              </p:ext>
            </p:extLst>
          </p:nvPr>
        </p:nvGraphicFramePr>
        <p:xfrm>
          <a:off x="9319489" y="3228298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String[]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5DE1BCF-2375-4FF1-BB89-20FBA0080C5E}"/>
              </a:ext>
            </a:extLst>
          </p:cNvPr>
          <p:cNvSpPr/>
          <p:nvPr/>
        </p:nvSpPr>
        <p:spPr>
          <a:xfrm>
            <a:off x="5378755" y="2363332"/>
            <a:ext cx="1215726" cy="19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2089F-7603-47E3-AEFF-1E543D760FC8}"/>
              </a:ext>
            </a:extLst>
          </p:cNvPr>
          <p:cNvSpPr/>
          <p:nvPr/>
        </p:nvSpPr>
        <p:spPr>
          <a:xfrm>
            <a:off x="3154261" y="2560320"/>
            <a:ext cx="4853958" cy="27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126E46-46B7-472B-8697-466E07AB99FA}"/>
              </a:ext>
            </a:extLst>
          </p:cNvPr>
          <p:cNvSpPr/>
          <p:nvPr/>
        </p:nvSpPr>
        <p:spPr>
          <a:xfrm>
            <a:off x="2829723" y="2790529"/>
            <a:ext cx="209636" cy="19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73AF00-3FE6-42DB-9ADF-F7F7C44B82DD}"/>
              </a:ext>
            </a:extLst>
          </p:cNvPr>
          <p:cNvSpPr/>
          <p:nvPr/>
        </p:nvSpPr>
        <p:spPr>
          <a:xfrm>
            <a:off x="2514461" y="2986091"/>
            <a:ext cx="209636" cy="19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/>
      <p:bldP spid="10" grpId="0"/>
      <p:bldP spid="6" grpId="0" animBg="1"/>
      <p:bldP spid="6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B33B972-715B-4499-A2D4-DDAEAA1B3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53395"/>
              </p:ext>
            </p:extLst>
          </p:nvPr>
        </p:nvGraphicFramePr>
        <p:xfrm>
          <a:off x="9319489" y="3375801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12847-0C24-4E07-8703-C07100C6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78933"/>
              </p:ext>
            </p:extLst>
          </p:nvPr>
        </p:nvGraphicFramePr>
        <p:xfrm>
          <a:off x="9319491" y="2394009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9A327-7B4F-4106-BABD-87DE18EA3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79524"/>
              </p:ext>
            </p:extLst>
          </p:nvPr>
        </p:nvGraphicFramePr>
        <p:xfrm>
          <a:off x="9917421" y="972611"/>
          <a:ext cx="1449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Factorial{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Fac().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(num &lt;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num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CB540-6850-4F57-BE60-5DE3D01D0F12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AB9A7-1F7B-4027-99D4-63716FD678DB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CurrClass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0849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0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ComputeFac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E4BC3-3870-45E6-936A-C8E574647C77}"/>
              </a:ext>
            </a:extLst>
          </p:cNvPr>
          <p:cNvSpPr/>
          <p:nvPr/>
        </p:nvSpPr>
        <p:spPr>
          <a:xfrm>
            <a:off x="3162650" y="3196206"/>
            <a:ext cx="385893" cy="232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E36E2-F38C-4B0A-8325-2A33C339DB2C}"/>
              </a:ext>
            </a:extLst>
          </p:cNvPr>
          <p:cNvSpPr/>
          <p:nvPr/>
        </p:nvSpPr>
        <p:spPr>
          <a:xfrm>
            <a:off x="3590488" y="3403833"/>
            <a:ext cx="1551963" cy="232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2212E-E8AE-4ADC-900A-BE1F7075E6FE}"/>
              </a:ext>
            </a:extLst>
          </p:cNvPr>
          <p:cNvSpPr/>
          <p:nvPr/>
        </p:nvSpPr>
        <p:spPr>
          <a:xfrm>
            <a:off x="5176007" y="3386527"/>
            <a:ext cx="813732" cy="25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0A5279-B079-4CF7-8F8A-79485BE36825}"/>
              </a:ext>
            </a:extLst>
          </p:cNvPr>
          <p:cNvSpPr/>
          <p:nvPr/>
        </p:nvSpPr>
        <p:spPr>
          <a:xfrm>
            <a:off x="3162650" y="3636627"/>
            <a:ext cx="1325460" cy="232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E92F58-086A-4E89-BEB5-4678E4860C91}"/>
              </a:ext>
            </a:extLst>
          </p:cNvPr>
          <p:cNvSpPr/>
          <p:nvPr/>
        </p:nvSpPr>
        <p:spPr>
          <a:xfrm>
            <a:off x="3129094" y="3869421"/>
            <a:ext cx="4806891" cy="102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FEF9E6-8F8D-49AD-A879-C18EED3726CE}"/>
              </a:ext>
            </a:extLst>
          </p:cNvPr>
          <p:cNvSpPr/>
          <p:nvPr/>
        </p:nvSpPr>
        <p:spPr>
          <a:xfrm>
            <a:off x="2513693" y="5100849"/>
            <a:ext cx="221118" cy="23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EFFA9-2879-405C-A6AF-83A044191580}"/>
              </a:ext>
            </a:extLst>
          </p:cNvPr>
          <p:cNvSpPr/>
          <p:nvPr/>
        </p:nvSpPr>
        <p:spPr>
          <a:xfrm>
            <a:off x="2824086" y="4905868"/>
            <a:ext cx="221118" cy="203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F13432C-CF80-4252-8EC0-2BF43BA8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689"/>
              </p:ext>
            </p:extLst>
          </p:nvPr>
        </p:nvGraphicFramePr>
        <p:xfrm>
          <a:off x="9319490" y="2394456"/>
          <a:ext cx="26448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ComputeFac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4DA7742-B64D-48C5-AB7D-020A14AD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57112"/>
              </p:ext>
            </p:extLst>
          </p:nvPr>
        </p:nvGraphicFramePr>
        <p:xfrm>
          <a:off x="9319489" y="3377377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7851DCC-8F05-45DC-8B98-93943724C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89843"/>
              </p:ext>
            </p:extLst>
          </p:nvPr>
        </p:nvGraphicFramePr>
        <p:xfrm>
          <a:off x="9917421" y="973988"/>
          <a:ext cx="1449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3515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7D58872-D493-4CBA-A2B6-C8553E70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90692"/>
              </p:ext>
            </p:extLst>
          </p:nvPr>
        </p:nvGraphicFramePr>
        <p:xfrm>
          <a:off x="9319488" y="3389954"/>
          <a:ext cx="2644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num_aux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0" grpId="0" animBg="1"/>
      <p:bldP spid="20" grpId="1" animBg="1"/>
      <p:bldP spid="3" grpId="0" animBg="1"/>
      <p:bldP spid="3" grpId="1" animBg="1"/>
      <p:bldP spid="13" grpId="0" animBg="1"/>
      <p:bldP spid="1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Field Declaration </a:t>
            </a:r>
            <a:r>
              <a:rPr lang="en-US" sz="2400" dirty="0"/>
              <a:t>V.S.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  <a:p>
            <a:r>
              <a:rPr lang="en-US" sz="2400" dirty="0"/>
              <a:t>Solution: Check </a:t>
            </a:r>
            <a:r>
              <a:rPr lang="en-US" sz="2400" dirty="0" err="1"/>
              <a:t>CurrMethod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== null   –   </a:t>
            </a:r>
            <a:r>
              <a:rPr lang="en-US" sz="2400" dirty="0">
                <a:solidFill>
                  <a:srgbClr val="0070C0"/>
                </a:solidFill>
              </a:rPr>
              <a:t>Field Declaration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!= null    –  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24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0364"/>
          </a:xfrm>
        </p:spPr>
        <p:txBody>
          <a:bodyPr>
            <a:normAutofit/>
          </a:bodyPr>
          <a:lstStyle/>
          <a:p>
            <a:r>
              <a:rPr lang="en-US" sz="2400" dirty="0"/>
              <a:t>Create another visitor to traverse the code again</a:t>
            </a:r>
          </a:p>
          <a:p>
            <a:r>
              <a:rPr lang="en-US" sz="2400" dirty="0"/>
              <a:t>Use symbol table constructed by last visitor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92D050"/>
                </a:solidFill>
              </a:rPr>
              <a:t>strings</a:t>
            </a:r>
            <a:r>
              <a:rPr lang="en-US" sz="2400" dirty="0"/>
              <a:t> to represent names and types</a:t>
            </a:r>
          </a:p>
          <a:p>
            <a:r>
              <a:rPr lang="en-US" sz="2400" dirty="0"/>
              <a:t>What? Strings? How can we get type correctly? 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whether it is a built-in type or class’s name</a:t>
            </a:r>
            <a:r>
              <a:rPr lang="en-US" sz="1600" dirty="0"/>
              <a:t>, return it if 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current scope: (It is the name of some variable/parameter)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== null, find a matching field of the class and return its type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!= null, find it from field list, parameter list and local variable list</a:t>
            </a:r>
          </a:p>
          <a:p>
            <a:r>
              <a:rPr lang="en-US" sz="2400" dirty="0"/>
              <a:t>Ignore declaration statements now</a:t>
            </a:r>
          </a:p>
        </p:txBody>
      </p:sp>
    </p:spTree>
    <p:extLst>
      <p:ext uri="{BB962C8B-B14F-4D97-AF65-F5344CB8AC3E}">
        <p14:creationId xmlns:p14="http://schemas.microsoft.com/office/powerpoint/2010/main" val="19710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878</TotalTime>
  <Words>2997</Words>
  <Application>Microsoft Office PowerPoint</Application>
  <PresentationFormat>Widescreen</PresentationFormat>
  <Paragraphs>739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Century Gothic</vt:lpstr>
      <vt:lpstr>Courier New</vt:lpstr>
      <vt:lpstr>Wingdings 3</vt:lpstr>
      <vt:lpstr>Wisp</vt:lpstr>
      <vt:lpstr>CS179E – Compilers  Final Presentation</vt:lpstr>
      <vt:lpstr>Project Pipeline</vt:lpstr>
      <vt:lpstr>Phase 1 – Hierarchical Symbol Table</vt:lpstr>
      <vt:lpstr>Design of Hierarchical Symbol Table</vt:lpstr>
      <vt:lpstr>Phase 1 – Symbol Table Construction</vt:lpstr>
      <vt:lpstr>Example: Factorial.java</vt:lpstr>
      <vt:lpstr>Example: Factorial.java</vt:lpstr>
      <vt:lpstr>WARNING!!!</vt:lpstr>
      <vt:lpstr>Phase 1 – Type-Checking</vt:lpstr>
      <vt:lpstr>Example: Factorial.java</vt:lpstr>
      <vt:lpstr>Example: Factorial.java</vt:lpstr>
      <vt:lpstr>Most Difficult Part – Method Call</vt:lpstr>
      <vt:lpstr>Example</vt:lpstr>
      <vt:lpstr>Example</vt:lpstr>
      <vt:lpstr>Example</vt:lpstr>
      <vt:lpstr>Phase 2 – V-Table</vt:lpstr>
      <vt:lpstr>Phase 2 – V-Table</vt:lpstr>
      <vt:lpstr>Phase 2 – Variable Mapping</vt:lpstr>
      <vt:lpstr>Obstacle – 1 Assignment Statements:</vt:lpstr>
      <vt:lpstr>Obstacle – 2 Method Call</vt:lpstr>
      <vt:lpstr>Additional Tips</vt:lpstr>
      <vt:lpstr>Phase 3 – Overview</vt:lpstr>
      <vt:lpstr>Preparation – 1:  Iterable Interface</vt:lpstr>
      <vt:lpstr>Preparation – 2:  Comparator&lt;T&gt; Interface</vt:lpstr>
      <vt:lpstr>Phase 3 – CFG Construction</vt:lpstr>
      <vt:lpstr>Phase 3 – Group “s” &amp; Group “t”</vt:lpstr>
      <vt:lpstr>Phase 3 – Group “s” &amp; Group “t”</vt:lpstr>
      <vt:lpstr>Phase 3 – Group “s” &amp; Group “t”</vt:lpstr>
      <vt:lpstr>Phase 3 – Group “s” &amp; Group “t”</vt:lpstr>
      <vt:lpstr>Phase 3 – “in”, “out”, “local”</vt:lpstr>
      <vt:lpstr>Phase 3 – “in”, “out”, “local”</vt:lpstr>
      <vt:lpstr>WARNING!!!</vt:lpstr>
      <vt:lpstr>Phase 4 – The (Easiest?) Phase</vt:lpstr>
      <vt:lpstr>Obstacle – 1  Integers and Labels</vt:lpstr>
      <vt:lpstr>Obstacle – 2 Built-In Operations</vt:lpstr>
      <vt:lpstr>Additional Tips</vt:lpstr>
      <vt:lpstr>Review for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CS179E – Compilers  Final Presentation</dc:title>
  <dc:creator>Jiamin Pan</dc:creator>
  <cp:lastModifiedBy>Jiamin Pan</cp:lastModifiedBy>
  <cp:revision>151</cp:revision>
  <dcterms:created xsi:type="dcterms:W3CDTF">2019-03-10T21:52:10Z</dcterms:created>
  <dcterms:modified xsi:type="dcterms:W3CDTF">2019-03-11T22:43:39Z</dcterms:modified>
</cp:coreProperties>
</file>