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48" r:id="rId2"/>
    <p:sldId id="263" r:id="rId3"/>
    <p:sldId id="264" r:id="rId4"/>
    <p:sldId id="265" r:id="rId5"/>
    <p:sldId id="266" r:id="rId6"/>
    <p:sldId id="267" r:id="rId7"/>
    <p:sldId id="349" r:id="rId8"/>
    <p:sldId id="262" r:id="rId9"/>
    <p:sldId id="269" r:id="rId10"/>
    <p:sldId id="270" r:id="rId11"/>
    <p:sldId id="271" r:id="rId12"/>
    <p:sldId id="272" r:id="rId13"/>
    <p:sldId id="273" r:id="rId14"/>
    <p:sldId id="274" r:id="rId15"/>
    <p:sldId id="275" r:id="rId16"/>
    <p:sldId id="350" r:id="rId17"/>
    <p:sldId id="351" r:id="rId18"/>
    <p:sldId id="352" r:id="rId19"/>
    <p:sldId id="353" r:id="rId20"/>
    <p:sldId id="354" r:id="rId21"/>
    <p:sldId id="355" r:id="rId22"/>
    <p:sldId id="356" r:id="rId23"/>
    <p:sldId id="357" r:id="rId24"/>
    <p:sldId id="358" r:id="rId25"/>
    <p:sldId id="359" r:id="rId26"/>
    <p:sldId id="360" r:id="rId27"/>
    <p:sldId id="361" r:id="rId28"/>
    <p:sldId id="362" r:id="rId29"/>
    <p:sldId id="282" r:id="rId30"/>
    <p:sldId id="283" r:id="rId31"/>
    <p:sldId id="284" r:id="rId32"/>
    <p:sldId id="285" r:id="rId33"/>
    <p:sldId id="286" r:id="rId34"/>
    <p:sldId id="363" r:id="rId35"/>
    <p:sldId id="371" r:id="rId36"/>
    <p:sldId id="372" r:id="rId37"/>
    <p:sldId id="364" r:id="rId38"/>
    <p:sldId id="365" r:id="rId39"/>
    <p:sldId id="366" r:id="rId40"/>
    <p:sldId id="374" r:id="rId41"/>
    <p:sldId id="375" r:id="rId42"/>
    <p:sldId id="376" r:id="rId43"/>
    <p:sldId id="377" r:id="rId44"/>
    <p:sldId id="378" r:id="rId45"/>
    <p:sldId id="290" r:id="rId46"/>
    <p:sldId id="292" r:id="rId47"/>
    <p:sldId id="294" r:id="rId48"/>
    <p:sldId id="295" r:id="rId49"/>
    <p:sldId id="373" r:id="rId50"/>
    <p:sldId id="319" r:id="rId51"/>
    <p:sldId id="320" r:id="rId52"/>
    <p:sldId id="321" r:id="rId53"/>
    <p:sldId id="300" r:id="rId54"/>
    <p:sldId id="301" r:id="rId55"/>
    <p:sldId id="304" r:id="rId56"/>
    <p:sldId id="305" r:id="rId57"/>
    <p:sldId id="311" r:id="rId58"/>
    <p:sldId id="312" r:id="rId59"/>
    <p:sldId id="313" r:id="rId60"/>
    <p:sldId id="314" r:id="rId61"/>
    <p:sldId id="315" r:id="rId62"/>
    <p:sldId id="316" r:id="rId63"/>
    <p:sldId id="379" r:id="rId6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72" autoAdjust="0"/>
    <p:restoredTop sz="94660"/>
  </p:normalViewPr>
  <p:slideViewPr>
    <p:cSldViewPr snapToGrid="0">
      <p:cViewPr varScale="1">
        <p:scale>
          <a:sx n="92" d="100"/>
          <a:sy n="92"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b="1">
                <a:latin typeface="微软雅黑" panose="020B0503020204020204" charset="-122"/>
                <a:ea typeface="微软雅黑" panose="020B050302020402020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b="1">
                <a:latin typeface="微软雅黑" panose="020B0503020204020204" charset="-122"/>
                <a:ea typeface="微软雅黑" panose="020B0503020204020204" charset="-122"/>
              </a:defRPr>
            </a:lvl1pPr>
            <a:lvl2pPr>
              <a:defRPr b="1">
                <a:latin typeface="微软雅黑" panose="020B0503020204020204" charset="-122"/>
                <a:ea typeface="微软雅黑" panose="020B0503020204020204" charset="-122"/>
              </a:defRPr>
            </a:lvl2pPr>
            <a:lvl3pPr>
              <a:defRPr b="1">
                <a:latin typeface="微软雅黑" panose="020B0503020204020204" charset="-122"/>
                <a:ea typeface="微软雅黑" panose="020B0503020204020204" charset="-122"/>
              </a:defRPr>
            </a:lvl3pPr>
            <a:lvl4pPr>
              <a:defRPr b="1">
                <a:latin typeface="微软雅黑" panose="020B0503020204020204" charset="-122"/>
                <a:ea typeface="微软雅黑" panose="020B0503020204020204" charset="-122"/>
              </a:defRPr>
            </a:lvl4pPr>
            <a:lvl5pPr>
              <a:defRPr b="1">
                <a:latin typeface="微软雅黑" panose="020B0503020204020204" charset="-122"/>
                <a:ea typeface="微软雅黑" panose="020B050302020402020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2019/1/4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2019/1/4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mt="30000"/>
          </a:blip>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2019/1/4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44000"/>
            <a:lum/>
          </a:blip>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b="1" dirty="0" smtClean="0"/>
              <a:t>计数</a:t>
            </a:r>
            <a:endParaRPr lang="zh-CN" altLang="en-US" b="1" dirty="0"/>
          </a:p>
        </p:txBody>
      </p:sp>
      <p:sp>
        <p:nvSpPr>
          <p:cNvPr id="5" name="副标题 4"/>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406969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做法</a:t>
            </a:r>
          </a:p>
        </p:txBody>
      </p:sp>
      <p:sp>
        <p:nvSpPr>
          <p:cNvPr id="3" name="内容占位符 2"/>
          <p:cNvSpPr>
            <a:spLocks noGrp="1"/>
          </p:cNvSpPr>
          <p:nvPr>
            <p:ph idx="1"/>
          </p:nvPr>
        </p:nvSpPr>
        <p:spPr/>
        <p:txBody>
          <a:bodyPr/>
          <a:lstStyle/>
          <a:p>
            <a:r>
              <a:rPr lang="zh-CN" altLang="en-US" sz="2000" dirty="0"/>
              <a:t>这个题怎么做呢？ </a:t>
            </a:r>
          </a:p>
          <a:p>
            <a:r>
              <a:rPr lang="zh-CN" altLang="en-US" sz="2000" dirty="0"/>
              <a:t>容易想到容斥，容斥方向是用贝尔数的时间来枚举子集划分，也就是不同子集一定没有边，同一个子集可以任意。 </a:t>
            </a:r>
          </a:p>
          <a:p>
            <a:r>
              <a:rPr lang="zh-CN" altLang="en-US" sz="2000" dirty="0"/>
              <a:t>这样做就很简单，因为我们可以用异或高斯消元解自由元的个数，来得到方案。 </a:t>
            </a:r>
          </a:p>
          <a:p>
            <a:r>
              <a:rPr lang="zh-CN" altLang="en-US" sz="2000" dirty="0"/>
              <a:t>但是容斥系数呢？ </a:t>
            </a:r>
          </a:p>
          <a:p>
            <a:r>
              <a:rPr lang="zh-CN" altLang="en-US" sz="2000" dirty="0"/>
              <a:t>容易发现这次不是组合数形式了，它应该是</a:t>
            </a:r>
          </a:p>
          <a:p>
            <a:endParaRPr lang="zh-CN" altLang="en-US" sz="2000" dirty="0"/>
          </a:p>
          <a:p>
            <a:endParaRPr lang="zh-CN" altLang="en-US" sz="2000" dirty="0"/>
          </a:p>
          <a:p>
            <a:r>
              <a:rPr lang="zh-CN" altLang="en-US" sz="2000" dirty="0"/>
              <a:t>对于这道题来说容斥系数就是</a:t>
            </a:r>
          </a:p>
        </p:txBody>
      </p:sp>
      <p:pic>
        <p:nvPicPr>
          <p:cNvPr id="4" name="图片 3"/>
          <p:cNvPicPr>
            <a:picLocks noChangeAspect="1"/>
          </p:cNvPicPr>
          <p:nvPr/>
        </p:nvPicPr>
        <p:blipFill>
          <a:blip r:embed="rId2"/>
          <a:stretch>
            <a:fillRect/>
          </a:stretch>
        </p:blipFill>
        <p:spPr>
          <a:xfrm>
            <a:off x="6036945" y="3493770"/>
            <a:ext cx="5665470" cy="957580"/>
          </a:xfrm>
          <a:prstGeom prst="rect">
            <a:avLst/>
          </a:prstGeom>
        </p:spPr>
      </p:pic>
      <p:pic>
        <p:nvPicPr>
          <p:cNvPr id="6" name="图片 5"/>
          <p:cNvPicPr>
            <a:picLocks noChangeAspect="1"/>
          </p:cNvPicPr>
          <p:nvPr/>
        </p:nvPicPr>
        <p:blipFill>
          <a:blip r:embed="rId3"/>
          <a:stretch>
            <a:fillRect/>
          </a:stretch>
        </p:blipFill>
        <p:spPr>
          <a:xfrm>
            <a:off x="4596091" y="4723570"/>
            <a:ext cx="4714164" cy="64663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证明</a:t>
            </a:r>
          </a:p>
        </p:txBody>
      </p:sp>
      <p:sp>
        <p:nvSpPr>
          <p:cNvPr id="3" name="内容占位符 2"/>
          <p:cNvSpPr>
            <a:spLocks noGrp="1"/>
          </p:cNvSpPr>
          <p:nvPr>
            <p:ph idx="1"/>
          </p:nvPr>
        </p:nvSpPr>
        <p:spPr/>
        <p:txBody>
          <a:bodyPr/>
          <a:lstStyle/>
          <a:p>
            <a:r>
              <a:rPr lang="zh-CN" altLang="en-US" sz="2400" dirty="0"/>
              <a:t>我们可以来证明一下</a:t>
            </a:r>
          </a:p>
          <a:p>
            <a:endParaRPr lang="zh-CN" altLang="en-US" dirty="0"/>
          </a:p>
          <a:p>
            <a:endParaRPr lang="zh-CN" altLang="en-US" dirty="0"/>
          </a:p>
          <a:p>
            <a:r>
              <a:rPr lang="en-US" altLang="zh-CN" sz="2400" dirty="0"/>
              <a:t>n=1</a:t>
            </a:r>
            <a:r>
              <a:rPr lang="zh-CN" altLang="en-US" sz="2400" dirty="0"/>
              <a:t>显然成立，然后我们说明</a:t>
            </a:r>
            <a:r>
              <a:rPr lang="en-US" altLang="zh-CN" sz="2400" dirty="0"/>
              <a:t>n&gt;=2</a:t>
            </a:r>
            <a:r>
              <a:rPr lang="zh-CN" altLang="en-US" sz="2400" dirty="0"/>
              <a:t>成立。</a:t>
            </a:r>
          </a:p>
          <a:p>
            <a:endParaRPr lang="zh-CN" altLang="en-US" sz="2400" dirty="0"/>
          </a:p>
          <a:p>
            <a:endParaRPr lang="zh-CN" altLang="en-US" dirty="0"/>
          </a:p>
        </p:txBody>
      </p:sp>
      <p:pic>
        <p:nvPicPr>
          <p:cNvPr id="4" name="图片 3"/>
          <p:cNvPicPr>
            <a:picLocks noChangeAspect="1"/>
          </p:cNvPicPr>
          <p:nvPr/>
        </p:nvPicPr>
        <p:blipFill>
          <a:blip r:embed="rId2"/>
          <a:stretch>
            <a:fillRect/>
          </a:stretch>
        </p:blipFill>
        <p:spPr>
          <a:xfrm>
            <a:off x="936625" y="2480310"/>
            <a:ext cx="8285480" cy="692150"/>
          </a:xfrm>
          <a:prstGeom prst="rect">
            <a:avLst/>
          </a:prstGeom>
        </p:spPr>
      </p:pic>
      <p:pic>
        <p:nvPicPr>
          <p:cNvPr id="5" name="图片 4"/>
          <p:cNvPicPr>
            <a:picLocks noChangeAspect="1"/>
          </p:cNvPicPr>
          <p:nvPr/>
        </p:nvPicPr>
        <p:blipFill>
          <a:blip r:embed="rId3"/>
          <a:stretch>
            <a:fillRect/>
          </a:stretch>
        </p:blipFill>
        <p:spPr>
          <a:xfrm>
            <a:off x="838200" y="3949700"/>
            <a:ext cx="10168255" cy="16414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如何寻找恰当的容斥系数</a:t>
            </a:r>
          </a:p>
        </p:txBody>
      </p:sp>
      <p:sp>
        <p:nvSpPr>
          <p:cNvPr id="3" name="内容占位符 2"/>
          <p:cNvSpPr>
            <a:spLocks noGrp="1"/>
          </p:cNvSpPr>
          <p:nvPr>
            <p:ph idx="1"/>
          </p:nvPr>
        </p:nvSpPr>
        <p:spPr/>
        <p:txBody>
          <a:bodyPr/>
          <a:lstStyle/>
          <a:p>
            <a:r>
              <a:rPr lang="zh-CN" altLang="en-US" dirty="0"/>
              <a:t>容斥系数一般一定有规律。</a:t>
            </a:r>
          </a:p>
          <a:p>
            <a:r>
              <a:rPr lang="zh-CN" altLang="en-US" dirty="0"/>
              <a:t>考虑打表即可，最有效率。</a:t>
            </a:r>
          </a:p>
          <a:p>
            <a:endParaRPr lang="zh-CN" altLang="en-US" dirty="0"/>
          </a:p>
          <a:p>
            <a:r>
              <a:rPr lang="zh-CN" altLang="en-US" dirty="0"/>
              <a:t>我们已经学会了斯特林数形式的容斥，尝试应用其解决经典问题。</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p>
        </p:txBody>
      </p:sp>
      <p:sp>
        <p:nvSpPr>
          <p:cNvPr id="3" name="内容占位符 2"/>
          <p:cNvSpPr>
            <a:spLocks noGrp="1"/>
          </p:cNvSpPr>
          <p:nvPr>
            <p:ph idx="1"/>
          </p:nvPr>
        </p:nvSpPr>
        <p:spPr/>
        <p:txBody>
          <a:bodyPr/>
          <a:lstStyle/>
          <a:p>
            <a:r>
              <a:rPr lang="zh-CN" altLang="en-US" dirty="0"/>
              <a:t>求出</a:t>
            </a:r>
            <a:r>
              <a:rPr lang="en-US" altLang="zh-CN" dirty="0"/>
              <a:t>n</a:t>
            </a:r>
            <a:r>
              <a:rPr lang="zh-CN" altLang="en-US" dirty="0"/>
              <a:t>个点</a:t>
            </a:r>
            <a:r>
              <a:rPr lang="en-US" altLang="zh-CN" dirty="0"/>
              <a:t>m</a:t>
            </a:r>
            <a:r>
              <a:rPr lang="zh-CN" altLang="en-US" dirty="0"/>
              <a:t>条边带标号无向连通图个数。</a:t>
            </a:r>
          </a:p>
          <a:p>
            <a:endParaRPr lang="zh-CN" altLang="en-US" dirty="0"/>
          </a:p>
          <a:p>
            <a:r>
              <a:rPr lang="zh-CN" altLang="en-US" dirty="0"/>
              <a:t>设</a:t>
            </a:r>
            <a:r>
              <a:rPr lang="en-US" altLang="zh-CN" dirty="0" err="1"/>
              <a:t>dp</a:t>
            </a:r>
            <a:r>
              <a:rPr lang="en-US" altLang="zh-CN" dirty="0"/>
              <a:t> f[n][m]</a:t>
            </a:r>
            <a:r>
              <a:rPr lang="zh-CN" altLang="en-US" dirty="0"/>
              <a:t>，无向图数量显然是组合数，然后减去不连通的方案，枚举编号最小点所在联通块的点数与边数即可。</a:t>
            </a:r>
          </a:p>
          <a:p>
            <a:endParaRPr lang="zh-CN" altLang="en-US" dirty="0"/>
          </a:p>
          <a:p>
            <a:r>
              <a:rPr lang="zh-CN" altLang="en-US" dirty="0"/>
              <a:t>下面我们都把</a:t>
            </a:r>
            <a:r>
              <a:rPr lang="en-US" altLang="zh-CN" dirty="0"/>
              <a:t>m</a:t>
            </a:r>
            <a:r>
              <a:rPr lang="zh-CN" altLang="en-US" dirty="0"/>
              <a:t>看做</a:t>
            </a:r>
            <a:r>
              <a:rPr lang="en-US" altLang="zh-CN" dirty="0"/>
              <a:t>n^2</a:t>
            </a:r>
            <a:r>
              <a:rPr lang="zh-CN" altLang="en-US" dirty="0"/>
              <a:t>，这个算法复杂度为</a:t>
            </a:r>
            <a:r>
              <a:rPr lang="en-US" altLang="zh-CN" dirty="0"/>
              <a:t>n^6</a:t>
            </a:r>
            <a:r>
              <a:rPr lang="zh-CN" altLang="en-US"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运用斯特林容斥</a:t>
            </a:r>
          </a:p>
        </p:txBody>
      </p:sp>
      <p:pic>
        <p:nvPicPr>
          <p:cNvPr id="4" name="内容占位符 3"/>
          <p:cNvPicPr>
            <a:picLocks noGrp="1" noChangeAspect="1"/>
          </p:cNvPicPr>
          <p:nvPr>
            <p:ph idx="1"/>
          </p:nvPr>
        </p:nvPicPr>
        <p:blipFill>
          <a:blip r:embed="rId2"/>
          <a:stretch>
            <a:fillRect/>
          </a:stretch>
        </p:blipFill>
        <p:spPr>
          <a:xfrm>
            <a:off x="505460" y="2122805"/>
            <a:ext cx="11422380" cy="38436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继续优化</a:t>
            </a:r>
          </a:p>
        </p:txBody>
      </p:sp>
      <p:pic>
        <p:nvPicPr>
          <p:cNvPr id="4" name="内容占位符 3"/>
          <p:cNvPicPr>
            <a:picLocks noGrp="1" noChangeAspect="1"/>
          </p:cNvPicPr>
          <p:nvPr>
            <p:ph idx="1"/>
          </p:nvPr>
        </p:nvPicPr>
        <p:blipFill>
          <a:blip r:embed="rId2"/>
          <a:stretch>
            <a:fillRect/>
          </a:stretch>
        </p:blipFill>
        <p:spPr>
          <a:xfrm>
            <a:off x="257175" y="2595245"/>
            <a:ext cx="11677015" cy="21113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min-max</a:t>
            </a:r>
            <a:r>
              <a:rPr lang="zh-CN" altLang="en-US" dirty="0"/>
              <a:t>容</a:t>
            </a:r>
            <a:r>
              <a:rPr lang="zh-CN" altLang="en-US" dirty="0" smtClean="0"/>
              <a:t>斥</a:t>
            </a:r>
            <a:endParaRPr lang="zh-CN" altLang="en-US" dirty="0"/>
          </a:p>
        </p:txBody>
      </p:sp>
      <p:sp>
        <p:nvSpPr>
          <p:cNvPr id="3" name="内容占位符 2"/>
          <p:cNvSpPr>
            <a:spLocks noGrp="1"/>
          </p:cNvSpPr>
          <p:nvPr>
            <p:ph idx="1"/>
          </p:nvPr>
        </p:nvSpPr>
        <p:spPr/>
        <p:txBody>
          <a:bodyPr/>
          <a:lstStyle/>
          <a:p>
            <a:r>
              <a:rPr lang="zh-CN" altLang="en-US" dirty="0" smtClean="0"/>
              <a:t>设</a:t>
            </a:r>
            <a:r>
              <a:rPr lang="en-US" altLang="zh-CN" dirty="0" smtClean="0"/>
              <a:t>S</a:t>
            </a:r>
            <a:r>
              <a:rPr lang="zh-CN" altLang="en-US" dirty="0" smtClean="0"/>
              <a:t>是一个集合，</a:t>
            </a:r>
            <a:r>
              <a:rPr lang="en-US" altLang="zh-CN" dirty="0" smtClean="0"/>
              <a:t>max(S)</a:t>
            </a:r>
            <a:r>
              <a:rPr lang="zh-CN" altLang="en-US" dirty="0" smtClean="0"/>
              <a:t>和</a:t>
            </a:r>
            <a:r>
              <a:rPr lang="en-US" altLang="zh-CN" dirty="0" smtClean="0"/>
              <a:t>min(S)</a:t>
            </a:r>
            <a:r>
              <a:rPr lang="zh-CN" altLang="en-US" dirty="0" smtClean="0"/>
              <a:t>分别表示集合中的最大值和最小值，则有如下式子成立</a:t>
            </a:r>
            <a:r>
              <a:rPr lang="en-US" altLang="zh-CN" dirty="0" smtClean="0"/>
              <a:t>:</a:t>
            </a:r>
          </a:p>
          <a:p>
            <a:endParaRPr lang="zh-CN" altLang="en-US" dirty="0"/>
          </a:p>
        </p:txBody>
      </p:sp>
      <p:pic>
        <p:nvPicPr>
          <p:cNvPr id="5" name="图片 4"/>
          <p:cNvPicPr>
            <a:picLocks noChangeAspect="1"/>
          </p:cNvPicPr>
          <p:nvPr/>
        </p:nvPicPr>
        <p:blipFill>
          <a:blip r:embed="rId2"/>
          <a:stretch>
            <a:fillRect/>
          </a:stretch>
        </p:blipFill>
        <p:spPr>
          <a:xfrm>
            <a:off x="3620563" y="2648956"/>
            <a:ext cx="4203792" cy="2267500"/>
          </a:xfrm>
          <a:prstGeom prst="rect">
            <a:avLst/>
          </a:prstGeom>
        </p:spPr>
      </p:pic>
    </p:spTree>
    <p:extLst>
      <p:ext uri="{BB962C8B-B14F-4D97-AF65-F5344CB8AC3E}">
        <p14:creationId xmlns:p14="http://schemas.microsoft.com/office/powerpoint/2010/main" val="27653128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latin typeface="微软雅黑" panose="020B0503020204020204" pitchFamily="34" charset="-122"/>
                <a:ea typeface="微软雅黑" panose="020B0503020204020204" pitchFamily="34" charset="-122"/>
              </a:rPr>
              <a:t>证明</a:t>
            </a:r>
            <a:r>
              <a:rPr lang="en-US" altLang="zh-CN" dirty="0" smtClean="0">
                <a:latin typeface="微软雅黑" panose="020B0503020204020204" pitchFamily="34" charset="-122"/>
                <a:ea typeface="微软雅黑" panose="020B0503020204020204" pitchFamily="34" charset="-122"/>
              </a:rPr>
              <a:t>:</a:t>
            </a:r>
          </a:p>
          <a:p>
            <a:r>
              <a:rPr lang="zh-CN" altLang="zh-CN" dirty="0">
                <a:solidFill>
                  <a:srgbClr val="000000"/>
                </a:solidFill>
                <a:latin typeface="微软雅黑" panose="020B0503020204020204" pitchFamily="34" charset="-122"/>
                <a:ea typeface="微软雅黑" panose="020B0503020204020204" pitchFamily="34" charset="-122"/>
              </a:rPr>
              <a:t>以第一个式子为例，设max(S</a:t>
            </a:r>
            <a:r>
              <a:rPr lang="zh-CN" altLang="zh-CN" dirty="0" smtClean="0">
                <a:solidFill>
                  <a:srgbClr val="000000"/>
                </a:solidFill>
                <a:latin typeface="微软雅黑" panose="020B0503020204020204" pitchFamily="34" charset="-122"/>
                <a:ea typeface="微软雅黑" panose="020B0503020204020204" pitchFamily="34" charset="-122"/>
              </a:rPr>
              <a:t>)=</a:t>
            </a:r>
            <a:r>
              <a:rPr lang="en-US" altLang="zh-CN" dirty="0" smtClean="0">
                <a:solidFill>
                  <a:srgbClr val="000000"/>
                </a:solidFill>
                <a:latin typeface="微软雅黑" panose="020B0503020204020204" pitchFamily="34" charset="-122"/>
                <a:ea typeface="微软雅黑" panose="020B0503020204020204" pitchFamily="34" charset="-122"/>
              </a:rPr>
              <a:t>x</a:t>
            </a:r>
            <a:r>
              <a:rPr lang="zh-CN" altLang="zh-CN" dirty="0" smtClean="0">
                <a:solidFill>
                  <a:srgbClr val="000000"/>
                </a:solidFill>
                <a:latin typeface="微软雅黑" panose="020B0503020204020204" pitchFamily="34" charset="-122"/>
                <a:ea typeface="微软雅黑" panose="020B0503020204020204" pitchFamily="34" charset="-122"/>
              </a:rPr>
              <a:t>，</a:t>
            </a:r>
            <a:r>
              <a:rPr lang="zh-CN" altLang="zh-CN" dirty="0">
                <a:solidFill>
                  <a:srgbClr val="000000"/>
                </a:solidFill>
                <a:latin typeface="微软雅黑" panose="020B0503020204020204" pitchFamily="34" charset="-122"/>
                <a:ea typeface="微软雅黑" panose="020B0503020204020204" pitchFamily="34" charset="-122"/>
              </a:rPr>
              <a:t>那么只有T={x</a:t>
            </a:r>
            <a:r>
              <a:rPr lang="zh-CN" altLang="zh-CN" dirty="0" smtClean="0">
                <a:solidFill>
                  <a:srgbClr val="000000"/>
                </a:solidFill>
                <a:latin typeface="微软雅黑" panose="020B0503020204020204" pitchFamily="34" charset="-122"/>
                <a:ea typeface="微软雅黑" panose="020B0503020204020204" pitchFamily="34" charset="-122"/>
              </a:rPr>
              <a:t>} 时</a:t>
            </a:r>
            <a:r>
              <a:rPr lang="zh-CN" altLang="zh-CN" dirty="0">
                <a:solidFill>
                  <a:srgbClr val="000000"/>
                </a:solidFill>
                <a:latin typeface="微软雅黑" panose="020B0503020204020204" pitchFamily="34" charset="-122"/>
                <a:ea typeface="微软雅黑" panose="020B0503020204020204" pitchFamily="34" charset="-122"/>
              </a:rPr>
              <a:t>的min(T</a:t>
            </a:r>
            <a:r>
              <a:rPr lang="zh-CN" altLang="zh-CN" dirty="0" smtClean="0">
                <a:solidFill>
                  <a:srgbClr val="000000"/>
                </a:solidFill>
                <a:latin typeface="微软雅黑" panose="020B0503020204020204" pitchFamily="34" charset="-122"/>
                <a:ea typeface="微软雅黑" panose="020B0503020204020204" pitchFamily="34" charset="-122"/>
              </a:rPr>
              <a:t>) 为x（</a:t>
            </a:r>
            <a:r>
              <a:rPr lang="zh-CN" altLang="zh-CN" dirty="0">
                <a:solidFill>
                  <a:srgbClr val="000000"/>
                </a:solidFill>
                <a:latin typeface="微软雅黑" panose="020B0503020204020204" pitchFamily="34" charset="-122"/>
                <a:ea typeface="微软雅黑" panose="020B0503020204020204" pitchFamily="34" charset="-122"/>
              </a:rPr>
              <a:t>可能有多个相同的最大值，这时候随便钦点一个就可以了），对于除此之外的所有</a:t>
            </a:r>
            <a:r>
              <a:rPr lang="zh-CN" altLang="zh-CN" dirty="0" smtClean="0">
                <a:solidFill>
                  <a:srgbClr val="000000"/>
                </a:solidFill>
                <a:latin typeface="微软雅黑" panose="020B0503020204020204" pitchFamily="34" charset="-122"/>
                <a:ea typeface="微软雅黑" panose="020B0503020204020204" pitchFamily="34" charset="-122"/>
              </a:rPr>
              <a:t>T，</a:t>
            </a:r>
            <a:r>
              <a:rPr lang="zh-CN" altLang="zh-CN" dirty="0">
                <a:solidFill>
                  <a:srgbClr val="000000"/>
                </a:solidFill>
                <a:latin typeface="微软雅黑" panose="020B0503020204020204" pitchFamily="34" charset="-122"/>
                <a:ea typeface="微软雅黑" panose="020B0503020204020204" pitchFamily="34" charset="-122"/>
              </a:rPr>
              <a:t>肯定至少存在一个集合中的数</a:t>
            </a:r>
            <a:r>
              <a:rPr lang="zh-CN" altLang="zh-CN" dirty="0" smtClean="0">
                <a:solidFill>
                  <a:srgbClr val="000000"/>
                </a:solidFill>
                <a:latin typeface="微软雅黑" panose="020B0503020204020204" pitchFamily="34" charset="-122"/>
                <a:ea typeface="微软雅黑" panose="020B0503020204020204" pitchFamily="34" charset="-122"/>
              </a:rPr>
              <a:t>y使得</a:t>
            </a:r>
            <a:r>
              <a:rPr lang="zh-CN" altLang="zh-CN" dirty="0">
                <a:solidFill>
                  <a:srgbClr val="000000"/>
                </a:solidFill>
                <a:latin typeface="微软雅黑" panose="020B0503020204020204" pitchFamily="34" charset="-122"/>
                <a:ea typeface="微软雅黑" panose="020B0503020204020204" pitchFamily="34" charset="-122"/>
              </a:rPr>
              <a:t>min(T∪{y})=min(T</a:t>
            </a:r>
            <a:r>
              <a:rPr lang="zh-CN" altLang="zh-CN" dirty="0" smtClean="0">
                <a:solidFill>
                  <a:srgbClr val="000000"/>
                </a:solidFill>
                <a:latin typeface="微软雅黑" panose="020B0503020204020204" pitchFamily="34" charset="-122"/>
                <a:ea typeface="微软雅黑" panose="020B0503020204020204" pitchFamily="34" charset="-122"/>
              </a:rPr>
              <a:t>) ，</a:t>
            </a:r>
            <a:r>
              <a:rPr lang="zh-CN" altLang="zh-CN" dirty="0">
                <a:solidFill>
                  <a:srgbClr val="000000"/>
                </a:solidFill>
                <a:latin typeface="微软雅黑" panose="020B0503020204020204" pitchFamily="34" charset="-122"/>
                <a:ea typeface="微软雅黑" panose="020B0503020204020204" pitchFamily="34" charset="-122"/>
              </a:rPr>
              <a:t>假设有</a:t>
            </a:r>
            <a:r>
              <a:rPr lang="zh-CN" altLang="zh-CN" dirty="0" smtClean="0">
                <a:solidFill>
                  <a:srgbClr val="000000"/>
                </a:solidFill>
                <a:latin typeface="微软雅黑" panose="020B0503020204020204" pitchFamily="34" charset="-122"/>
                <a:ea typeface="微软雅黑" panose="020B0503020204020204" pitchFamily="34" charset="-122"/>
              </a:rPr>
              <a:t>k个</a:t>
            </a:r>
            <a:r>
              <a:rPr lang="zh-CN" altLang="zh-CN" dirty="0">
                <a:solidFill>
                  <a:srgbClr val="000000"/>
                </a:solidFill>
                <a:latin typeface="微软雅黑" panose="020B0503020204020204" pitchFamily="34" charset="-122"/>
                <a:ea typeface="微软雅黑" panose="020B0503020204020204" pitchFamily="34" charset="-122"/>
              </a:rPr>
              <a:t>这样的</a:t>
            </a:r>
            <a:r>
              <a:rPr lang="zh-CN" altLang="zh-CN" dirty="0" smtClean="0">
                <a:solidFill>
                  <a:srgbClr val="000000"/>
                </a:solidFill>
                <a:latin typeface="微软雅黑" panose="020B0503020204020204" pitchFamily="34" charset="-122"/>
                <a:ea typeface="微软雅黑" panose="020B0503020204020204" pitchFamily="34" charset="-122"/>
              </a:rPr>
              <a:t>y，</a:t>
            </a:r>
            <a:r>
              <a:rPr lang="zh-CN" altLang="zh-CN" dirty="0">
                <a:solidFill>
                  <a:srgbClr val="000000"/>
                </a:solidFill>
                <a:latin typeface="微软雅黑" panose="020B0503020204020204" pitchFamily="34" charset="-122"/>
                <a:ea typeface="微软雅黑" panose="020B0503020204020204" pitchFamily="34" charset="-122"/>
              </a:rPr>
              <a:t>那么从中选奇数个和选偶数个的方案数是一样的，于是min(T</a:t>
            </a:r>
            <a:r>
              <a:rPr lang="zh-CN" altLang="zh-CN" dirty="0" smtClean="0">
                <a:solidFill>
                  <a:srgbClr val="000000"/>
                </a:solidFill>
                <a:latin typeface="微软雅黑" panose="020B0503020204020204" pitchFamily="34" charset="-122"/>
                <a:ea typeface="微软雅黑" panose="020B0503020204020204" pitchFamily="34" charset="-122"/>
              </a:rPr>
              <a:t>) 就</a:t>
            </a:r>
            <a:r>
              <a:rPr lang="zh-CN" altLang="zh-CN" dirty="0">
                <a:solidFill>
                  <a:srgbClr val="000000"/>
                </a:solidFill>
                <a:latin typeface="微软雅黑" panose="020B0503020204020204" pitchFamily="34" charset="-122"/>
                <a:ea typeface="微软雅黑" panose="020B0503020204020204" pitchFamily="34" charset="-122"/>
              </a:rPr>
              <a:t>被抵消了。</a:t>
            </a:r>
            <a:r>
              <a:rPr lang="zh-CN" altLang="zh-CN" dirty="0">
                <a:latin typeface="微软雅黑" panose="020B0503020204020204" pitchFamily="34" charset="-122"/>
                <a:ea typeface="微软雅黑" panose="020B0503020204020204" pitchFamily="34" charset="-122"/>
              </a:rPr>
              <a:t> </a:t>
            </a: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150304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上述</a:t>
            </a:r>
            <a:r>
              <a:rPr lang="zh-CN" altLang="en-US" dirty="0" smtClean="0"/>
              <a:t>式子</a:t>
            </a:r>
            <a:r>
              <a:rPr lang="zh-CN" altLang="en-US" dirty="0"/>
              <a:t>在期望下也是成立的，即</a:t>
            </a:r>
            <a:r>
              <a:rPr lang="zh-CN" altLang="en-US" dirty="0" smtClean="0"/>
              <a:t>：</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2955997" y="2452296"/>
            <a:ext cx="5772953" cy="1132568"/>
          </a:xfrm>
          <a:prstGeom prst="rect">
            <a:avLst/>
          </a:prstGeom>
        </p:spPr>
      </p:pic>
    </p:spTree>
    <p:extLst>
      <p:ext uri="{BB962C8B-B14F-4D97-AF65-F5344CB8AC3E}">
        <p14:creationId xmlns:p14="http://schemas.microsoft.com/office/powerpoint/2010/main" val="2674259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0772" y="344343"/>
            <a:ext cx="10515600" cy="1325563"/>
          </a:xfrm>
        </p:spPr>
        <p:txBody>
          <a:bodyPr/>
          <a:lstStyle/>
          <a:p>
            <a:r>
              <a:rPr lang="zh-CN" altLang="en-US" dirty="0" smtClean="0"/>
              <a:t>例题</a:t>
            </a:r>
            <a:endParaRPr lang="zh-CN" altLang="en-US" dirty="0"/>
          </a:p>
        </p:txBody>
      </p:sp>
      <p:sp>
        <p:nvSpPr>
          <p:cNvPr id="3" name="内容占位符 2"/>
          <p:cNvSpPr>
            <a:spLocks noGrp="1"/>
          </p:cNvSpPr>
          <p:nvPr>
            <p:ph idx="1"/>
          </p:nvPr>
        </p:nvSpPr>
        <p:spPr/>
        <p:txBody>
          <a:bodyPr/>
          <a:lstStyle/>
          <a:p>
            <a:r>
              <a:rPr lang="zh-CN" altLang="en-US" dirty="0"/>
              <a:t>给定</a:t>
            </a:r>
            <a:r>
              <a:rPr lang="zh-CN" altLang="en-US" dirty="0" smtClean="0"/>
              <a:t>集合</a:t>
            </a:r>
            <a:r>
              <a:rPr lang="en-US" altLang="zh-CN" dirty="0" smtClean="0"/>
              <a:t>S</a:t>
            </a:r>
            <a:r>
              <a:rPr lang="zh-CN" altLang="en-US" dirty="0" smtClean="0"/>
              <a:t>中</a:t>
            </a:r>
            <a:r>
              <a:rPr lang="zh-CN" altLang="en-US" dirty="0"/>
              <a:t>每个元素出现的</a:t>
            </a:r>
            <a:r>
              <a:rPr lang="zh-CN" altLang="en-US" dirty="0" smtClean="0"/>
              <a:t>概率</a:t>
            </a:r>
            <a:r>
              <a:rPr lang="en-US" altLang="zh-CN" dirty="0" smtClean="0"/>
              <a:t>pi,</a:t>
            </a:r>
            <a:r>
              <a:rPr lang="zh-CN" altLang="en-US" dirty="0" smtClean="0"/>
              <a:t>其和为</a:t>
            </a:r>
            <a:r>
              <a:rPr lang="en-US" altLang="zh-CN" dirty="0" smtClean="0"/>
              <a:t>1</a:t>
            </a:r>
            <a:r>
              <a:rPr lang="zh-CN" altLang="en-US" dirty="0" smtClean="0"/>
              <a:t>，每次</a:t>
            </a:r>
            <a:r>
              <a:rPr lang="zh-CN" altLang="en-US" dirty="0"/>
              <a:t>会按概率</a:t>
            </a:r>
            <a:r>
              <a:rPr lang="zh-CN" altLang="en-US" dirty="0" smtClean="0"/>
              <a:t>出现</a:t>
            </a:r>
            <a:r>
              <a:rPr lang="en-US" altLang="zh-CN" dirty="0" smtClean="0"/>
              <a:t>,</a:t>
            </a:r>
            <a:r>
              <a:rPr lang="zh-CN" altLang="en-US" dirty="0"/>
              <a:t>每次会按概率出现一个元素。求每个元素都至少出现一次的期望次数</a:t>
            </a:r>
            <a:r>
              <a:rPr lang="zh-CN" altLang="en-US" dirty="0" smtClean="0"/>
              <a:t>。</a:t>
            </a:r>
            <a:endParaRPr lang="en-US" altLang="zh-CN" dirty="0" smtClean="0"/>
          </a:p>
          <a:p>
            <a:r>
              <a:rPr lang="en-US" altLang="zh-CN" dirty="0" smtClean="0"/>
              <a:t>|S|&lt;=20</a:t>
            </a:r>
            <a:endParaRPr lang="zh-CN" altLang="en-US" dirty="0"/>
          </a:p>
        </p:txBody>
      </p:sp>
    </p:spTree>
    <p:extLst>
      <p:ext uri="{BB962C8B-B14F-4D97-AF65-F5344CB8AC3E}">
        <p14:creationId xmlns:p14="http://schemas.microsoft.com/office/powerpoint/2010/main" val="41913424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容斥</a:t>
            </a:r>
          </a:p>
        </p:txBody>
      </p:sp>
      <p:sp>
        <p:nvSpPr>
          <p:cNvPr id="3" name="内容占位符 2"/>
          <p:cNvSpPr>
            <a:spLocks noGrp="1"/>
          </p:cNvSpPr>
          <p:nvPr>
            <p:ph idx="1"/>
          </p:nvPr>
        </p:nvSpPr>
        <p:spPr/>
        <p:txBody>
          <a:bodyPr/>
          <a:lstStyle/>
          <a:p>
            <a:r>
              <a:rPr lang="zh-CN" altLang="en-US" dirty="0"/>
              <a:t>大家都知道容斥，想过容斥的原理吗？</a:t>
            </a:r>
          </a:p>
          <a:p>
            <a:r>
              <a:rPr lang="zh-CN" altLang="en-US" dirty="0"/>
              <a:t>有</a:t>
            </a:r>
            <a:r>
              <a:rPr lang="en-US" altLang="zh-CN" dirty="0"/>
              <a:t>n</a:t>
            </a:r>
            <a:r>
              <a:rPr lang="zh-CN" altLang="en-US" dirty="0"/>
              <a:t>场比赛，</a:t>
            </a:r>
            <a:r>
              <a:rPr lang="en-US" altLang="zh-CN" dirty="0"/>
              <a:t>m</a:t>
            </a:r>
            <a:r>
              <a:rPr lang="zh-CN" altLang="en-US" dirty="0"/>
              <a:t>个人，每个人拿过一些比赛的金牌。</a:t>
            </a:r>
          </a:p>
          <a:p>
            <a:r>
              <a:rPr lang="zh-CN" altLang="en-US" dirty="0"/>
              <a:t>试统计拿过金牌的人数。</a:t>
            </a:r>
          </a:p>
          <a:p>
            <a:r>
              <a:rPr lang="zh-CN" altLang="en-US" dirty="0"/>
              <a:t>答案是 拿过至少</a:t>
            </a:r>
            <a:r>
              <a:rPr lang="en-US" altLang="zh-CN" dirty="0"/>
              <a:t>1</a:t>
            </a:r>
            <a:r>
              <a:rPr lang="zh-CN" altLang="en-US" dirty="0"/>
              <a:t>块的</a:t>
            </a:r>
            <a:r>
              <a:rPr lang="en-US" altLang="zh-CN" dirty="0"/>
              <a:t>-</a:t>
            </a:r>
            <a:r>
              <a:rPr lang="zh-CN" altLang="en-US" dirty="0"/>
              <a:t>拿过至少</a:t>
            </a:r>
            <a:r>
              <a:rPr lang="en-US" altLang="zh-CN" dirty="0"/>
              <a:t>2</a:t>
            </a:r>
            <a:r>
              <a:rPr lang="zh-CN" altLang="en-US" dirty="0"/>
              <a:t>块的</a:t>
            </a:r>
            <a:r>
              <a:rPr lang="en-US" altLang="zh-CN" dirty="0"/>
              <a:t>+</a:t>
            </a:r>
            <a:r>
              <a:rPr lang="zh-CN" altLang="en-US" dirty="0"/>
              <a:t>拿过至少</a:t>
            </a:r>
            <a:r>
              <a:rPr lang="en-US" altLang="zh-CN" dirty="0"/>
              <a:t>3</a:t>
            </a:r>
            <a:r>
              <a:rPr lang="zh-CN" altLang="en-US" dirty="0"/>
              <a:t>块的</a:t>
            </a:r>
            <a:r>
              <a:rPr lang="en-US" altLang="zh-CN" dirty="0"/>
              <a:t>……</a:t>
            </a:r>
          </a:p>
          <a:p>
            <a:r>
              <a:rPr lang="zh-CN" altLang="en-US" dirty="0"/>
              <a:t>这是组合数型容斥，即容易发现一个人被计算的次数是：</a:t>
            </a:r>
          </a:p>
          <a:p>
            <a:endParaRPr lang="zh-CN" altLang="en-US" dirty="0"/>
          </a:p>
        </p:txBody>
      </p:sp>
      <p:pic>
        <p:nvPicPr>
          <p:cNvPr id="5" name="图片 4"/>
          <p:cNvPicPr>
            <a:picLocks noChangeAspect="1"/>
          </p:cNvPicPr>
          <p:nvPr/>
        </p:nvPicPr>
        <p:blipFill>
          <a:blip r:embed="rId2"/>
          <a:stretch>
            <a:fillRect/>
          </a:stretch>
        </p:blipFill>
        <p:spPr>
          <a:xfrm>
            <a:off x="1123858" y="4583315"/>
            <a:ext cx="5848441" cy="99677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latin typeface="微软雅黑" panose="020B0503020204020204" pitchFamily="34" charset="-122"/>
                <a:ea typeface="微软雅黑" panose="020B0503020204020204" pitchFamily="34" charset="-122"/>
              </a:rPr>
              <a:t>每个</a:t>
            </a:r>
            <a:r>
              <a:rPr lang="zh-CN" altLang="en-US" dirty="0">
                <a:latin typeface="微软雅黑" panose="020B0503020204020204" pitchFamily="34" charset="-122"/>
                <a:ea typeface="微软雅黑" panose="020B0503020204020204" pitchFamily="34" charset="-122"/>
              </a:rPr>
              <a:t>元素都至少出现一次的期望</a:t>
            </a:r>
            <a:r>
              <a:rPr lang="zh-CN" altLang="en-US" dirty="0" smtClean="0">
                <a:latin typeface="微软雅黑" panose="020B0503020204020204" pitchFamily="34" charset="-122"/>
                <a:ea typeface="微软雅黑" panose="020B0503020204020204" pitchFamily="34" charset="-122"/>
              </a:rPr>
              <a:t>次数等价于</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出现时间最晚的数出现的期望次数。</a:t>
            </a:r>
            <a:endParaRPr lang="en-US" altLang="zh-CN" dirty="0" smtClean="0">
              <a:latin typeface="微软雅黑" panose="020B0503020204020204" pitchFamily="34" charset="-122"/>
              <a:ea typeface="微软雅黑" panose="020B0503020204020204" pitchFamily="34" charset="-122"/>
            </a:endParaRPr>
          </a:p>
          <a:p>
            <a:r>
              <a:rPr lang="zh-CN" altLang="en-US" dirty="0" smtClean="0">
                <a:solidFill>
                  <a:srgbClr val="000000"/>
                </a:solidFill>
                <a:latin typeface="微软雅黑" panose="020B0503020204020204" pitchFamily="34" charset="-122"/>
                <a:ea typeface="微软雅黑" panose="020B0503020204020204" pitchFamily="34" charset="-122"/>
              </a:rPr>
              <a:t>记</a:t>
            </a:r>
            <a:r>
              <a:rPr lang="zh-CN" altLang="zh-CN" dirty="0" smtClean="0">
                <a:solidFill>
                  <a:srgbClr val="000000"/>
                </a:solidFill>
                <a:latin typeface="微软雅黑" panose="020B0503020204020204" pitchFamily="34" charset="-122"/>
                <a:ea typeface="微软雅黑" panose="020B0503020204020204" pitchFamily="34" charset="-122"/>
              </a:rPr>
              <a:t>E</a:t>
            </a:r>
            <a:r>
              <a:rPr lang="zh-CN" altLang="zh-CN" dirty="0">
                <a:solidFill>
                  <a:srgbClr val="000000"/>
                </a:solidFill>
                <a:latin typeface="微软雅黑" panose="020B0503020204020204" pitchFamily="34" charset="-122"/>
                <a:ea typeface="微软雅黑" panose="020B0503020204020204" pitchFamily="34" charset="-122"/>
              </a:rPr>
              <a:t>[min{T</a:t>
            </a:r>
            <a:r>
              <a:rPr lang="zh-CN" altLang="zh-CN" dirty="0" smtClean="0">
                <a:solidFill>
                  <a:srgbClr val="000000"/>
                </a:solidFill>
                <a:latin typeface="微软雅黑" panose="020B0503020204020204" pitchFamily="34" charset="-122"/>
                <a:ea typeface="微软雅黑" panose="020B0503020204020204" pitchFamily="34" charset="-122"/>
              </a:rPr>
              <a:t>}]</a:t>
            </a:r>
            <a:r>
              <a:rPr lang="zh-CN" altLang="en-US" dirty="0" smtClean="0">
                <a:solidFill>
                  <a:srgbClr val="000000"/>
                </a:solidFill>
                <a:latin typeface="微软雅黑" panose="020B0503020204020204" pitchFamily="34" charset="-122"/>
                <a:ea typeface="微软雅黑" panose="020B0503020204020204" pitchFamily="34" charset="-122"/>
              </a:rPr>
              <a:t>表示</a:t>
            </a:r>
            <a:r>
              <a:rPr lang="en-US" altLang="zh-CN" dirty="0" smtClean="0">
                <a:solidFill>
                  <a:srgbClr val="000000"/>
                </a:solidFill>
                <a:latin typeface="微软雅黑" panose="020B0503020204020204" pitchFamily="34" charset="-122"/>
                <a:ea typeface="微软雅黑" panose="020B0503020204020204" pitchFamily="34" charset="-122"/>
              </a:rPr>
              <a:t>T</a:t>
            </a:r>
            <a:r>
              <a:rPr lang="zh-CN" altLang="en-US" dirty="0" smtClean="0">
                <a:solidFill>
                  <a:srgbClr val="000000"/>
                </a:solidFill>
                <a:latin typeface="微软雅黑" panose="020B0503020204020204" pitchFamily="34" charset="-122"/>
                <a:ea typeface="微软雅黑" panose="020B0503020204020204" pitchFamily="34" charset="-122"/>
              </a:rPr>
              <a:t>中元素出现时间最早的</a:t>
            </a:r>
            <a:r>
              <a:rPr lang="zh-CN" altLang="en-US" dirty="0" smtClean="0">
                <a:latin typeface="微软雅黑" panose="020B0503020204020204" pitchFamily="34" charset="-122"/>
                <a:ea typeface="微软雅黑" panose="020B0503020204020204" pitchFamily="34" charset="-122"/>
              </a:rPr>
              <a:t>数</a:t>
            </a:r>
            <a:r>
              <a:rPr lang="zh-CN" altLang="en-US" dirty="0">
                <a:latin typeface="微软雅黑" panose="020B0503020204020204" pitchFamily="34" charset="-122"/>
                <a:ea typeface="微软雅黑" panose="020B0503020204020204" pitchFamily="34" charset="-122"/>
              </a:rPr>
              <a:t>出现的期望</a:t>
            </a:r>
            <a:r>
              <a:rPr lang="zh-CN" altLang="en-US" dirty="0" smtClean="0">
                <a:latin typeface="微软雅黑" panose="020B0503020204020204" pitchFamily="34" charset="-122"/>
                <a:ea typeface="微软雅黑" panose="020B0503020204020204" pitchFamily="34" charset="-122"/>
              </a:rPr>
              <a:t>次数，</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即</a:t>
            </a:r>
            <a:r>
              <a:rPr lang="zh-CN" altLang="en-US" dirty="0"/>
              <a:t>出现任意一个元素的期望</a:t>
            </a:r>
            <a:r>
              <a:rPr lang="zh-CN" altLang="en-US" dirty="0" smtClean="0"/>
              <a:t>次数，</a:t>
            </a:r>
            <a:r>
              <a:rPr lang="zh-CN" altLang="en-US" dirty="0"/>
              <a:t>因为每次只能出现一个数，出现任意一个数的概率显然就是集合中所有概率的和</a:t>
            </a:r>
            <a:r>
              <a:rPr lang="zh-CN" altLang="en-US" dirty="0" smtClean="0"/>
              <a:t>。</a:t>
            </a:r>
            <a:endParaRPr lang="en-US" altLang="zh-CN" dirty="0" smtClean="0"/>
          </a:p>
          <a:p>
            <a:r>
              <a:rPr lang="zh-CN" altLang="en-US" dirty="0"/>
              <a:t>因此这个期望等于</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
            </a:r>
            <a:br>
              <a:rPr lang="zh-CN" altLang="zh-CN" dirty="0">
                <a:latin typeface="微软雅黑" panose="020B0503020204020204" pitchFamily="34" charset="-122"/>
                <a:ea typeface="微软雅黑" panose="020B0503020204020204" pitchFamily="34" charset="-122"/>
              </a:rPr>
            </a:br>
            <a:endParaRPr lang="zh-CN"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套用上述式子即可求得</a:t>
            </a:r>
            <a:r>
              <a:rPr lang="zh-CN" altLang="zh-CN" dirty="0">
                <a:solidFill>
                  <a:srgbClr val="000000"/>
                </a:solidFill>
                <a:latin typeface="微软雅黑" panose="020B0503020204020204" pitchFamily="34" charset="-122"/>
                <a:ea typeface="微软雅黑" panose="020B0503020204020204" pitchFamily="34" charset="-122"/>
              </a:rPr>
              <a:t>E[</a:t>
            </a:r>
            <a:r>
              <a:rPr lang="zh-CN" altLang="zh-CN" dirty="0" smtClean="0">
                <a:solidFill>
                  <a:srgbClr val="000000"/>
                </a:solidFill>
                <a:latin typeface="微软雅黑" panose="020B0503020204020204" pitchFamily="34" charset="-122"/>
                <a:ea typeface="微软雅黑" panose="020B0503020204020204" pitchFamily="34" charset="-122"/>
              </a:rPr>
              <a:t>m</a:t>
            </a:r>
            <a:r>
              <a:rPr lang="en-US" altLang="zh-CN" dirty="0" smtClean="0">
                <a:solidFill>
                  <a:srgbClr val="000000"/>
                </a:solidFill>
                <a:latin typeface="微软雅黑" panose="020B0503020204020204" pitchFamily="34" charset="-122"/>
                <a:ea typeface="微软雅黑" panose="020B0503020204020204" pitchFamily="34" charset="-122"/>
              </a:rPr>
              <a:t>ax</a:t>
            </a:r>
            <a:r>
              <a:rPr lang="zh-CN" altLang="zh-CN" dirty="0" smtClean="0">
                <a:solidFill>
                  <a:srgbClr val="000000"/>
                </a:solidFill>
                <a:latin typeface="微软雅黑" panose="020B0503020204020204" pitchFamily="34" charset="-122"/>
                <a:ea typeface="微软雅黑" panose="020B0503020204020204" pitchFamily="34" charset="-122"/>
              </a:rPr>
              <a:t>{</a:t>
            </a:r>
            <a:r>
              <a:rPr lang="zh-CN" altLang="zh-CN" dirty="0">
                <a:solidFill>
                  <a:srgbClr val="000000"/>
                </a:solidFill>
                <a:latin typeface="微软雅黑" panose="020B0503020204020204" pitchFamily="34" charset="-122"/>
                <a:ea typeface="微软雅黑" panose="020B0503020204020204" pitchFamily="34" charset="-122"/>
              </a:rPr>
              <a:t>T</a:t>
            </a:r>
            <a:r>
              <a:rPr lang="zh-CN" altLang="zh-CN" dirty="0" smtClean="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4129560" y="4249043"/>
            <a:ext cx="1689349" cy="1177425"/>
          </a:xfrm>
          <a:prstGeom prst="rect">
            <a:avLst/>
          </a:prstGeom>
        </p:spPr>
      </p:pic>
    </p:spTree>
    <p:extLst>
      <p:ext uri="{BB962C8B-B14F-4D97-AF65-F5344CB8AC3E}">
        <p14:creationId xmlns:p14="http://schemas.microsoft.com/office/powerpoint/2010/main" val="4625842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推广</a:t>
            </a:r>
            <a:endParaRPr lang="zh-CN" altLang="en-US" dirty="0"/>
          </a:p>
        </p:txBody>
      </p:sp>
      <p:sp>
        <p:nvSpPr>
          <p:cNvPr id="3" name="内容占位符 2"/>
          <p:cNvSpPr>
            <a:spLocks noGrp="1"/>
          </p:cNvSpPr>
          <p:nvPr>
            <p:ph idx="1"/>
          </p:nvPr>
        </p:nvSpPr>
        <p:spPr/>
        <p:txBody>
          <a:bodyPr/>
          <a:lstStyle/>
          <a:p>
            <a:r>
              <a:rPr lang="zh-CN" altLang="en-US" dirty="0" smtClean="0"/>
              <a:t>通过求</a:t>
            </a:r>
            <a:r>
              <a:rPr lang="en-US" altLang="zh-CN" dirty="0" smtClean="0"/>
              <a:t>min</a:t>
            </a:r>
            <a:r>
              <a:rPr lang="zh-CN" altLang="en-US" dirty="0" smtClean="0"/>
              <a:t>来求第</a:t>
            </a:r>
            <a:r>
              <a:rPr lang="en-US" altLang="zh-CN" dirty="0" smtClean="0"/>
              <a:t>k</a:t>
            </a:r>
            <a:r>
              <a:rPr lang="zh-CN" altLang="en-US" dirty="0" smtClean="0"/>
              <a:t>大</a:t>
            </a:r>
            <a:r>
              <a:rPr lang="en-US" altLang="zh-CN" dirty="0" smtClean="0"/>
              <a:t>(kth max)</a:t>
            </a:r>
            <a:r>
              <a:rPr lang="zh-CN" altLang="en-US" dirty="0" smtClean="0"/>
              <a:t>要怎么做呢？</a:t>
            </a:r>
            <a:endParaRPr lang="en-US" altLang="zh-CN" dirty="0" smtClean="0"/>
          </a:p>
          <a:p>
            <a:r>
              <a:rPr lang="zh-CN" altLang="en-US" dirty="0"/>
              <a:t>我们来尝试构造一个</a:t>
            </a:r>
            <a:r>
              <a:rPr lang="zh-CN" altLang="en-US" dirty="0" smtClean="0"/>
              <a:t>函数</a:t>
            </a:r>
            <a:r>
              <a:rPr lang="en-US" altLang="zh-CN" dirty="0" smtClean="0"/>
              <a:t>f,</a:t>
            </a:r>
            <a:r>
              <a:rPr lang="zh-CN" altLang="en-US" dirty="0" smtClean="0"/>
              <a:t>使得</a:t>
            </a:r>
            <a:r>
              <a:rPr lang="en-US" altLang="zh-CN" dirty="0" smtClean="0"/>
              <a:t>:</a:t>
            </a:r>
          </a:p>
          <a:p>
            <a:endParaRPr lang="en-US" altLang="zh-CN" dirty="0" smtClean="0"/>
          </a:p>
          <a:p>
            <a:endParaRPr lang="en-US" altLang="zh-CN" dirty="0"/>
          </a:p>
          <a:p>
            <a:r>
              <a:rPr lang="zh-CN" altLang="en-US" dirty="0" smtClean="0"/>
              <a:t>然后来考虑一下对于集合中第</a:t>
            </a:r>
            <a:r>
              <a:rPr lang="en-US" altLang="zh-CN" dirty="0" err="1" smtClean="0"/>
              <a:t>i</a:t>
            </a:r>
            <a:r>
              <a:rPr lang="zh-CN" altLang="en-US" dirty="0" smtClean="0"/>
              <a:t>大的元素，如果</a:t>
            </a:r>
            <a:r>
              <a:rPr lang="en-US" altLang="zh-CN" dirty="0" smtClean="0"/>
              <a:t>min(T)</a:t>
            </a:r>
            <a:r>
              <a:rPr lang="zh-CN" altLang="en-US" dirty="0" smtClean="0"/>
              <a:t>等于这个元素，那么只有比它大的</a:t>
            </a:r>
            <a:r>
              <a:rPr lang="en-US" altLang="zh-CN" dirty="0" smtClean="0"/>
              <a:t>i-1</a:t>
            </a:r>
            <a:r>
              <a:rPr lang="zh-CN" altLang="en-US" dirty="0" smtClean="0"/>
              <a:t>个元素是可能存在的，那么它的贡献系数为</a:t>
            </a:r>
            <a:r>
              <a:rPr lang="en-US" altLang="zh-CN" dirty="0" smtClean="0"/>
              <a:t>:</a:t>
            </a:r>
          </a:p>
          <a:p>
            <a:endParaRPr lang="en-US" altLang="zh-CN" dirty="0" smtClean="0"/>
          </a:p>
        </p:txBody>
      </p:sp>
      <p:pic>
        <p:nvPicPr>
          <p:cNvPr id="5" name="图片 4"/>
          <p:cNvPicPr>
            <a:picLocks noChangeAspect="1"/>
          </p:cNvPicPr>
          <p:nvPr/>
        </p:nvPicPr>
        <p:blipFill>
          <a:blip r:embed="rId2"/>
          <a:stretch>
            <a:fillRect/>
          </a:stretch>
        </p:blipFill>
        <p:spPr>
          <a:xfrm>
            <a:off x="3195829" y="2850179"/>
            <a:ext cx="4565360" cy="952894"/>
          </a:xfrm>
          <a:prstGeom prst="rect">
            <a:avLst/>
          </a:prstGeom>
        </p:spPr>
      </p:pic>
      <p:pic>
        <p:nvPicPr>
          <p:cNvPr id="8" name="图片 7"/>
          <p:cNvPicPr>
            <a:picLocks noChangeAspect="1"/>
          </p:cNvPicPr>
          <p:nvPr/>
        </p:nvPicPr>
        <p:blipFill>
          <a:blip r:embed="rId3"/>
          <a:stretch>
            <a:fillRect/>
          </a:stretch>
        </p:blipFill>
        <p:spPr>
          <a:xfrm>
            <a:off x="2441712" y="4734109"/>
            <a:ext cx="2338105" cy="1062776"/>
          </a:xfrm>
          <a:prstGeom prst="rect">
            <a:avLst/>
          </a:prstGeom>
        </p:spPr>
      </p:pic>
    </p:spTree>
    <p:extLst>
      <p:ext uri="{BB962C8B-B14F-4D97-AF65-F5344CB8AC3E}">
        <p14:creationId xmlns:p14="http://schemas.microsoft.com/office/powerpoint/2010/main" val="13226326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也就是说</a:t>
            </a:r>
            <a:r>
              <a:rPr lang="en-US" altLang="zh-CN" dirty="0" smtClean="0"/>
              <a:t>f</a:t>
            </a:r>
            <a:r>
              <a:rPr lang="zh-CN" altLang="en-US" dirty="0" smtClean="0"/>
              <a:t>需要满足</a:t>
            </a:r>
            <a:r>
              <a:rPr lang="en-US" altLang="zh-CN" dirty="0" smtClean="0"/>
              <a:t>:</a:t>
            </a:r>
          </a:p>
          <a:p>
            <a:endParaRPr lang="en-US" altLang="zh-CN" dirty="0" smtClean="0"/>
          </a:p>
          <a:p>
            <a:endParaRPr lang="en-US" altLang="zh-CN" dirty="0"/>
          </a:p>
          <a:p>
            <a:r>
              <a:rPr lang="zh-CN" altLang="en-US" dirty="0" smtClean="0"/>
              <a:t>接下来需要一个前置知识</a:t>
            </a:r>
            <a:r>
              <a:rPr lang="en-US" altLang="zh-CN" dirty="0" smtClean="0"/>
              <a:t>—</a:t>
            </a:r>
            <a:r>
              <a:rPr lang="zh-CN" altLang="en-US" dirty="0" smtClean="0"/>
              <a:t>二项式反演</a:t>
            </a:r>
            <a:endParaRPr lang="zh-CN" altLang="en-US" dirty="0"/>
          </a:p>
        </p:txBody>
      </p:sp>
      <p:pic>
        <p:nvPicPr>
          <p:cNvPr id="5" name="图片 4"/>
          <p:cNvPicPr>
            <a:picLocks noChangeAspect="1"/>
          </p:cNvPicPr>
          <p:nvPr/>
        </p:nvPicPr>
        <p:blipFill>
          <a:blip r:embed="rId2"/>
          <a:stretch>
            <a:fillRect/>
          </a:stretch>
        </p:blipFill>
        <p:spPr>
          <a:xfrm>
            <a:off x="4382282" y="1825625"/>
            <a:ext cx="3427435" cy="1059389"/>
          </a:xfrm>
          <a:prstGeom prst="rect">
            <a:avLst/>
          </a:prstGeom>
        </p:spPr>
      </p:pic>
    </p:spTree>
    <p:extLst>
      <p:ext uri="{BB962C8B-B14F-4D97-AF65-F5344CB8AC3E}">
        <p14:creationId xmlns:p14="http://schemas.microsoft.com/office/powerpoint/2010/main" val="7652016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二项式</a:t>
            </a:r>
            <a:r>
              <a:rPr lang="zh-CN" altLang="en-US" dirty="0" smtClean="0"/>
              <a:t>反演</a:t>
            </a:r>
            <a:endParaRPr lang="zh-CN" altLang="en-US" dirty="0"/>
          </a:p>
        </p:txBody>
      </p:sp>
      <p:sp>
        <p:nvSpPr>
          <p:cNvPr id="3" name="内容占位符 2"/>
          <p:cNvSpPr>
            <a:spLocks noGrp="1"/>
          </p:cNvSpPr>
          <p:nvPr>
            <p:ph idx="1"/>
          </p:nvPr>
        </p:nvSpPr>
        <p:spPr/>
        <p:txBody>
          <a:bodyPr/>
          <a:lstStyle/>
          <a:p>
            <a:r>
              <a:rPr lang="zh-CN" altLang="en-US" dirty="0" smtClean="0"/>
              <a:t>假设数列</a:t>
            </a:r>
            <a:r>
              <a:rPr lang="en-US" altLang="zh-CN" dirty="0" smtClean="0"/>
              <a:t>f</a:t>
            </a:r>
            <a:r>
              <a:rPr lang="zh-CN" altLang="en-US" dirty="0" smtClean="0"/>
              <a:t>和</a:t>
            </a:r>
            <a:r>
              <a:rPr lang="en-US" altLang="zh-CN" dirty="0" smtClean="0"/>
              <a:t>g</a:t>
            </a:r>
            <a:r>
              <a:rPr lang="zh-CN" altLang="en-US" dirty="0" smtClean="0"/>
              <a:t>满足</a:t>
            </a:r>
            <a:r>
              <a:rPr lang="en-US" altLang="zh-CN" dirty="0" smtClean="0"/>
              <a:t>:</a:t>
            </a:r>
          </a:p>
          <a:p>
            <a:endParaRPr lang="en-US" altLang="zh-CN" dirty="0"/>
          </a:p>
          <a:p>
            <a:endParaRPr lang="en-US" altLang="zh-CN" dirty="0" smtClean="0"/>
          </a:p>
          <a:p>
            <a:endParaRPr lang="en-US" altLang="zh-CN" dirty="0" smtClean="0"/>
          </a:p>
          <a:p>
            <a:r>
              <a:rPr lang="zh-CN" altLang="en-US" dirty="0" smtClean="0"/>
              <a:t>则有</a:t>
            </a:r>
            <a:r>
              <a:rPr lang="en-US" altLang="zh-CN" dirty="0" smtClean="0"/>
              <a:t>:</a:t>
            </a:r>
          </a:p>
          <a:p>
            <a:endParaRPr lang="en-US" altLang="zh-CN" dirty="0" smtClean="0"/>
          </a:p>
        </p:txBody>
      </p:sp>
      <p:pic>
        <p:nvPicPr>
          <p:cNvPr id="4" name="图片 3"/>
          <p:cNvPicPr>
            <a:picLocks noChangeAspect="1"/>
          </p:cNvPicPr>
          <p:nvPr/>
        </p:nvPicPr>
        <p:blipFill>
          <a:blip r:embed="rId2"/>
          <a:stretch>
            <a:fillRect/>
          </a:stretch>
        </p:blipFill>
        <p:spPr>
          <a:xfrm>
            <a:off x="1257645" y="2325830"/>
            <a:ext cx="2566451" cy="1064493"/>
          </a:xfrm>
          <a:prstGeom prst="rect">
            <a:avLst/>
          </a:prstGeom>
        </p:spPr>
      </p:pic>
      <p:pic>
        <p:nvPicPr>
          <p:cNvPr id="5" name="图片 4"/>
          <p:cNvPicPr>
            <a:picLocks noChangeAspect="1"/>
          </p:cNvPicPr>
          <p:nvPr/>
        </p:nvPicPr>
        <p:blipFill>
          <a:blip r:embed="rId3"/>
          <a:stretch>
            <a:fillRect/>
          </a:stretch>
        </p:blipFill>
        <p:spPr>
          <a:xfrm>
            <a:off x="1184908" y="4448103"/>
            <a:ext cx="4204459" cy="1256505"/>
          </a:xfrm>
          <a:prstGeom prst="rect">
            <a:avLst/>
          </a:prstGeom>
        </p:spPr>
      </p:pic>
    </p:spTree>
    <p:extLst>
      <p:ext uri="{BB962C8B-B14F-4D97-AF65-F5344CB8AC3E}">
        <p14:creationId xmlns:p14="http://schemas.microsoft.com/office/powerpoint/2010/main" val="16466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latin typeface="微软雅黑" panose="020B0503020204020204" pitchFamily="34" charset="-122"/>
                    <a:ea typeface="微软雅黑" panose="020B0503020204020204" pitchFamily="34" charset="-122"/>
                  </a:rPr>
                  <a:t>我们可以用生成函数去证明</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设</a:t>
                </a:r>
                <a14:m>
                  <m:oMath xmlns:m="http://schemas.openxmlformats.org/officeDocument/2006/math">
                    <m:r>
                      <a:rPr lang="en-US" altLang="zh-CN" b="1" i="1" dirty="0" smtClean="0">
                        <a:latin typeface="Cambria Math" panose="02040503050406030204" pitchFamily="18" charset="0"/>
                      </a:rPr>
                      <m:t>𝑨</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𝒙</m:t>
                    </m:r>
                    <m:r>
                      <a:rPr lang="en-US" altLang="zh-CN" b="1" i="1" dirty="0" smtClean="0">
                        <a:latin typeface="Cambria Math" panose="02040503050406030204" pitchFamily="18" charset="0"/>
                      </a:rPr>
                      <m:t>)=</m:t>
                    </m:r>
                    <m:nary>
                      <m:naryPr>
                        <m:chr m:val="∑"/>
                        <m:supHide m:val="on"/>
                        <m:ctrlPr>
                          <a:rPr lang="en-US" altLang="zh-CN" i="1" dirty="0" smtClean="0">
                            <a:latin typeface="Cambria Math" panose="02040503050406030204" pitchFamily="18" charset="0"/>
                          </a:rPr>
                        </m:ctrlPr>
                      </m:naryPr>
                      <m:sub>
                        <m:r>
                          <a:rPr lang="en-US" altLang="zh-CN" b="1" i="1" dirty="0" smtClean="0">
                            <a:latin typeface="Cambria Math" panose="02040503050406030204" pitchFamily="18" charset="0"/>
                          </a:rPr>
                          <m:t>𝒊</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𝟎</m:t>
                        </m:r>
                      </m:sub>
                      <m:sup/>
                      <m:e>
                        <m:f>
                          <m:fPr>
                            <m:ctrlPr>
                              <a:rPr lang="en-US" altLang="zh-CN" i="1" dirty="0" smtClean="0">
                                <a:latin typeface="Cambria Math" panose="02040503050406030204" pitchFamily="18" charset="0"/>
                              </a:rPr>
                            </m:ctrlPr>
                          </m:fPr>
                          <m:num>
                            <m:sSub>
                              <m:sSubPr>
                                <m:ctrlPr>
                                  <a:rPr lang="en-US" altLang="zh-CN" i="1" dirty="0" smtClean="0">
                                    <a:latin typeface="Cambria Math" panose="02040503050406030204" pitchFamily="18" charset="0"/>
                                  </a:rPr>
                                </m:ctrlPr>
                              </m:sSubPr>
                              <m:e>
                                <m:r>
                                  <a:rPr lang="en-US" altLang="zh-CN" b="1" i="1" dirty="0" smtClean="0">
                                    <a:latin typeface="Cambria Math" panose="02040503050406030204" pitchFamily="18" charset="0"/>
                                  </a:rPr>
                                  <m:t>𝒂</m:t>
                                </m:r>
                              </m:e>
                              <m:sub>
                                <m:r>
                                  <a:rPr lang="en-US" altLang="zh-CN" b="1" i="1" dirty="0" smtClean="0">
                                    <a:latin typeface="Cambria Math" panose="02040503050406030204" pitchFamily="18" charset="0"/>
                                  </a:rPr>
                                  <m:t>𝒊</m:t>
                                </m:r>
                              </m:sub>
                            </m:sSub>
                          </m:num>
                          <m:den>
                            <m:r>
                              <a:rPr lang="en-US" altLang="zh-CN" b="1" i="1" dirty="0" smtClean="0">
                                <a:latin typeface="Cambria Math" panose="02040503050406030204" pitchFamily="18" charset="0"/>
                              </a:rPr>
                              <m:t>𝒊</m:t>
                            </m:r>
                            <m:r>
                              <a:rPr lang="en-US" altLang="zh-CN" b="1" i="1" dirty="0" smtClean="0">
                                <a:latin typeface="Cambria Math" panose="02040503050406030204" pitchFamily="18" charset="0"/>
                              </a:rPr>
                              <m:t>!</m:t>
                            </m:r>
                          </m:den>
                        </m:f>
                        <m:r>
                          <a:rPr lang="en-US" altLang="zh-CN" b="1" i="1" dirty="0" smtClean="0">
                            <a:latin typeface="Cambria Math" panose="02040503050406030204" pitchFamily="18" charset="0"/>
                          </a:rPr>
                          <m:t>∗</m:t>
                        </m:r>
                        <m:sSup>
                          <m:sSupPr>
                            <m:ctrlPr>
                              <a:rPr lang="en-US" altLang="zh-CN" i="1" dirty="0" smtClean="0">
                                <a:latin typeface="Cambria Math" panose="02040503050406030204" pitchFamily="18" charset="0"/>
                              </a:rPr>
                            </m:ctrlPr>
                          </m:sSupPr>
                          <m:e>
                            <m:r>
                              <a:rPr lang="en-US" altLang="zh-CN" b="1" i="1" dirty="0" smtClean="0">
                                <a:latin typeface="Cambria Math" panose="02040503050406030204" pitchFamily="18" charset="0"/>
                              </a:rPr>
                              <m:t>𝒙</m:t>
                            </m:r>
                          </m:e>
                          <m:sup>
                            <m:r>
                              <a:rPr lang="en-US" altLang="zh-CN" b="1" i="1" dirty="0" smtClean="0">
                                <a:latin typeface="Cambria Math" panose="02040503050406030204" pitchFamily="18" charset="0"/>
                              </a:rPr>
                              <m:t>𝒊</m:t>
                            </m:r>
                          </m:sup>
                        </m:sSup>
                      </m:e>
                    </m:nary>
                  </m:oMath>
                </a14:m>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不妨设</a:t>
                </a:r>
                <a14:m>
                  <m:oMath xmlns:m="http://schemas.openxmlformats.org/officeDocument/2006/math">
                    <m:sSub>
                      <m:sSubPr>
                        <m:ctrlPr>
                          <a:rPr lang="en-US" altLang="zh-CN" i="1" dirty="0" smtClean="0">
                            <a:latin typeface="Cambria Math" panose="02040503050406030204" pitchFamily="18" charset="0"/>
                          </a:rPr>
                        </m:ctrlPr>
                      </m:sSubPr>
                      <m:e>
                        <m:r>
                          <a:rPr lang="en-US" altLang="zh-CN" b="1" i="1" dirty="0" smtClean="0">
                            <a:latin typeface="Cambria Math" panose="02040503050406030204" pitchFamily="18" charset="0"/>
                          </a:rPr>
                          <m:t>𝒇</m:t>
                        </m:r>
                      </m:e>
                      <m:sub>
                        <m:r>
                          <a:rPr lang="en-US" altLang="zh-CN" b="1" i="1" dirty="0" smtClean="0">
                            <a:latin typeface="Cambria Math" panose="02040503050406030204" pitchFamily="18" charset="0"/>
                          </a:rPr>
                          <m:t>𝟎</m:t>
                        </m:r>
                      </m:sub>
                    </m:sSub>
                    <m:r>
                      <a:rPr lang="en-US" altLang="zh-CN" b="1"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b="1" i="1" dirty="0" smtClean="0">
                            <a:latin typeface="Cambria Math" panose="02040503050406030204" pitchFamily="18" charset="0"/>
                          </a:rPr>
                          <m:t>𝒈</m:t>
                        </m:r>
                      </m:e>
                      <m:sub>
                        <m:r>
                          <a:rPr lang="en-US" altLang="zh-CN" b="1" i="1" dirty="0" smtClean="0">
                            <a:latin typeface="Cambria Math" panose="02040503050406030204" pitchFamily="18" charset="0"/>
                          </a:rPr>
                          <m:t>𝟎</m:t>
                        </m:r>
                      </m:sub>
                    </m:sSub>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𝟎</m:t>
                    </m:r>
                    <m:r>
                      <a:rPr lang="zh-CN" altLang="en-US" b="1" i="1" dirty="0">
                        <a:latin typeface="Cambria Math" panose="02040503050406030204" pitchFamily="18" charset="0"/>
                      </a:rPr>
                      <m:t>，</m:t>
                    </m:r>
                    <m:r>
                      <a:rPr lang="zh-CN" altLang="en-US" b="1" i="1" dirty="0" smtClean="0">
                        <a:latin typeface="Cambria Math" panose="02040503050406030204" pitchFamily="18" charset="0"/>
                      </a:rPr>
                      <m:t>则</m:t>
                    </m:r>
                  </m:oMath>
                </a14:m>
                <a:endParaRPr lang="en-US" altLang="zh-CN" i="1"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第一</a:t>
                </a:r>
                <a14:m>
                  <m:oMath xmlns:m="http://schemas.openxmlformats.org/officeDocument/2006/math">
                    <m:r>
                      <a:rPr lang="zh-CN" altLang="en-US" b="1" i="0" dirty="0" smtClean="0">
                        <a:latin typeface="Cambria Math" panose="02040503050406030204" pitchFamily="18" charset="0"/>
                      </a:rPr>
                      <m:t>条</m:t>
                    </m:r>
                    <m:r>
                      <a:rPr lang="zh-CN" altLang="en-US" b="1" i="0" dirty="0">
                        <a:latin typeface="Cambria Math" panose="02040503050406030204" pitchFamily="18" charset="0"/>
                      </a:rPr>
                      <m:t>式子</m:t>
                    </m:r>
                    <m:r>
                      <a:rPr lang="zh-CN" altLang="en-US" b="1" i="0" dirty="0" smtClean="0">
                        <a:latin typeface="Cambria Math" panose="02040503050406030204" pitchFamily="18" charset="0"/>
                      </a:rPr>
                      <m:t>即</m:t>
                    </m:r>
                    <m:r>
                      <a:rPr lang="en-US" altLang="zh-CN" b="1" i="1" dirty="0" smtClean="0">
                        <a:latin typeface="Cambria Math" panose="02040503050406030204" pitchFamily="18" charset="0"/>
                      </a:rPr>
                      <m:t>𝑮</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𝑭</m:t>
                    </m:r>
                    <m:r>
                      <a:rPr lang="en-US" altLang="zh-CN" b="1" i="1" dirty="0" smtClean="0">
                        <a:latin typeface="Cambria Math" panose="02040503050406030204" pitchFamily="18" charset="0"/>
                      </a:rPr>
                      <m:t>∗</m:t>
                    </m:r>
                    <m:sSup>
                      <m:sSupPr>
                        <m:ctrlPr>
                          <a:rPr lang="en-US" altLang="zh-CN" i="1" dirty="0" err="1" smtClean="0">
                            <a:latin typeface="Cambria Math" panose="02040503050406030204" pitchFamily="18" charset="0"/>
                          </a:rPr>
                        </m:ctrlPr>
                      </m:sSupPr>
                      <m:e>
                        <m:r>
                          <a:rPr lang="en-US" altLang="zh-CN" b="1" i="1" dirty="0" err="1" smtClean="0">
                            <a:latin typeface="Cambria Math" panose="02040503050406030204" pitchFamily="18" charset="0"/>
                          </a:rPr>
                          <m:t>𝒆</m:t>
                        </m:r>
                      </m:e>
                      <m:sup>
                        <m:r>
                          <a:rPr lang="en-US" altLang="zh-CN" b="1" i="1" dirty="0" err="1" smtClean="0">
                            <a:latin typeface="Cambria Math" panose="02040503050406030204" pitchFamily="18" charset="0"/>
                          </a:rPr>
                          <m:t>𝒙</m:t>
                        </m:r>
                      </m:sup>
                    </m:sSup>
                  </m:oMath>
                </a14:m>
                <a:endParaRPr lang="en-US" altLang="zh-CN" i="1"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而第</a:t>
                </a:r>
                <a:r>
                  <a:rPr lang="zh-CN" altLang="en-US" dirty="0" smtClean="0">
                    <a:latin typeface="微软雅黑" panose="020B0503020204020204" pitchFamily="34" charset="-122"/>
                    <a:ea typeface="微软雅黑" panose="020B0503020204020204" pitchFamily="34" charset="-122"/>
                  </a:rPr>
                  <a:t>二</a:t>
                </a:r>
                <a14:m>
                  <m:oMath xmlns:m="http://schemas.openxmlformats.org/officeDocument/2006/math">
                    <m:r>
                      <a:rPr lang="zh-CN" altLang="en-US" b="1" i="1" dirty="0">
                        <a:latin typeface="Cambria Math" panose="02040503050406030204" pitchFamily="18" charset="0"/>
                      </a:rPr>
                      <m:t>条式子即</m:t>
                    </m:r>
                    <m:r>
                      <a:rPr lang="en-US" altLang="zh-CN" b="1" i="1" dirty="0" smtClean="0">
                        <a:latin typeface="Cambria Math" panose="02040503050406030204" pitchFamily="18" charset="0"/>
                      </a:rPr>
                      <m:t>𝑭</m:t>
                    </m:r>
                    <m:r>
                      <a:rPr lang="en-US" altLang="zh-CN" b="1" i="1" dirty="0">
                        <a:latin typeface="Cambria Math" panose="02040503050406030204" pitchFamily="18" charset="0"/>
                      </a:rPr>
                      <m:t>=</m:t>
                    </m:r>
                    <m:r>
                      <a:rPr lang="en-US" altLang="zh-CN" b="1" i="1" dirty="0" smtClean="0">
                        <a:latin typeface="Cambria Math" panose="02040503050406030204" pitchFamily="18" charset="0"/>
                      </a:rPr>
                      <m:t>𝑮</m:t>
                    </m:r>
                    <m:r>
                      <a:rPr lang="en-US" altLang="zh-CN" b="1" i="1" dirty="0">
                        <a:latin typeface="Cambria Math" panose="02040503050406030204" pitchFamily="18" charset="0"/>
                      </a:rPr>
                      <m:t>∗</m:t>
                    </m:r>
                    <m:sSup>
                      <m:sSupPr>
                        <m:ctrlPr>
                          <a:rPr lang="en-US" altLang="zh-CN" i="1" dirty="0" err="1">
                            <a:latin typeface="Cambria Math" panose="02040503050406030204" pitchFamily="18" charset="0"/>
                          </a:rPr>
                        </m:ctrlPr>
                      </m:sSupPr>
                      <m:e>
                        <m:r>
                          <a:rPr lang="en-US" altLang="zh-CN" b="1" i="1" dirty="0" err="1">
                            <a:latin typeface="Cambria Math" panose="02040503050406030204" pitchFamily="18" charset="0"/>
                          </a:rPr>
                          <m:t>𝒆</m:t>
                        </m:r>
                      </m:e>
                      <m:sup>
                        <m:r>
                          <a:rPr lang="en-US" altLang="zh-CN" b="1" i="1" dirty="0" smtClean="0">
                            <a:latin typeface="Cambria Math" panose="02040503050406030204" pitchFamily="18" charset="0"/>
                          </a:rPr>
                          <m:t>−</m:t>
                        </m:r>
                        <m:r>
                          <a:rPr lang="en-US" altLang="zh-CN" b="1" i="1" dirty="0" err="1">
                            <a:latin typeface="Cambria Math" panose="02040503050406030204" pitchFamily="18" charset="0"/>
                          </a:rPr>
                          <m:t>𝒙</m:t>
                        </m:r>
                      </m:sup>
                    </m:sSup>
                  </m:oMath>
                </a14:m>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这显然是等价的</a:t>
                </a:r>
                <a:endParaRPr lang="zh-CN" altLang="en-US" dirty="0">
                  <a:latin typeface="微软雅黑" panose="020B0503020204020204" pitchFamily="34" charset="-122"/>
                  <a:ea typeface="微软雅黑" panose="020B0503020204020204" pitchFamily="34"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93797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回头看这个式子</a:t>
                </a:r>
                <a:r>
                  <a:rPr lang="en-US" altLang="zh-CN" dirty="0" smtClean="0"/>
                  <a:t>:</a:t>
                </a:r>
              </a:p>
              <a:p>
                <a:endParaRPr lang="en-US" altLang="zh-CN" dirty="0"/>
              </a:p>
              <a:p>
                <a:endParaRPr lang="en-US" altLang="zh-CN" dirty="0" smtClean="0"/>
              </a:p>
              <a:p>
                <a:r>
                  <a:rPr lang="zh-CN" altLang="en-US" dirty="0" smtClean="0"/>
                  <a:t>设</a:t>
                </a:r>
                <a14:m>
                  <m:oMath xmlns:m="http://schemas.openxmlformats.org/officeDocument/2006/math">
                    <m:sSub>
                      <m:sSubPr>
                        <m:ctrlPr>
                          <a:rPr lang="en-US" altLang="zh-CN" b="1" i="1" dirty="0" smtClean="0">
                            <a:latin typeface="Cambria Math" panose="02040503050406030204" pitchFamily="18" charset="0"/>
                          </a:rPr>
                        </m:ctrlPr>
                      </m:sSubPr>
                      <m:e>
                        <m:r>
                          <a:rPr lang="en-US" altLang="zh-CN" i="1" dirty="0" smtClean="0">
                            <a:latin typeface="Cambria Math" panose="02040503050406030204" pitchFamily="18" charset="0"/>
                          </a:rPr>
                          <m:t>𝑔</m:t>
                        </m:r>
                      </m:e>
                      <m:sub>
                        <m:r>
                          <a:rPr lang="en-US" altLang="zh-CN" i="1" dirty="0" smtClean="0">
                            <a:latin typeface="Cambria Math" panose="02040503050406030204" pitchFamily="18" charset="0"/>
                          </a:rPr>
                          <m:t>𝑖</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𝟏</m:t>
                        </m:r>
                      </m:sub>
                    </m:sSub>
                    <m:r>
                      <a:rPr lang="en-US" altLang="zh-CN" i="1" dirty="0" smtClean="0">
                        <a:latin typeface="Cambria Math" panose="02040503050406030204" pitchFamily="18" charset="0"/>
                      </a:rPr>
                      <m:t>=</m:t>
                    </m:r>
                    <m:d>
                      <m:dPr>
                        <m:begChr m:val="["/>
                        <m:endChr m:val="]"/>
                        <m:ctrlPr>
                          <a:rPr lang="en-US" altLang="zh-CN" i="1" dirty="0" smtClean="0">
                            <a:latin typeface="Cambria Math" panose="02040503050406030204" pitchFamily="18" charset="0"/>
                          </a:rPr>
                        </m:ctrlPr>
                      </m:dPr>
                      <m:e>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𝑘</m:t>
                        </m:r>
                      </m:e>
                    </m:d>
                    <m:r>
                      <a:rPr lang="en-US" altLang="zh-CN" i="1" dirty="0" smtClean="0">
                        <a:latin typeface="Cambria Math" panose="02040503050406030204" pitchFamily="18" charset="0"/>
                      </a:rPr>
                      <m:t>,</m:t>
                    </m:r>
                    <m:r>
                      <a:rPr lang="en-US" altLang="zh-CN" i="1" dirty="0" smtClean="0">
                        <a:latin typeface="Cambria Math" panose="02040503050406030204" pitchFamily="18" charset="0"/>
                      </a:rPr>
                      <m:t>𝑓</m:t>
                    </m:r>
                    <m:sSub>
                      <m:sSubPr>
                        <m:ctrlPr>
                          <a:rPr lang="en-US" altLang="zh-CN" b="1" i="1" dirty="0" smtClean="0">
                            <a:latin typeface="Cambria Math" panose="02040503050406030204" pitchFamily="18" charset="0"/>
                          </a:rPr>
                        </m:ctrlPr>
                      </m:sSubPr>
                      <m:e>
                        <m:r>
                          <a:rPr lang="en-US" altLang="zh-CN" i="1" dirty="0" smtClean="0">
                            <a:latin typeface="Cambria Math" panose="02040503050406030204" pitchFamily="18" charset="0"/>
                          </a:rPr>
                          <m:t>’</m:t>
                        </m:r>
                      </m:e>
                      <m:sub>
                        <m:r>
                          <a:rPr lang="en-US" altLang="zh-CN" b="1" i="1" dirty="0" smtClean="0">
                            <a:latin typeface="Cambria Math" panose="02040503050406030204" pitchFamily="18" charset="0"/>
                          </a:rPr>
                          <m:t>𝒋</m:t>
                        </m:r>
                      </m:sub>
                    </m:sSub>
                    <m:r>
                      <a:rPr lang="en-US" altLang="zh-CN" b="1" i="1" dirty="0" smtClean="0">
                        <a:latin typeface="Cambria Math" panose="02040503050406030204" pitchFamily="18" charset="0"/>
                      </a:rPr>
                      <m:t>=</m:t>
                    </m:r>
                    <m:sSub>
                      <m:sSubPr>
                        <m:ctrlPr>
                          <a:rPr lang="en-US" altLang="zh-CN" b="1" i="1" dirty="0" smtClean="0">
                            <a:latin typeface="Cambria Math" panose="02040503050406030204" pitchFamily="18" charset="0"/>
                          </a:rPr>
                        </m:ctrlPr>
                      </m:sSubPr>
                      <m:e>
                        <m:r>
                          <a:rPr lang="en-US" altLang="zh-CN" b="1" i="1" dirty="0" smtClean="0">
                            <a:latin typeface="Cambria Math" panose="02040503050406030204" pitchFamily="18" charset="0"/>
                          </a:rPr>
                          <m:t>𝒇</m:t>
                        </m:r>
                      </m:e>
                      <m:sub>
                        <m:r>
                          <a:rPr lang="en-US" altLang="zh-CN" b="1" i="1" dirty="0" smtClean="0">
                            <a:latin typeface="Cambria Math" panose="02040503050406030204" pitchFamily="18" charset="0"/>
                          </a:rPr>
                          <m:t>𝒋</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𝟏</m:t>
                        </m:r>
                      </m:sub>
                    </m:sSub>
                  </m:oMath>
                </a14:m>
                <a:endParaRPr lang="en-US" altLang="zh-CN" dirty="0" smtClean="0"/>
              </a:p>
              <a:p>
                <a:r>
                  <a:rPr lang="zh-CN" altLang="en-US" dirty="0" smtClean="0"/>
                  <a:t>根据二项式反演则有</a:t>
                </a:r>
                <a14:m>
                  <m:oMath xmlns:m="http://schemas.openxmlformats.org/officeDocument/2006/math">
                    <m:r>
                      <a:rPr lang="en-US" altLang="zh-CN" i="1" dirty="0">
                        <a:latin typeface="Cambria Math" panose="02040503050406030204" pitchFamily="18" charset="0"/>
                      </a:rPr>
                      <m:t>𝑓</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m:t>
                        </m:r>
                      </m:e>
                      <m:sub>
                        <m:r>
                          <a:rPr lang="en-US" altLang="zh-CN" b="1" i="1" dirty="0" smtClean="0">
                            <a:latin typeface="Cambria Math" panose="02040503050406030204" pitchFamily="18" charset="0"/>
                          </a:rPr>
                          <m:t>𝒊</m:t>
                        </m:r>
                      </m:sub>
                    </m:sSub>
                    <m:r>
                      <a:rPr lang="en-US" altLang="zh-CN" i="1" dirty="0">
                        <a:latin typeface="Cambria Math" panose="02040503050406030204" pitchFamily="18" charset="0"/>
                      </a:rPr>
                      <m:t>=</m:t>
                    </m:r>
                    <m:nary>
                      <m:naryPr>
                        <m:chr m:val="∑"/>
                        <m:supHide m:val="on"/>
                        <m:ctrlPr>
                          <a:rPr lang="en-US" altLang="zh-CN" b="1" i="1" dirty="0" smtClean="0">
                            <a:latin typeface="Cambria Math" panose="02040503050406030204" pitchFamily="18" charset="0"/>
                          </a:rPr>
                        </m:ctrlPr>
                      </m:naryPr>
                      <m:sub>
                        <m:r>
                          <a:rPr lang="en-US" altLang="zh-CN" b="1" i="1" dirty="0" smtClean="0">
                            <a:latin typeface="Cambria Math" panose="02040503050406030204" pitchFamily="18" charset="0"/>
                          </a:rPr>
                          <m:t>𝒋</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𝟎</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𝒊</m:t>
                        </m:r>
                      </m:sub>
                      <m:sup/>
                      <m:e>
                        <m:sSup>
                          <m:sSupPr>
                            <m:ctrlPr>
                              <a:rPr lang="en-US" altLang="zh-CN" b="1" i="1" dirty="0" smtClean="0">
                                <a:latin typeface="Cambria Math" panose="02040503050406030204" pitchFamily="18" charset="0"/>
                              </a:rPr>
                            </m:ctrlPr>
                          </m:sSupPr>
                          <m:e>
                            <m:d>
                              <m:dPr>
                                <m:ctrlPr>
                                  <a:rPr lang="en-US" altLang="zh-CN" b="1" i="1" dirty="0" smtClean="0">
                                    <a:latin typeface="Cambria Math" panose="02040503050406030204" pitchFamily="18" charset="0"/>
                                  </a:rPr>
                                </m:ctrlPr>
                              </m:dPr>
                              <m:e>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𝟏</m:t>
                                </m:r>
                              </m:e>
                            </m:d>
                          </m:e>
                          <m:sup>
                            <m:r>
                              <a:rPr lang="en-US" altLang="zh-CN" b="1" i="1" dirty="0" smtClean="0">
                                <a:latin typeface="Cambria Math" panose="02040503050406030204" pitchFamily="18" charset="0"/>
                              </a:rPr>
                              <m:t>𝒊</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𝒋</m:t>
                            </m:r>
                          </m:sup>
                        </m:sSup>
                        <m:d>
                          <m:dPr>
                            <m:ctrlPr>
                              <a:rPr lang="en-US" altLang="zh-CN" b="1" i="1" dirty="0" smtClean="0">
                                <a:latin typeface="Cambria Math" panose="02040503050406030204" pitchFamily="18" charset="0"/>
                              </a:rPr>
                            </m:ctrlPr>
                          </m:dPr>
                          <m:e>
                            <m:f>
                              <m:fPr>
                                <m:type m:val="noBar"/>
                                <m:ctrlPr>
                                  <a:rPr lang="en-US" altLang="zh-CN" b="1" i="1" dirty="0" smtClean="0">
                                    <a:latin typeface="Cambria Math" panose="02040503050406030204" pitchFamily="18" charset="0"/>
                                  </a:rPr>
                                </m:ctrlPr>
                              </m:fPr>
                              <m:num>
                                <m:r>
                                  <a:rPr lang="en-US" altLang="zh-CN" b="1" i="1" dirty="0" smtClean="0">
                                    <a:latin typeface="Cambria Math" panose="02040503050406030204" pitchFamily="18" charset="0"/>
                                  </a:rPr>
                                  <m:t>𝒊</m:t>
                                </m:r>
                              </m:num>
                              <m:den>
                                <m:r>
                                  <a:rPr lang="en-US" altLang="zh-CN" b="1" i="1" dirty="0" smtClean="0">
                                    <a:latin typeface="Cambria Math" panose="02040503050406030204" pitchFamily="18" charset="0"/>
                                  </a:rPr>
                                  <m:t>𝒋</m:t>
                                </m:r>
                              </m:den>
                            </m:f>
                          </m:e>
                        </m:d>
                        <m:r>
                          <a:rPr lang="en-US" altLang="zh-CN" b="1" i="1" dirty="0" smtClean="0">
                            <a:latin typeface="Cambria Math" panose="02040503050406030204" pitchFamily="18" charset="0"/>
                          </a:rPr>
                          <m:t>∗</m:t>
                        </m:r>
                        <m:sSub>
                          <m:sSubPr>
                            <m:ctrlPr>
                              <a:rPr lang="en-US" altLang="zh-CN" b="1" i="1" dirty="0" smtClean="0">
                                <a:latin typeface="Cambria Math" panose="02040503050406030204" pitchFamily="18" charset="0"/>
                              </a:rPr>
                            </m:ctrlPr>
                          </m:sSubPr>
                          <m:e>
                            <m:r>
                              <a:rPr lang="en-US" altLang="zh-CN" b="1" i="1" dirty="0" smtClean="0">
                                <a:latin typeface="Cambria Math" panose="02040503050406030204" pitchFamily="18" charset="0"/>
                              </a:rPr>
                              <m:t>𝒈</m:t>
                            </m:r>
                          </m:e>
                          <m:sub>
                            <m:r>
                              <a:rPr lang="en-US" altLang="zh-CN" b="1" i="1" dirty="0" smtClean="0">
                                <a:latin typeface="Cambria Math" panose="02040503050406030204" pitchFamily="18" charset="0"/>
                              </a:rPr>
                              <m:t>𝒋</m:t>
                            </m:r>
                          </m:sub>
                        </m:sSub>
                      </m:e>
                    </m:nary>
                  </m:oMath>
                </a14:m>
                <a:endParaRPr lang="en-US" altLang="zh-CN" dirty="0" smtClean="0"/>
              </a:p>
              <a:p>
                <a:r>
                  <a:rPr lang="zh-CN" altLang="en-US" dirty="0" smtClean="0"/>
                  <a:t>即</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𝒇</m:t>
                        </m:r>
                      </m:e>
                      <m:sub>
                        <m:r>
                          <a:rPr lang="en-US" altLang="zh-CN" b="1" i="1" dirty="0" smtClean="0">
                            <a:latin typeface="Cambria Math" panose="02040503050406030204" pitchFamily="18" charset="0"/>
                          </a:rPr>
                          <m:t>𝒊</m:t>
                        </m:r>
                        <m:r>
                          <a:rPr lang="en-US" altLang="zh-CN" i="1" dirty="0">
                            <a:latin typeface="Cambria Math" panose="02040503050406030204" pitchFamily="18" charset="0"/>
                          </a:rPr>
                          <m:t>+</m:t>
                        </m:r>
                        <m:r>
                          <a:rPr lang="en-US" altLang="zh-CN" i="1" dirty="0">
                            <a:latin typeface="Cambria Math" panose="02040503050406030204" pitchFamily="18" charset="0"/>
                          </a:rPr>
                          <m:t>𝟏</m:t>
                        </m:r>
                      </m:sub>
                    </m:sSub>
                    <m:r>
                      <a:rPr lang="en-US" altLang="zh-CN" b="1" i="1" dirty="0" smtClean="0">
                        <a:latin typeface="Cambria Math" panose="02040503050406030204" pitchFamily="18" charset="0"/>
                      </a:rPr>
                      <m:t>=</m:t>
                    </m:r>
                    <m:sSup>
                      <m:sSupPr>
                        <m:ctrlPr>
                          <a:rPr lang="en-US" altLang="zh-CN" b="1" i="1" dirty="0" smtClean="0">
                            <a:latin typeface="Cambria Math" panose="02040503050406030204" pitchFamily="18" charset="0"/>
                          </a:rPr>
                        </m:ctrlPr>
                      </m:sSupPr>
                      <m:e>
                        <m:d>
                          <m:dPr>
                            <m:ctrlPr>
                              <a:rPr lang="en-US" altLang="zh-CN" b="1" i="1" dirty="0" smtClean="0">
                                <a:latin typeface="Cambria Math" panose="02040503050406030204" pitchFamily="18" charset="0"/>
                              </a:rPr>
                            </m:ctrlPr>
                          </m:dPr>
                          <m:e>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𝟏</m:t>
                            </m:r>
                          </m:e>
                        </m:d>
                      </m:e>
                      <m:sup>
                        <m:r>
                          <a:rPr lang="en-US" altLang="zh-CN" b="1" i="1" dirty="0" smtClean="0">
                            <a:latin typeface="Cambria Math" panose="02040503050406030204" pitchFamily="18" charset="0"/>
                          </a:rPr>
                          <m:t>𝒊</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𝒌</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𝟏</m:t>
                        </m:r>
                        <m:r>
                          <a:rPr lang="en-US" altLang="zh-CN" b="1" i="1" dirty="0" smtClean="0">
                            <a:latin typeface="Cambria Math" panose="02040503050406030204" pitchFamily="18" charset="0"/>
                          </a:rPr>
                          <m:t>)</m:t>
                        </m:r>
                      </m:sup>
                    </m:sSup>
                    <m:r>
                      <a:rPr lang="en-US" altLang="zh-CN" b="1" i="1" dirty="0" smtClean="0">
                        <a:latin typeface="Cambria Math" panose="02040503050406030204" pitchFamily="18" charset="0"/>
                      </a:rPr>
                      <m:t>∗</m:t>
                    </m:r>
                    <m:d>
                      <m:dPr>
                        <m:ctrlPr>
                          <a:rPr lang="en-US" altLang="zh-CN" i="1" dirty="0">
                            <a:latin typeface="Cambria Math" panose="02040503050406030204" pitchFamily="18" charset="0"/>
                          </a:rPr>
                        </m:ctrlPr>
                      </m:dPr>
                      <m:e>
                        <m:f>
                          <m:fPr>
                            <m:type m:val="noBar"/>
                            <m:ctrlPr>
                              <a:rPr lang="en-US" altLang="zh-CN" i="1" dirty="0">
                                <a:latin typeface="Cambria Math" panose="02040503050406030204" pitchFamily="18" charset="0"/>
                              </a:rPr>
                            </m:ctrlPr>
                          </m:fPr>
                          <m:num>
                            <m:r>
                              <a:rPr lang="en-US" altLang="zh-CN" i="1" dirty="0">
                                <a:latin typeface="Cambria Math" panose="02040503050406030204" pitchFamily="18" charset="0"/>
                              </a:rPr>
                              <m:t>𝒊</m:t>
                            </m:r>
                          </m:num>
                          <m:den>
                            <m:r>
                              <a:rPr lang="en-US" altLang="zh-CN" b="1" i="1" dirty="0" smtClean="0">
                                <a:latin typeface="Cambria Math" panose="02040503050406030204" pitchFamily="18" charset="0"/>
                              </a:rPr>
                              <m:t>𝒌</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𝟏</m:t>
                            </m:r>
                          </m:den>
                        </m:f>
                      </m:e>
                    </m:d>
                  </m:oMath>
                </a14:m>
                <a:endParaRPr lang="en-US" altLang="zh-CN" dirty="0" smtClean="0"/>
              </a:p>
              <a:p>
                <a:r>
                  <a:rPr lang="zh-CN" altLang="en-US" dirty="0" smtClean="0"/>
                  <a:t>整理得</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𝒇</m:t>
                        </m:r>
                      </m:e>
                      <m:sub>
                        <m:r>
                          <a:rPr lang="en-US" altLang="zh-CN" i="1" dirty="0">
                            <a:latin typeface="Cambria Math" panose="02040503050406030204" pitchFamily="18" charset="0"/>
                          </a:rPr>
                          <m:t>𝒊</m:t>
                        </m:r>
                      </m:sub>
                    </m:sSub>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d>
                          <m:dPr>
                            <m:ctrlPr>
                              <a:rPr lang="en-US" altLang="zh-CN" i="1" dirty="0">
                                <a:latin typeface="Cambria Math" panose="02040503050406030204" pitchFamily="18" charset="0"/>
                              </a:rPr>
                            </m:ctrlPr>
                          </m:dPr>
                          <m:e>
                            <m:r>
                              <a:rPr lang="en-US" altLang="zh-CN" i="1" dirty="0">
                                <a:latin typeface="Cambria Math" panose="02040503050406030204" pitchFamily="18" charset="0"/>
                              </a:rPr>
                              <m:t>−</m:t>
                            </m:r>
                            <m:r>
                              <a:rPr lang="en-US" altLang="zh-CN" i="1" dirty="0">
                                <a:latin typeface="Cambria Math" panose="02040503050406030204" pitchFamily="18" charset="0"/>
                              </a:rPr>
                              <m:t>𝟏</m:t>
                            </m:r>
                          </m:e>
                        </m:d>
                      </m:e>
                      <m:sup>
                        <m:r>
                          <a:rPr lang="en-US" altLang="zh-CN" i="1" dirty="0">
                            <a:latin typeface="Cambria Math" panose="02040503050406030204" pitchFamily="18" charset="0"/>
                          </a:rPr>
                          <m:t>𝒊</m:t>
                        </m:r>
                        <m:r>
                          <a:rPr lang="en-US" altLang="zh-CN" i="1" dirty="0">
                            <a:latin typeface="Cambria Math" panose="02040503050406030204" pitchFamily="18" charset="0"/>
                          </a:rPr>
                          <m:t>−</m:t>
                        </m:r>
                        <m:r>
                          <a:rPr lang="en-US" altLang="zh-CN" b="1" i="1" dirty="0" smtClean="0">
                            <a:latin typeface="Cambria Math" panose="02040503050406030204" pitchFamily="18" charset="0"/>
                          </a:rPr>
                          <m:t>𝒌</m:t>
                        </m:r>
                      </m:sup>
                    </m:sSup>
                    <m:r>
                      <a:rPr lang="en-US" altLang="zh-CN" i="1" dirty="0">
                        <a:latin typeface="Cambria Math" panose="02040503050406030204" pitchFamily="18" charset="0"/>
                      </a:rPr>
                      <m:t>∗</m:t>
                    </m:r>
                    <m:d>
                      <m:dPr>
                        <m:ctrlPr>
                          <a:rPr lang="en-US" altLang="zh-CN" i="1" dirty="0">
                            <a:latin typeface="Cambria Math" panose="02040503050406030204" pitchFamily="18" charset="0"/>
                          </a:rPr>
                        </m:ctrlPr>
                      </m:dPr>
                      <m:e>
                        <m:f>
                          <m:fPr>
                            <m:type m:val="noBar"/>
                            <m:ctrlPr>
                              <a:rPr lang="en-US" altLang="zh-CN" i="1" dirty="0">
                                <a:latin typeface="Cambria Math" panose="02040503050406030204" pitchFamily="18" charset="0"/>
                              </a:rPr>
                            </m:ctrlPr>
                          </m:fPr>
                          <m:num>
                            <m:r>
                              <a:rPr lang="en-US" altLang="zh-CN" i="1" dirty="0">
                                <a:latin typeface="Cambria Math" panose="02040503050406030204" pitchFamily="18" charset="0"/>
                              </a:rPr>
                              <m:t>𝒊</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𝟏</m:t>
                            </m:r>
                          </m:num>
                          <m:den>
                            <m:r>
                              <a:rPr lang="en-US" altLang="zh-CN" i="1" dirty="0">
                                <a:latin typeface="Cambria Math" panose="02040503050406030204" pitchFamily="18" charset="0"/>
                              </a:rPr>
                              <m:t>𝒌</m:t>
                            </m:r>
                            <m:r>
                              <a:rPr lang="en-US" altLang="zh-CN" i="1" dirty="0">
                                <a:latin typeface="Cambria Math" panose="02040503050406030204" pitchFamily="18" charset="0"/>
                              </a:rPr>
                              <m:t>−</m:t>
                            </m:r>
                            <m:r>
                              <a:rPr lang="en-US" altLang="zh-CN" i="1" dirty="0">
                                <a:latin typeface="Cambria Math" panose="02040503050406030204" pitchFamily="18" charset="0"/>
                              </a:rPr>
                              <m:t>𝟏</m:t>
                            </m:r>
                          </m:den>
                        </m:f>
                      </m:e>
                    </m:d>
                  </m:oMath>
                </a14:m>
                <a:endParaRPr lang="en-US" altLang="zh-CN" dirty="0"/>
              </a:p>
              <a:p>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381"/>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4288764" y="1825625"/>
            <a:ext cx="3427435" cy="1059389"/>
          </a:xfrm>
          <a:prstGeom prst="rect">
            <a:avLst/>
          </a:prstGeom>
        </p:spPr>
      </p:pic>
    </p:spTree>
    <p:extLst>
      <p:ext uri="{BB962C8B-B14F-4D97-AF65-F5344CB8AC3E}">
        <p14:creationId xmlns:p14="http://schemas.microsoft.com/office/powerpoint/2010/main" val="2487112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最终我们可以用下式来求</a:t>
            </a:r>
            <a:r>
              <a:rPr lang="en-US" altLang="zh-CN" dirty="0" smtClean="0"/>
              <a:t>kth max:</a:t>
            </a:r>
          </a:p>
          <a:p>
            <a:endParaRPr lang="en-US" altLang="zh-CN" dirty="0"/>
          </a:p>
          <a:p>
            <a:endParaRPr lang="en-US" altLang="zh-CN" dirty="0" smtClean="0"/>
          </a:p>
          <a:p>
            <a:endParaRPr lang="en-US" altLang="zh-CN" dirty="0"/>
          </a:p>
          <a:p>
            <a:r>
              <a:rPr lang="zh-CN" altLang="en-US" dirty="0"/>
              <a:t>可以</a:t>
            </a:r>
            <a:r>
              <a:rPr lang="zh-CN" altLang="en-US" dirty="0" smtClean="0"/>
              <a:t>发现，我们只需要计算元素个数</a:t>
            </a:r>
            <a:r>
              <a:rPr lang="en-US" altLang="zh-CN" dirty="0" smtClean="0"/>
              <a:t>&gt;=k</a:t>
            </a:r>
            <a:r>
              <a:rPr lang="zh-CN" altLang="en-US" dirty="0" smtClean="0"/>
              <a:t>的子集即可。</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2243830" y="2493860"/>
            <a:ext cx="6447309" cy="1059831"/>
          </a:xfrm>
          <a:prstGeom prst="rect">
            <a:avLst/>
          </a:prstGeom>
        </p:spPr>
      </p:pic>
    </p:spTree>
    <p:extLst>
      <p:ext uri="{BB962C8B-B14F-4D97-AF65-F5344CB8AC3E}">
        <p14:creationId xmlns:p14="http://schemas.microsoft.com/office/powerpoint/2010/main" val="684165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p>
        </p:txBody>
      </p:sp>
      <p:sp>
        <p:nvSpPr>
          <p:cNvPr id="3" name="内容占位符 2"/>
          <p:cNvSpPr>
            <a:spLocks noGrp="1"/>
          </p:cNvSpPr>
          <p:nvPr>
            <p:ph idx="1"/>
          </p:nvPr>
        </p:nvSpPr>
        <p:spPr/>
        <p:txBody>
          <a:bodyPr/>
          <a:lstStyle/>
          <a:p>
            <a:r>
              <a:rPr lang="zh-CN" altLang="en-US" dirty="0"/>
              <a:t>给定集合</a:t>
            </a:r>
            <a:r>
              <a:rPr lang="en-US" altLang="zh-CN" dirty="0"/>
              <a:t>S</a:t>
            </a:r>
            <a:r>
              <a:rPr lang="zh-CN" altLang="en-US" dirty="0"/>
              <a:t>中每个元素出现的概率</a:t>
            </a:r>
            <a:r>
              <a:rPr lang="en-US" altLang="zh-CN" dirty="0"/>
              <a:t>pi,</a:t>
            </a:r>
            <a:r>
              <a:rPr lang="zh-CN" altLang="en-US" dirty="0"/>
              <a:t>其和为</a:t>
            </a:r>
            <a:r>
              <a:rPr lang="en-US" altLang="zh-CN" dirty="0"/>
              <a:t>1</a:t>
            </a:r>
            <a:r>
              <a:rPr lang="zh-CN" altLang="en-US" dirty="0"/>
              <a:t>，每次会按概率出现</a:t>
            </a:r>
            <a:r>
              <a:rPr lang="en-US" altLang="zh-CN" dirty="0"/>
              <a:t>,</a:t>
            </a:r>
            <a:r>
              <a:rPr lang="zh-CN" altLang="en-US" dirty="0"/>
              <a:t>每次会按概率出现一个元素。</a:t>
            </a:r>
            <a:r>
              <a:rPr lang="zh-CN" altLang="en-US" dirty="0" smtClean="0"/>
              <a:t>求出现</a:t>
            </a:r>
            <a:r>
              <a:rPr lang="en-US" altLang="zh-CN" dirty="0" smtClean="0"/>
              <a:t>k</a:t>
            </a:r>
            <a:r>
              <a:rPr lang="zh-CN" altLang="en-US" dirty="0" smtClean="0"/>
              <a:t>个元素的</a:t>
            </a:r>
            <a:r>
              <a:rPr lang="zh-CN" altLang="en-US" dirty="0"/>
              <a:t>期望次数。</a:t>
            </a:r>
            <a:endParaRPr lang="en-US" altLang="zh-CN" dirty="0"/>
          </a:p>
          <a:p>
            <a:endParaRPr lang="zh-CN" altLang="en-US" dirty="0"/>
          </a:p>
        </p:txBody>
      </p:sp>
    </p:spTree>
    <p:extLst>
      <p:ext uri="{BB962C8B-B14F-4D97-AF65-F5344CB8AC3E}">
        <p14:creationId xmlns:p14="http://schemas.microsoft.com/office/powerpoint/2010/main" val="1538970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出现</a:t>
            </a:r>
            <a:r>
              <a:rPr lang="en-US" altLang="zh-CN" dirty="0"/>
              <a:t>k</a:t>
            </a:r>
            <a:r>
              <a:rPr lang="zh-CN" altLang="en-US" dirty="0"/>
              <a:t>个元素</a:t>
            </a:r>
            <a:r>
              <a:rPr lang="zh-CN" altLang="en-US" dirty="0" smtClean="0">
                <a:latin typeface="微软雅黑" panose="020B0503020204020204" pitchFamily="34" charset="-122"/>
                <a:ea typeface="微软雅黑" panose="020B0503020204020204" pitchFamily="34" charset="-122"/>
              </a:rPr>
              <a:t>的</a:t>
            </a:r>
            <a:r>
              <a:rPr lang="zh-CN" altLang="en-US" dirty="0">
                <a:latin typeface="微软雅黑" panose="020B0503020204020204" pitchFamily="34" charset="-122"/>
                <a:ea typeface="微软雅黑" panose="020B0503020204020204" pitchFamily="34" charset="-122"/>
              </a:rPr>
              <a:t>期望次数等价于</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出现</a:t>
            </a:r>
            <a:r>
              <a:rPr lang="zh-CN" altLang="en-US" dirty="0" smtClean="0">
                <a:latin typeface="微软雅黑" panose="020B0503020204020204" pitchFamily="34" charset="-122"/>
                <a:ea typeface="微软雅黑" panose="020B0503020204020204" pitchFamily="34" charset="-122"/>
              </a:rPr>
              <a:t>时间第</a:t>
            </a:r>
            <a:r>
              <a:rPr lang="en-US" altLang="zh-CN" dirty="0" smtClean="0">
                <a:latin typeface="微软雅黑" panose="020B0503020204020204" pitchFamily="34" charset="-122"/>
                <a:ea typeface="微软雅黑" panose="020B0503020204020204" pitchFamily="34" charset="-122"/>
              </a:rPr>
              <a:t>n-k+1</a:t>
            </a:r>
            <a:r>
              <a:rPr lang="zh-CN" altLang="en-US" dirty="0" smtClean="0">
                <a:latin typeface="微软雅黑" panose="020B0503020204020204" pitchFamily="34" charset="-122"/>
                <a:ea typeface="微软雅黑" panose="020B0503020204020204" pitchFamily="34" charset="-122"/>
              </a:rPr>
              <a:t>晚</a:t>
            </a:r>
            <a:r>
              <a:rPr lang="zh-CN" altLang="en-US" dirty="0">
                <a:latin typeface="微软雅黑" panose="020B0503020204020204" pitchFamily="34" charset="-122"/>
                <a:ea typeface="微软雅黑" panose="020B0503020204020204" pitchFamily="34" charset="-122"/>
              </a:rPr>
              <a:t>的数出现的期望次数</a:t>
            </a:r>
            <a:r>
              <a:rPr lang="zh-CN" altLang="en-US"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直接套用推广的</a:t>
            </a:r>
            <a:r>
              <a:rPr lang="en-US" altLang="zh-CN" dirty="0" smtClean="0">
                <a:latin typeface="微软雅黑" panose="020B0503020204020204" pitchFamily="34" charset="-122"/>
                <a:ea typeface="微软雅黑" panose="020B0503020204020204" pitchFamily="34" charset="-122"/>
              </a:rPr>
              <a:t>min-max</a:t>
            </a:r>
            <a:r>
              <a:rPr lang="zh-CN" altLang="en-US" dirty="0" smtClean="0">
                <a:latin typeface="微软雅黑" panose="020B0503020204020204" pitchFamily="34" charset="-122"/>
                <a:ea typeface="微软雅黑" panose="020B0503020204020204" pitchFamily="34" charset="-122"/>
              </a:rPr>
              <a:t>容斥即可。</a:t>
            </a:r>
            <a:endParaRPr lang="en-US" altLang="zh-CN"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3796927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整数拆分问题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第一类拆分：将</a:t>
                </a:r>
                <a:r>
                  <a:rPr lang="en-US" altLang="zh-CN" dirty="0"/>
                  <a:t>n</a:t>
                </a:r>
                <a:r>
                  <a:rPr lang="zh-CN" altLang="en-US" dirty="0"/>
                  <a:t>拆成任意个互不相同的正整数之和，求方案数。</a:t>
                </a:r>
              </a:p>
              <a:p>
                <a:r>
                  <a:rPr lang="zh-CN" altLang="en-US" dirty="0"/>
                  <a:t>第二类拆分：将</a:t>
                </a:r>
                <a:r>
                  <a:rPr lang="en-US" altLang="zh-CN" dirty="0"/>
                  <a:t>n</a:t>
                </a:r>
                <a:r>
                  <a:rPr lang="zh-CN" altLang="en-US" dirty="0"/>
                  <a:t>拆成任意个正整数之和，求方案数。</a:t>
                </a:r>
              </a:p>
              <a:p>
                <a:r>
                  <a:rPr lang="zh-CN" altLang="en-US" dirty="0"/>
                  <a:t>两类问题均</a:t>
                </a:r>
                <a:r>
                  <a:rPr lang="zh-CN" altLang="en-US" dirty="0" smtClean="0"/>
                  <a:t>存在</a:t>
                </a:r>
                <a14:m>
                  <m:oMath xmlns:m="http://schemas.openxmlformats.org/officeDocument/2006/math">
                    <m:r>
                      <a:rPr lang="en-US" altLang="zh-CN" b="1" i="1" dirty="0" smtClean="0">
                        <a:latin typeface="Cambria Math" panose="02040503050406030204" pitchFamily="18" charset="0"/>
                      </a:rPr>
                      <m:t>𝑶</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𝒏</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𝒏</m:t>
                    </m:r>
                    <m:r>
                      <a:rPr lang="en-US" altLang="zh-CN" b="1" i="1" dirty="0" smtClean="0">
                        <a:latin typeface="Cambria Math" panose="02040503050406030204" pitchFamily="18" charset="0"/>
                      </a:rPr>
                      <m:t>)</m:t>
                    </m:r>
                  </m:oMath>
                </a14:m>
                <a:r>
                  <a:rPr lang="zh-CN" altLang="en-US" dirty="0" smtClean="0"/>
                  <a:t>的</a:t>
                </a:r>
                <a:r>
                  <a:rPr lang="zh-CN" altLang="en-US" dirty="0"/>
                  <a:t>解法。</a:t>
                </a:r>
              </a:p>
              <a:p>
                <a:r>
                  <a:rPr lang="zh-CN" altLang="en-US" dirty="0"/>
                  <a:t>我们来讲解这个经典问题。</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381" r="-1971"/>
                </a:stretch>
              </a:blipFill>
            </p:spPr>
            <p:txBody>
              <a:bodyPr/>
              <a:lstStyle/>
              <a:p>
                <a:r>
                  <a:rPr lang="zh-CN" alt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组合数型容斥</a:t>
            </a:r>
          </a:p>
        </p:txBody>
      </p:sp>
      <p:sp>
        <p:nvSpPr>
          <p:cNvPr id="3" name="内容占位符 2"/>
          <p:cNvSpPr>
            <a:spLocks noGrp="1"/>
          </p:cNvSpPr>
          <p:nvPr>
            <p:ph idx="1"/>
          </p:nvPr>
        </p:nvSpPr>
        <p:spPr/>
        <p:txBody>
          <a:bodyPr/>
          <a:lstStyle/>
          <a:p>
            <a:r>
              <a:rPr lang="zh-CN" altLang="en-US"/>
              <a:t>显然</a:t>
            </a:r>
            <a:r>
              <a:rPr lang="en-US" altLang="zh-CN"/>
              <a:t>n=0</a:t>
            </a:r>
            <a:r>
              <a:rPr lang="zh-CN" altLang="en-US"/>
              <a:t>时该式子为</a:t>
            </a:r>
            <a:r>
              <a:rPr lang="en-US" altLang="zh-CN"/>
              <a:t>0</a:t>
            </a:r>
            <a:r>
              <a:rPr lang="zh-CN" altLang="en-US"/>
              <a:t>，接下来我们说明</a:t>
            </a:r>
            <a:r>
              <a:rPr lang="en-US" altLang="zh-CN"/>
              <a:t>n&gt;=1</a:t>
            </a:r>
            <a:r>
              <a:rPr lang="zh-CN" altLang="en-US"/>
              <a:t>时该式子为</a:t>
            </a:r>
            <a:r>
              <a:rPr lang="en-US" altLang="zh-CN"/>
              <a:t>1</a:t>
            </a:r>
            <a:r>
              <a:rPr lang="zh-CN" altLang="en-US"/>
              <a:t>。</a:t>
            </a:r>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4" name="图片 3"/>
          <p:cNvPicPr>
            <a:picLocks noChangeAspect="1"/>
          </p:cNvPicPr>
          <p:nvPr/>
        </p:nvPicPr>
        <p:blipFill>
          <a:blip r:embed="rId2"/>
          <a:stretch>
            <a:fillRect/>
          </a:stretch>
        </p:blipFill>
        <p:spPr>
          <a:xfrm>
            <a:off x="997585" y="2515870"/>
            <a:ext cx="9202420" cy="247142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第一类拆分</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设</a:t>
                </a:r>
                <a:r>
                  <a:rPr lang="en-US" altLang="zh-CN" dirty="0"/>
                  <a:t>f[</a:t>
                </a:r>
                <a:r>
                  <a:rPr lang="en-US" altLang="zh-CN" dirty="0" err="1"/>
                  <a:t>i,j</a:t>
                </a:r>
                <a:r>
                  <a:rPr lang="en-US" altLang="zh-CN" dirty="0"/>
                  <a:t>]</a:t>
                </a:r>
                <a:r>
                  <a:rPr lang="zh-CN" altLang="en-US" dirty="0"/>
                  <a:t>表示把</a:t>
                </a:r>
                <a:r>
                  <a:rPr lang="en-US" altLang="zh-CN" dirty="0"/>
                  <a:t>j</a:t>
                </a:r>
                <a:r>
                  <a:rPr lang="zh-CN" altLang="en-US" dirty="0"/>
                  <a:t>拆成</a:t>
                </a:r>
                <a:r>
                  <a:rPr lang="en-US" altLang="zh-CN" dirty="0" err="1"/>
                  <a:t>i</a:t>
                </a:r>
                <a:r>
                  <a:rPr lang="zh-CN" altLang="en-US" dirty="0"/>
                  <a:t>个互不相同的数之和。</a:t>
                </a:r>
              </a:p>
              <a:p>
                <a:r>
                  <a:rPr lang="zh-CN" altLang="en-US" dirty="0"/>
                  <a:t>讨论是否存在</a:t>
                </a:r>
                <a:r>
                  <a:rPr lang="en-US" altLang="zh-CN" dirty="0"/>
                  <a:t>1</a:t>
                </a:r>
                <a:r>
                  <a:rPr lang="zh-CN" altLang="en-US" dirty="0"/>
                  <a:t>，可以得到递推式：</a:t>
                </a:r>
              </a:p>
              <a:p>
                <a:r>
                  <a:rPr lang="en-US" altLang="zh-CN" dirty="0"/>
                  <a:t>f[</a:t>
                </a:r>
                <a:r>
                  <a:rPr lang="en-US" altLang="zh-CN" dirty="0" err="1"/>
                  <a:t>i,j</a:t>
                </a:r>
                <a:r>
                  <a:rPr lang="en-US" altLang="zh-CN" dirty="0"/>
                  <a:t>]=f[i-1,j-i]+f[</a:t>
                </a:r>
                <a:r>
                  <a:rPr lang="en-US" altLang="zh-CN" dirty="0" err="1"/>
                  <a:t>i,j-i</a:t>
                </a:r>
                <a:r>
                  <a:rPr lang="en-US" altLang="zh-CN" dirty="0"/>
                  <a:t>]</a:t>
                </a:r>
              </a:p>
              <a:p>
                <a:r>
                  <a:rPr lang="zh-CN" altLang="en-US" dirty="0"/>
                  <a:t>注意到数都互不相同，因此第一维</a:t>
                </a:r>
                <a14:m>
                  <m:oMath xmlns:m="http://schemas.openxmlformats.org/officeDocument/2006/math">
                    <m:r>
                      <a:rPr lang="zh-CN" altLang="en-US" b="1" i="0" dirty="0">
                        <a:latin typeface="Cambria Math" panose="02040503050406030204" pitchFamily="18" charset="0"/>
                      </a:rPr>
                      <m:t>是</m:t>
                    </m:r>
                    <m:r>
                      <a:rPr lang="en-US" altLang="zh-CN" b="1" i="0" dirty="0">
                        <a:latin typeface="Cambria Math" panose="02040503050406030204" pitchFamily="18" charset="0"/>
                      </a:rPr>
                      <m:t>𝐎</m:t>
                    </m:r>
                    <m:r>
                      <a:rPr lang="en-US" altLang="zh-CN" b="1" i="0" dirty="0">
                        <a:latin typeface="Cambria Math" panose="02040503050406030204" pitchFamily="18" charset="0"/>
                      </a:rPr>
                      <m:t>(√</m:t>
                    </m:r>
                    <m:r>
                      <a:rPr lang="en-US" altLang="zh-CN" b="1" i="0" dirty="0">
                        <a:latin typeface="Cambria Math" panose="02040503050406030204" pitchFamily="18" charset="0"/>
                      </a:rPr>
                      <m:t>𝐧</m:t>
                    </m:r>
                    <m:r>
                      <a:rPr lang="en-US" altLang="zh-CN" b="1" i="0" dirty="0">
                        <a:latin typeface="Cambria Math" panose="02040503050406030204" pitchFamily="18" charset="0"/>
                      </a:rPr>
                      <m:t>) </m:t>
                    </m:r>
                  </m:oMath>
                </a14:m>
                <a:r>
                  <a:rPr lang="zh-CN" altLang="en-US" dirty="0" smtClean="0"/>
                  <a:t>的。</a:t>
                </a:r>
                <a:endParaRPr lang="zh-CN" altLang="en-US" dirty="0"/>
              </a:p>
              <a:p>
                <a:r>
                  <a:rPr lang="zh-CN" altLang="en-US" dirty="0"/>
                  <a:t>总复杂度</a:t>
                </a:r>
                <a14:m>
                  <m:oMath xmlns:m="http://schemas.openxmlformats.org/officeDocument/2006/math">
                    <m:r>
                      <a:rPr lang="en-US" altLang="zh-CN" b="1" i="0" dirty="0">
                        <a:latin typeface="Cambria Math" panose="02040503050406030204" pitchFamily="18" charset="0"/>
                      </a:rPr>
                      <m:t>𝐎</m:t>
                    </m:r>
                    <m:r>
                      <a:rPr lang="en-US" altLang="zh-CN" b="1" i="0" dirty="0">
                        <a:latin typeface="Cambria Math" panose="02040503050406030204" pitchFamily="18" charset="0"/>
                      </a:rPr>
                      <m:t>(</m:t>
                    </m:r>
                    <m:r>
                      <a:rPr lang="en-US" altLang="zh-CN" b="1" i="0" dirty="0">
                        <a:latin typeface="Cambria Math" panose="02040503050406030204" pitchFamily="18" charset="0"/>
                      </a:rPr>
                      <m:t>𝐧</m:t>
                    </m:r>
                    <m:r>
                      <a:rPr lang="en-US" altLang="zh-CN" b="1" i="0" dirty="0">
                        <a:latin typeface="Cambria Math" panose="02040503050406030204" pitchFamily="18" charset="0"/>
                      </a:rPr>
                      <m:t>√</m:t>
                    </m:r>
                    <m:r>
                      <a:rPr lang="en-US" altLang="zh-CN" b="1" i="0" dirty="0">
                        <a:latin typeface="Cambria Math" panose="02040503050406030204" pitchFamily="18" charset="0"/>
                      </a:rPr>
                      <m:t>𝐧</m:t>
                    </m:r>
                    <m:r>
                      <a:rPr lang="en-US" altLang="zh-CN" b="1" i="0" dirty="0">
                        <a:latin typeface="Cambria Math" panose="02040503050406030204" pitchFamily="18" charset="0"/>
                      </a:rPr>
                      <m:t>) </m:t>
                    </m:r>
                  </m:oMath>
                </a14:m>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381"/>
                </a:stretch>
              </a:blipFill>
            </p:spPr>
            <p:txBody>
              <a:bodyPr/>
              <a:lstStyle/>
              <a:p>
                <a:r>
                  <a:rPr lang="zh-CN" altLang="en-US">
                    <a:noFill/>
                  </a:rPr>
                  <a:t> </a:t>
                </a: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第二类拆分</a:t>
            </a:r>
          </a:p>
        </p:txBody>
      </p:sp>
      <p:sp>
        <p:nvSpPr>
          <p:cNvPr id="3" name="内容占位符 2"/>
          <p:cNvSpPr>
            <a:spLocks noGrp="1"/>
          </p:cNvSpPr>
          <p:nvPr>
            <p:ph idx="1"/>
          </p:nvPr>
        </p:nvSpPr>
        <p:spPr/>
        <p:txBody>
          <a:bodyPr/>
          <a:lstStyle/>
          <a:p>
            <a:r>
              <a:rPr lang="zh-CN" altLang="en-US"/>
              <a:t>让我们来学习五边形数定理，先来认识五边形数：</a:t>
            </a:r>
          </a:p>
          <a:p>
            <a:r>
              <a:rPr lang="zh-CN" altLang="en-US"/>
              <a:t>                                       如图，这就是五边形数。</a:t>
            </a:r>
          </a:p>
          <a:p>
            <a:endParaRPr lang="zh-CN" altLang="en-US"/>
          </a:p>
        </p:txBody>
      </p:sp>
      <p:pic>
        <p:nvPicPr>
          <p:cNvPr id="4" name="图片 3"/>
          <p:cNvPicPr>
            <a:picLocks noChangeAspect="1"/>
          </p:cNvPicPr>
          <p:nvPr/>
        </p:nvPicPr>
        <p:blipFill>
          <a:blip r:embed="rId2"/>
          <a:stretch>
            <a:fillRect/>
          </a:stretch>
        </p:blipFill>
        <p:spPr>
          <a:xfrm>
            <a:off x="546735" y="2348865"/>
            <a:ext cx="4476115" cy="382841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广义五边形数</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我们把形如</a:t>
                </a:r>
                <a:r>
                  <a:rPr lang="en-US" altLang="zh-CN" dirty="0"/>
                  <a:t>k(3k+1)/2</a:t>
                </a:r>
                <a:r>
                  <a:rPr lang="zh-CN" altLang="en-US" dirty="0"/>
                  <a:t>以及</a:t>
                </a:r>
                <a:r>
                  <a:rPr lang="en-US" altLang="zh-CN" dirty="0"/>
                  <a:t>k(3k-1)/2</a:t>
                </a:r>
                <a:r>
                  <a:rPr lang="zh-CN" altLang="en-US" dirty="0"/>
                  <a:t>，</a:t>
                </a:r>
                <a:r>
                  <a:rPr lang="en-US" altLang="zh-CN" dirty="0"/>
                  <a:t>k</a:t>
                </a:r>
                <a:r>
                  <a:rPr lang="zh-CN" altLang="en-US" dirty="0"/>
                  <a:t>为任意整数，这样的数定义为广义五边形数。</a:t>
                </a:r>
              </a:p>
              <a:p>
                <a:r>
                  <a:rPr lang="zh-CN" altLang="en-US" dirty="0"/>
                  <a:t>那么</a:t>
                </a:r>
                <a:r>
                  <a:rPr lang="en-US" altLang="zh-CN" dirty="0"/>
                  <a:t>0 1 2 5 7 12 15……</a:t>
                </a:r>
              </a:p>
              <a:p>
                <a:r>
                  <a:rPr lang="zh-CN" altLang="en-US" dirty="0"/>
                  <a:t>都是广义五边形数。</a:t>
                </a:r>
              </a:p>
              <a:p>
                <a:r>
                  <a:rPr lang="zh-CN" altLang="en-US" dirty="0"/>
                  <a:t>我们令</a:t>
                </a:r>
                <a:r>
                  <a:rPr lang="en-US" altLang="zh-CN" dirty="0"/>
                  <a:t>p(n)</a:t>
                </a:r>
                <a:r>
                  <a:rPr lang="zh-CN" altLang="en-US" dirty="0"/>
                  <a:t>表示</a:t>
                </a:r>
                <a:r>
                  <a:rPr lang="en-US" altLang="zh-CN" dirty="0"/>
                  <a:t>n</a:t>
                </a:r>
                <a:r>
                  <a:rPr lang="zh-CN" altLang="en-US" dirty="0"/>
                  <a:t>的拆分数，五边形数定理是</a:t>
                </a:r>
              </a:p>
              <a:p>
                <a:endParaRPr lang="zh-CN" altLang="en-US" dirty="0"/>
              </a:p>
              <a:p>
                <a:endParaRPr lang="zh-CN" altLang="en-US" dirty="0"/>
              </a:p>
              <a:p>
                <a:r>
                  <a:rPr lang="zh-CN" altLang="en-US" dirty="0" smtClean="0"/>
                  <a:t>直接递推就可以做到</a:t>
                </a:r>
                <a14:m>
                  <m:oMath xmlns:m="http://schemas.openxmlformats.org/officeDocument/2006/math">
                    <m:r>
                      <a:rPr lang="en-US" altLang="zh-CN" dirty="0">
                        <a:latin typeface="Cambria Math" panose="02040503050406030204" pitchFamily="18" charset="0"/>
                      </a:rPr>
                      <m:t>𝐎</m:t>
                    </m:r>
                    <m:r>
                      <a:rPr lang="en-US" altLang="zh-CN" dirty="0">
                        <a:latin typeface="Cambria Math" panose="02040503050406030204" pitchFamily="18" charset="0"/>
                      </a:rPr>
                      <m:t>(</m:t>
                    </m:r>
                    <m:r>
                      <a:rPr lang="en-US" altLang="zh-CN" dirty="0">
                        <a:latin typeface="Cambria Math" panose="02040503050406030204" pitchFamily="18" charset="0"/>
                      </a:rPr>
                      <m:t>𝐧</m:t>
                    </m:r>
                    <m:r>
                      <a:rPr lang="en-US" altLang="zh-CN" dirty="0">
                        <a:latin typeface="Cambria Math" panose="02040503050406030204" pitchFamily="18" charset="0"/>
                      </a:rPr>
                      <m:t>√</m:t>
                    </m:r>
                    <m:r>
                      <a:rPr lang="en-US" altLang="zh-CN" dirty="0">
                        <a:latin typeface="Cambria Math" panose="02040503050406030204" pitchFamily="18" charset="0"/>
                      </a:rPr>
                      <m:t>𝐧</m:t>
                    </m:r>
                    <m:r>
                      <a:rPr lang="en-US" altLang="zh-CN" dirty="0">
                        <a:latin typeface="Cambria Math" panose="02040503050406030204" pitchFamily="18" charset="0"/>
                      </a:rPr>
                      <m:t>) </m:t>
                    </m:r>
                  </m:oMath>
                </a14:m>
                <a:r>
                  <a:rPr lang="zh-CN" altLang="en-US" dirty="0" smtClean="0"/>
                  <a:t>。</a:t>
                </a:r>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381" r="-580"/>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970915" y="4355465"/>
            <a:ext cx="10367645" cy="82867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定理的证明</a:t>
            </a:r>
          </a:p>
        </p:txBody>
      </p:sp>
      <p:sp>
        <p:nvSpPr>
          <p:cNvPr id="3" name="内容占位符 2"/>
          <p:cNvSpPr>
            <a:spLocks noGrp="1"/>
          </p:cNvSpPr>
          <p:nvPr>
            <p:ph idx="1"/>
          </p:nvPr>
        </p:nvSpPr>
        <p:spPr/>
        <p:txBody>
          <a:bodyPr/>
          <a:lstStyle/>
          <a:p>
            <a:r>
              <a:rPr lang="zh-CN" altLang="en-US" dirty="0"/>
              <a:t>证明并不难理解，有兴趣的人可以去看</a:t>
            </a:r>
          </a:p>
          <a:p>
            <a:endParaRPr lang="zh-CN" altLang="en-US" dirty="0"/>
          </a:p>
          <a:p>
            <a:endParaRPr lang="zh-CN" altLang="en-US" dirty="0"/>
          </a:p>
          <a:p>
            <a:r>
              <a:rPr lang="en-US" altLang="zh-CN" dirty="0"/>
              <a:t>https://en.wikipedia.org/wiki/Pentagonal_number_theorem</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53737" y="2432916"/>
            <a:ext cx="10515600" cy="1325563"/>
          </a:xfrm>
        </p:spPr>
        <p:txBody>
          <a:bodyPr/>
          <a:lstStyle/>
          <a:p>
            <a:pPr algn="ctr"/>
            <a:r>
              <a:rPr lang="zh-CN" altLang="en-US" b="1" dirty="0"/>
              <a:t>一些</a:t>
            </a:r>
            <a:r>
              <a:rPr lang="zh-CN" altLang="en-US" b="1" dirty="0" smtClean="0"/>
              <a:t>杂题</a:t>
            </a:r>
            <a:endParaRPr lang="zh-CN" altLang="en-US" b="1" dirty="0"/>
          </a:p>
        </p:txBody>
      </p:sp>
    </p:spTree>
    <p:extLst>
      <p:ext uri="{BB962C8B-B14F-4D97-AF65-F5344CB8AC3E}">
        <p14:creationId xmlns:p14="http://schemas.microsoft.com/office/powerpoint/2010/main" val="1714887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7888" y="0"/>
            <a:ext cx="10515600" cy="1325563"/>
          </a:xfrm>
        </p:spPr>
        <p:txBody>
          <a:bodyPr/>
          <a:lstStyle/>
          <a:p>
            <a:r>
              <a:rPr lang="en-US" altLang="zh-CN" dirty="0" smtClean="0"/>
              <a:t>arc093F Dark Horse</a:t>
            </a:r>
            <a:endParaRPr lang="zh-CN" altLang="en-US" dirty="0"/>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a:xfrm>
                <a:off x="710184" y="1542161"/>
                <a:ext cx="10515600" cy="4351338"/>
              </a:xfrm>
            </p:spPr>
            <p:txBody>
              <a:bodyPr>
                <a:normAutofit fontScale="85000" lnSpcReduction="20000"/>
              </a:bodyPr>
              <a:lstStyle/>
              <a:p>
                <a:r>
                  <a:rPr lang="zh-CN" altLang="en-US" dirty="0"/>
                  <a:t>有</a:t>
                </a:r>
                <a14:m>
                  <m:oMath xmlns:m="http://schemas.openxmlformats.org/officeDocument/2006/math">
                    <m:sSup>
                      <m:sSupPr>
                        <m:ctrlPr>
                          <a:rPr lang="en-US" altLang="zh-CN" i="1">
                            <a:latin typeface="Cambria Math" panose="02040503050406030204" pitchFamily="18" charset="0"/>
                          </a:rPr>
                        </m:ctrlPr>
                      </m:sSupPr>
                      <m:e>
                        <m:r>
                          <a:rPr lang="en-US" altLang="zh-CN" b="0" i="1">
                            <a:latin typeface="Cambria Math" panose="02040503050406030204" pitchFamily="18" charset="0"/>
                          </a:rPr>
                          <m:t>2</m:t>
                        </m:r>
                      </m:e>
                      <m:sup>
                        <m:r>
                          <a:rPr lang="en-US" altLang="zh-CN" b="0" i="1">
                            <a:latin typeface="Cambria Math" panose="02040503050406030204" pitchFamily="18" charset="0"/>
                          </a:rPr>
                          <m:t>𝑛</m:t>
                        </m:r>
                      </m:sup>
                    </m:sSup>
                  </m:oMath>
                </a14:m>
                <a:r>
                  <a:rPr lang="zh-CN" altLang="en-US" dirty="0"/>
                  <a:t>个人，编号</a:t>
                </a:r>
                <a:r>
                  <a:rPr lang="en-US" altLang="zh-CN" dirty="0"/>
                  <a:t>1,2,3…</a:t>
                </a:r>
                <a:r>
                  <a:rPr lang="zh-CN" altLang="en-US" dirty="0"/>
                  <a:t>。他们摔♂跤，过程如下：</a:t>
                </a:r>
                <a:endParaRPr lang="en-US" altLang="zh-CN" dirty="0"/>
              </a:p>
              <a:p>
                <a:r>
                  <a:rPr lang="en-US" altLang="zh-CN" dirty="0"/>
                  <a:t>1. </a:t>
                </a:r>
                <a:r>
                  <a:rPr lang="zh-CN" altLang="en-US" dirty="0"/>
                  <a:t>选择一个</a:t>
                </a:r>
                <a14:m>
                  <m:oMath xmlns:m="http://schemas.openxmlformats.org/officeDocument/2006/math">
                    <m:sSup>
                      <m:sSupPr>
                        <m:ctrlPr>
                          <a:rPr lang="en-US" altLang="zh-CN" i="1">
                            <a:latin typeface="Cambria Math" panose="02040503050406030204" pitchFamily="18" charset="0"/>
                          </a:rPr>
                        </m:ctrlPr>
                      </m:sSupPr>
                      <m:e>
                        <m:r>
                          <a:rPr lang="en-US" altLang="zh-CN" b="0" i="1">
                            <a:latin typeface="Cambria Math" panose="02040503050406030204" pitchFamily="18" charset="0"/>
                          </a:rPr>
                          <m:t>2</m:t>
                        </m:r>
                      </m:e>
                      <m:sup>
                        <m:r>
                          <a:rPr lang="en-US" altLang="zh-CN" b="0" i="1">
                            <a:latin typeface="Cambria Math" panose="02040503050406030204" pitchFamily="18" charset="0"/>
                          </a:rPr>
                          <m:t>𝑛</m:t>
                        </m:r>
                      </m:sup>
                    </m:sSup>
                  </m:oMath>
                </a14:m>
                <a:r>
                  <a:rPr lang="zh-CN" altLang="en-US" dirty="0"/>
                  <a:t>的排列</a:t>
                </a:r>
                <a:r>
                  <a:rPr lang="zh-CN" altLang="en-US" dirty="0" smtClean="0"/>
                  <a:t>；</a:t>
                </a:r>
                <a:endParaRPr lang="en-US" altLang="zh-CN" dirty="0" smtClean="0"/>
              </a:p>
              <a:p>
                <a:r>
                  <a:rPr lang="en-US" altLang="zh-CN" dirty="0" smtClean="0"/>
                  <a:t>2</a:t>
                </a:r>
                <a:r>
                  <a:rPr lang="en-US" altLang="zh-CN" dirty="0"/>
                  <a:t>. </a:t>
                </a:r>
                <a:r>
                  <a:rPr lang="zh-CN" altLang="en-US" dirty="0"/>
                  <a:t>所有人按排列的顺序乖乖♂站♂好</a:t>
                </a:r>
                <a:r>
                  <a:rPr lang="zh-CN" altLang="en-US" dirty="0" smtClean="0"/>
                  <a:t>；</a:t>
                </a:r>
                <a:endParaRPr lang="en-US" altLang="zh-CN" dirty="0" smtClean="0"/>
              </a:p>
              <a:p>
                <a:r>
                  <a:rPr lang="en-US" altLang="zh-CN" dirty="0" smtClean="0"/>
                  <a:t>3</a:t>
                </a:r>
                <a:r>
                  <a:rPr lang="en-US" altLang="zh-CN" dirty="0"/>
                  <a:t>. </a:t>
                </a:r>
                <a:r>
                  <a:rPr lang="zh-CN" altLang="en-US" dirty="0"/>
                  <a:t>按照站的顺序第</a:t>
                </a:r>
                <a:r>
                  <a:rPr lang="en-US" altLang="zh-CN" dirty="0"/>
                  <a:t>1</a:t>
                </a:r>
                <a:r>
                  <a:rPr lang="zh-CN" altLang="en-US" dirty="0"/>
                  <a:t>个人和第</a:t>
                </a:r>
                <a:r>
                  <a:rPr lang="en-US" altLang="zh-CN" dirty="0"/>
                  <a:t>2</a:t>
                </a:r>
                <a:r>
                  <a:rPr lang="zh-CN" altLang="en-US" dirty="0"/>
                  <a:t>个人直抽，第</a:t>
                </a:r>
                <a:r>
                  <a:rPr lang="en-US" altLang="zh-CN" dirty="0"/>
                  <a:t>3</a:t>
                </a:r>
                <a:r>
                  <a:rPr lang="zh-CN" altLang="en-US" dirty="0"/>
                  <a:t>个人和第</a:t>
                </a:r>
                <a:r>
                  <a:rPr lang="en-US" altLang="zh-CN" dirty="0"/>
                  <a:t>4</a:t>
                </a:r>
                <a:r>
                  <a:rPr lang="zh-CN" altLang="en-US" dirty="0"/>
                  <a:t>个人直抽，依次类推</a:t>
                </a:r>
                <a:r>
                  <a:rPr lang="zh-CN" altLang="en-US" dirty="0" smtClean="0"/>
                  <a:t>；</a:t>
                </a:r>
                <a:endParaRPr lang="en-US" altLang="zh-CN" dirty="0" smtClean="0"/>
              </a:p>
              <a:p>
                <a:r>
                  <a:rPr lang="en-US" altLang="zh-CN" dirty="0" smtClean="0"/>
                  <a:t>4</a:t>
                </a:r>
                <a:r>
                  <a:rPr lang="en-US" altLang="zh-CN" dirty="0"/>
                  <a:t>. </a:t>
                </a:r>
                <a:r>
                  <a:rPr lang="zh-CN" altLang="en-US" dirty="0"/>
                  <a:t>一轮摔♂跤结束后，剩余的人将保持相对顺序</a:t>
                </a:r>
                <a:r>
                  <a:rPr lang="zh-CN" altLang="en-US" dirty="0" smtClean="0"/>
                  <a:t>；</a:t>
                </a:r>
                <a:endParaRPr lang="en-US" altLang="zh-CN" dirty="0" smtClean="0"/>
              </a:p>
              <a:p>
                <a:r>
                  <a:rPr lang="en-US" altLang="zh-CN" dirty="0" smtClean="0"/>
                  <a:t>5</a:t>
                </a:r>
                <a:r>
                  <a:rPr lang="en-US" altLang="zh-CN" dirty="0"/>
                  <a:t>.</a:t>
                </a:r>
                <a:r>
                  <a:rPr lang="zh-CN" altLang="en-US" dirty="0"/>
                  <a:t>重复</a:t>
                </a:r>
                <a:r>
                  <a:rPr lang="en-US" altLang="zh-CN" dirty="0"/>
                  <a:t>3,4</a:t>
                </a:r>
                <a:r>
                  <a:rPr lang="zh-CN" altLang="en-US" dirty="0"/>
                  <a:t>直到剩一个人，他将是冠军。</a:t>
                </a:r>
                <a:endParaRPr lang="en-US" altLang="zh-CN" dirty="0"/>
              </a:p>
              <a:p>
                <a:r>
                  <a:rPr lang="zh-CN" altLang="en-US" dirty="0"/>
                  <a:t>判定两个人胜负的方法</a:t>
                </a:r>
                <a:r>
                  <a:rPr lang="zh-CN" altLang="en-US" dirty="0" smtClean="0"/>
                  <a:t>：</a:t>
                </a:r>
                <a:endParaRPr lang="en-US" altLang="zh-CN" dirty="0" smtClean="0"/>
              </a:p>
              <a:p>
                <a:r>
                  <a:rPr lang="zh-CN" altLang="en-US" dirty="0" smtClean="0"/>
                  <a:t>给定</a:t>
                </a:r>
                <a:r>
                  <a:rPr lang="en-US" altLang="zh-CN" dirty="0"/>
                  <a:t>m</a:t>
                </a:r>
                <a:r>
                  <a:rPr lang="zh-CN" altLang="en-US" dirty="0"/>
                  <a:t>个不同的正整数，编号为</a:t>
                </a:r>
                <a:r>
                  <a:rPr lang="en-US" altLang="zh-CN" dirty="0"/>
                  <a:t>1</a:t>
                </a:r>
                <a:r>
                  <a:rPr lang="zh-CN" altLang="en-US" dirty="0"/>
                  <a:t>的人与这</a:t>
                </a:r>
                <a:r>
                  <a:rPr lang="en-US" altLang="zh-CN" dirty="0"/>
                  <a:t>m</a:t>
                </a:r>
                <a:r>
                  <a:rPr lang="zh-CN" altLang="en-US" dirty="0"/>
                  <a:t>个人摔♂跤会输，其他会赢。对于</a:t>
                </a:r>
                <a:r>
                  <a:rPr lang="en-US" altLang="zh-CN" dirty="0"/>
                  <a:t>2</a:t>
                </a:r>
                <a:r>
                  <a:rPr lang="zh-CN" altLang="en-US" dirty="0"/>
                  <a:t>≤</a:t>
                </a:r>
                <a:r>
                  <a:rPr lang="en-US" altLang="zh-CN" dirty="0"/>
                  <a:t>x&lt;y</a:t>
                </a:r>
                <a:r>
                  <a:rPr lang="zh-CN" altLang="en-US" dirty="0"/>
                  <a:t>≤</a:t>
                </a:r>
                <a14:m>
                  <m:oMath xmlns:m="http://schemas.openxmlformats.org/officeDocument/2006/math">
                    <m:sSup>
                      <m:sSupPr>
                        <m:ctrlPr>
                          <a:rPr lang="en-US" altLang="zh-CN" i="1">
                            <a:latin typeface="Cambria Math" panose="02040503050406030204" pitchFamily="18" charset="0"/>
                          </a:rPr>
                        </m:ctrlPr>
                      </m:sSupPr>
                      <m:e>
                        <m:r>
                          <a:rPr lang="en-US" altLang="zh-CN" b="0" i="1">
                            <a:latin typeface="Cambria Math" panose="02040503050406030204" pitchFamily="18" charset="0"/>
                          </a:rPr>
                          <m:t>2</m:t>
                        </m:r>
                      </m:e>
                      <m:sup>
                        <m:r>
                          <a:rPr lang="en-US" altLang="zh-CN" b="0" i="1">
                            <a:latin typeface="Cambria Math" panose="02040503050406030204" pitchFamily="18" charset="0"/>
                          </a:rPr>
                          <m:t>𝑛</m:t>
                        </m:r>
                      </m:sup>
                    </m:sSup>
                  </m:oMath>
                </a14:m>
                <a:r>
                  <a:rPr lang="zh-CN" altLang="en-US" dirty="0"/>
                  <a:t>，</a:t>
                </a:r>
                <a:r>
                  <a:rPr lang="en-US" altLang="zh-CN" dirty="0" err="1"/>
                  <a:t>x,y</a:t>
                </a:r>
                <a:r>
                  <a:rPr lang="zh-CN" altLang="en-US" dirty="0"/>
                  <a:t>摔跤时</a:t>
                </a:r>
                <a:r>
                  <a:rPr lang="en-US" altLang="zh-CN" dirty="0"/>
                  <a:t>x</a:t>
                </a:r>
                <a:r>
                  <a:rPr lang="zh-CN" altLang="en-US" dirty="0"/>
                  <a:t>会赢。</a:t>
                </a:r>
                <a:endParaRPr lang="en-US" altLang="zh-CN" dirty="0"/>
              </a:p>
              <a:p>
                <a:r>
                  <a:rPr lang="zh-CN" altLang="en-US" dirty="0"/>
                  <a:t>给定</a:t>
                </a:r>
                <a:r>
                  <a:rPr lang="en-US" altLang="zh-CN" dirty="0" err="1" smtClean="0"/>
                  <a:t>n,m</a:t>
                </a:r>
                <a:r>
                  <a:rPr lang="en-US" altLang="zh-CN" dirty="0" smtClean="0"/>
                  <a:t>,</a:t>
                </a:r>
                <a:r>
                  <a:rPr lang="zh-CN" altLang="en-US" dirty="0" smtClean="0"/>
                  <a:t>以及</a:t>
                </a:r>
                <a:r>
                  <a:rPr lang="en-US" altLang="zh-CN" dirty="0" smtClean="0"/>
                  <a:t>m</a:t>
                </a:r>
                <a:r>
                  <a:rPr lang="zh-CN" altLang="en-US" dirty="0"/>
                  <a:t>个数，问有多少种初始排列使得编号为</a:t>
                </a:r>
                <a:r>
                  <a:rPr lang="en-US" altLang="zh-CN" dirty="0"/>
                  <a:t>1</a:t>
                </a:r>
                <a:r>
                  <a:rPr lang="zh-CN" altLang="en-US" dirty="0"/>
                  <a:t>的人是冠军。</a:t>
                </a:r>
                <a:endParaRPr lang="en-US" altLang="zh-CN" dirty="0"/>
              </a:p>
              <a:p>
                <a:r>
                  <a:rPr lang="en-US" altLang="zh-CN" dirty="0"/>
                  <a:t>0</a:t>
                </a:r>
                <a:r>
                  <a:rPr lang="zh-CN" altLang="en-US" dirty="0"/>
                  <a:t>≤</a:t>
                </a:r>
                <a:r>
                  <a:rPr lang="en-US" altLang="zh-CN" dirty="0"/>
                  <a:t>m</a:t>
                </a:r>
                <a:r>
                  <a:rPr lang="zh-CN" altLang="en-US" dirty="0"/>
                  <a:t>≤</a:t>
                </a:r>
                <a:r>
                  <a:rPr lang="en-US" altLang="zh-CN" dirty="0"/>
                  <a:t>16</a:t>
                </a:r>
                <a:r>
                  <a:rPr lang="zh-CN" altLang="en-US" dirty="0"/>
                  <a:t>，</a:t>
                </a:r>
                <a:r>
                  <a:rPr lang="en-US" altLang="zh-CN" dirty="0"/>
                  <a:t>1</a:t>
                </a:r>
                <a:r>
                  <a:rPr lang="zh-CN" altLang="en-US" dirty="0"/>
                  <a:t>≤</a:t>
                </a:r>
                <a:r>
                  <a:rPr lang="en-US" altLang="zh-CN" dirty="0"/>
                  <a:t>n</a:t>
                </a:r>
                <a:r>
                  <a:rPr lang="zh-CN" altLang="en-US" dirty="0"/>
                  <a:t>≤</a:t>
                </a:r>
                <a:r>
                  <a:rPr lang="en-US" altLang="zh-CN" dirty="0"/>
                  <a:t>16</a:t>
                </a:r>
                <a:endParaRPr lang="zh-CN" altLang="en-US" dirty="0"/>
              </a:p>
              <a:p>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xfrm>
                <a:off x="710184" y="1542161"/>
                <a:ext cx="10515600" cy="4351338"/>
              </a:xfrm>
              <a:blipFill rotWithShape="0">
                <a:blip r:embed="rId2"/>
                <a:stretch>
                  <a:fillRect l="-812" t="-3361" b="-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118579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825625"/>
                <a:ext cx="11038609" cy="4284230"/>
              </a:xfrm>
            </p:spPr>
            <p:txBody>
              <a:bodyPr>
                <a:normAutofit/>
              </a:bodyPr>
              <a:lstStyle/>
              <a:p>
                <a:r>
                  <a:rPr lang="zh-CN" altLang="en-US" sz="2400" dirty="0" smtClean="0"/>
                  <a:t>首先可以假设第一个人的编号为</a:t>
                </a:r>
                <a:r>
                  <a:rPr lang="en-US" altLang="zh-CN" sz="2400" dirty="0" smtClean="0"/>
                  <a:t>1</a:t>
                </a:r>
                <a:r>
                  <a:rPr lang="zh-CN" altLang="en-US" sz="2400" dirty="0" smtClean="0"/>
                  <a:t>，</a:t>
                </a:r>
                <a:endParaRPr lang="en-US" altLang="zh-CN" sz="2400" dirty="0" smtClean="0"/>
              </a:p>
              <a:p>
                <a:r>
                  <a:rPr lang="zh-CN" altLang="en-US" sz="2400" dirty="0" smtClean="0"/>
                  <a:t>不难发现这样答案*</a:t>
                </a:r>
                <a:r>
                  <a:rPr lang="en-US" altLang="zh-CN" sz="2400" dirty="0" smtClean="0"/>
                  <a:t>2^n</a:t>
                </a:r>
                <a:r>
                  <a:rPr lang="zh-CN" altLang="en-US" sz="2400" dirty="0" smtClean="0"/>
                  <a:t>就是最终答案</a:t>
                </a:r>
                <a:r>
                  <a:rPr lang="en-US" altLang="zh-CN" sz="2400" dirty="0" smtClean="0"/>
                  <a:t>(</a:t>
                </a:r>
                <a:r>
                  <a:rPr lang="zh-CN" altLang="en-US" sz="2400" dirty="0" smtClean="0"/>
                  <a:t>把整个过程看作一个满二叉树，</a:t>
                </a:r>
                <a:r>
                  <a:rPr lang="en-US" altLang="zh-CN" sz="2400" dirty="0" smtClean="0"/>
                  <a:t>1</a:t>
                </a:r>
                <a:r>
                  <a:rPr lang="zh-CN" altLang="en-US" sz="2400" dirty="0" smtClean="0"/>
                  <a:t>所在的子树进行一次左右儿子交换对应的局面是等价的</a:t>
                </a:r>
                <a:r>
                  <a:rPr lang="en-US" altLang="zh-CN" sz="2400" dirty="0" smtClean="0"/>
                  <a:t>)</a:t>
                </a:r>
                <a:r>
                  <a:rPr lang="zh-CN" altLang="en-US" sz="2400" dirty="0" smtClean="0"/>
                  <a:t>。</a:t>
                </a:r>
                <a:endParaRPr lang="en-US" altLang="zh-CN" sz="2400" dirty="0" smtClean="0"/>
              </a:p>
              <a:p>
                <a:r>
                  <a:rPr lang="zh-CN" altLang="en-US" sz="2400" dirty="0" smtClean="0"/>
                  <a:t>考虑</a:t>
                </a:r>
                <a:r>
                  <a:rPr lang="zh-CN" altLang="en-US" sz="2400" dirty="0"/>
                  <a:t>容斥</a:t>
                </a:r>
                <a:r>
                  <a:rPr lang="zh-CN" altLang="en-US" sz="2400" dirty="0" smtClean="0"/>
                  <a:t>，假如</a:t>
                </a:r>
                <a:r>
                  <a:rPr lang="en-US" altLang="zh-CN" sz="2400" dirty="0" smtClean="0"/>
                  <a:t>1</a:t>
                </a:r>
                <a:r>
                  <a:rPr lang="zh-CN" altLang="en-US" sz="2400" dirty="0" smtClean="0"/>
                  <a:t>会输至少</a:t>
                </a:r>
                <a:r>
                  <a:rPr lang="en-US" altLang="zh-CN" sz="2400" dirty="0" smtClean="0"/>
                  <a:t>k</a:t>
                </a:r>
                <a:r>
                  <a:rPr lang="zh-CN" altLang="en-US" sz="2400" dirty="0" smtClean="0"/>
                  <a:t>次，则对应贡献系数为</a:t>
                </a:r>
                <a:r>
                  <a:rPr lang="en-US" altLang="zh-CN" sz="2400" dirty="0" smtClean="0"/>
                  <a:t>(-1)^k</a:t>
                </a:r>
                <a:r>
                  <a:rPr lang="zh-CN" altLang="en-US" sz="2400" dirty="0" smtClean="0"/>
                  <a:t>。</a:t>
                </a:r>
                <a:endParaRPr lang="en-US" altLang="zh-CN" sz="2400" dirty="0" smtClean="0"/>
              </a:p>
              <a:p>
                <a:r>
                  <a:rPr lang="zh-CN" altLang="en-US" sz="2400" dirty="0" smtClean="0"/>
                  <a:t>设</a:t>
                </a:r>
                <a:r>
                  <a:rPr lang="en-US" altLang="zh-CN" sz="2400" dirty="0" err="1" smtClean="0"/>
                  <a:t>dp</a:t>
                </a:r>
                <a:r>
                  <a:rPr lang="en-US" altLang="zh-CN" sz="2400" dirty="0" smtClean="0"/>
                  <a:t>[</a:t>
                </a:r>
                <a:r>
                  <a:rPr lang="en-US" altLang="zh-CN" sz="2400" dirty="0" err="1" smtClean="0"/>
                  <a:t>i</a:t>
                </a:r>
                <a:r>
                  <a:rPr lang="en-US" altLang="zh-CN" sz="2400" dirty="0" smtClean="0"/>
                  <a:t>][s]</a:t>
                </a:r>
                <a:r>
                  <a:rPr lang="zh-CN" altLang="en-US" sz="2400" dirty="0" smtClean="0"/>
                  <a:t>表示当前处理到第</a:t>
                </a:r>
                <a:r>
                  <a:rPr lang="en-US" altLang="zh-CN" sz="2400" dirty="0" err="1" smtClean="0"/>
                  <a:t>i</a:t>
                </a:r>
                <a:r>
                  <a:rPr lang="en-US" altLang="zh-CN" sz="2400" dirty="0" smtClean="0"/>
                  <a:t>(</a:t>
                </a:r>
                <a:r>
                  <a:rPr lang="en-US" altLang="zh-CN" sz="2400" dirty="0" err="1" smtClean="0"/>
                  <a:t>i</a:t>
                </a:r>
                <a:r>
                  <a:rPr lang="en-US" altLang="zh-CN" sz="2400" dirty="0" smtClean="0"/>
                  <a:t>&lt;=m)</a:t>
                </a:r>
                <a:r>
                  <a:rPr lang="zh-CN" altLang="en-US" sz="2400" dirty="0" smtClean="0"/>
                  <a:t>个特殊的人，其中必定会输的轮次集合为</a:t>
                </a:r>
                <a:r>
                  <a:rPr lang="en-US" altLang="zh-CN" sz="2400" dirty="0" smtClean="0"/>
                  <a:t>s</a:t>
                </a:r>
                <a:r>
                  <a:rPr lang="zh-CN" altLang="en-US" sz="2400" dirty="0" smtClean="0"/>
                  <a:t>。</a:t>
                </a:r>
                <a:endParaRPr lang="en-US" altLang="zh-CN" sz="2400" dirty="0" smtClean="0"/>
              </a:p>
              <a:p>
                <a:r>
                  <a:rPr lang="zh-CN" altLang="en-US" sz="2400" dirty="0" smtClean="0"/>
                  <a:t>为了方便计数，我们考虑从大到小的填数，那么转移的时候若要新增一个必定会输的轮次则需要选择一个对应区间</a:t>
                </a:r>
                <a:r>
                  <a:rPr lang="en-US" altLang="zh-CN" sz="2400" dirty="0" smtClean="0"/>
                  <a:t>(</a:t>
                </a:r>
                <a:r>
                  <a:rPr lang="zh-CN" altLang="en-US" sz="2400" dirty="0" smtClean="0"/>
                  <a:t>比如</a:t>
                </a:r>
                <a:r>
                  <a:rPr lang="en-US" altLang="zh-CN" sz="2400" dirty="0" smtClean="0"/>
                  <a:t>{2,[3,4],[5,8],…})</a:t>
                </a:r>
                <a:r>
                  <a:rPr lang="zh-CN" altLang="en-US" sz="2400" dirty="0" smtClean="0"/>
                  <a:t>，并要求第</a:t>
                </a:r>
                <a:r>
                  <a:rPr lang="en-US" altLang="zh-CN" sz="2400" dirty="0" err="1" smtClean="0"/>
                  <a:t>i</a:t>
                </a:r>
                <a:r>
                  <a:rPr lang="zh-CN" altLang="en-US" sz="2400" dirty="0" smtClean="0"/>
                  <a:t>个人是这个区间内编号最小的，那么我们可以用排列数计算。</a:t>
                </a:r>
                <a:endParaRPr lang="en-US" altLang="zh-CN" sz="2400" dirty="0"/>
              </a:p>
              <a:p>
                <a:r>
                  <a:rPr lang="zh-CN" altLang="en-US" sz="2400" dirty="0" smtClean="0"/>
                  <a:t>时间</a:t>
                </a:r>
                <a:r>
                  <a:rPr lang="zh-CN" altLang="en-US" sz="2400" dirty="0"/>
                  <a:t>复杂度</a:t>
                </a:r>
                <a14:m>
                  <m:oMath xmlns:m="http://schemas.openxmlformats.org/officeDocument/2006/math">
                    <m:r>
                      <a:rPr lang="en-US" altLang="zh-CN" sz="2400" b="0" i="1">
                        <a:latin typeface="Cambria Math" panose="02040503050406030204" pitchFamily="18" charset="0"/>
                      </a:rPr>
                      <m:t>𝑂</m:t>
                    </m:r>
                    <m:r>
                      <a:rPr lang="en-US" altLang="zh-CN" sz="2400" b="0" i="1">
                        <a:latin typeface="Cambria Math" panose="02040503050406030204" pitchFamily="18" charset="0"/>
                      </a:rPr>
                      <m:t>(</m:t>
                    </m:r>
                    <m:sSup>
                      <m:sSupPr>
                        <m:ctrlPr>
                          <a:rPr lang="en-US" altLang="zh-CN" sz="2400" b="0" i="1">
                            <a:latin typeface="Cambria Math" panose="02040503050406030204" pitchFamily="18" charset="0"/>
                          </a:rPr>
                        </m:ctrlPr>
                      </m:sSupPr>
                      <m:e>
                        <m:r>
                          <a:rPr lang="en-US" altLang="zh-CN" sz="2400" b="0" i="1">
                            <a:latin typeface="Cambria Math" panose="02040503050406030204" pitchFamily="18" charset="0"/>
                          </a:rPr>
                          <m:t>2</m:t>
                        </m:r>
                      </m:e>
                      <m:sup>
                        <m:r>
                          <a:rPr lang="en-US" altLang="zh-CN" sz="2400" b="0" i="1">
                            <a:latin typeface="Cambria Math" panose="02040503050406030204" pitchFamily="18" charset="0"/>
                          </a:rPr>
                          <m:t>𝑛</m:t>
                        </m:r>
                      </m:sup>
                    </m:sSup>
                    <m:r>
                      <a:rPr lang="en-US" altLang="zh-CN" sz="2400" b="0" i="1">
                        <a:latin typeface="Cambria Math" panose="02040503050406030204" pitchFamily="18" charset="0"/>
                      </a:rPr>
                      <m:t>𝑛𝑚</m:t>
                    </m:r>
                    <m:r>
                      <a:rPr lang="en-US" altLang="zh-CN" sz="2400" b="0" i="1">
                        <a:latin typeface="Cambria Math" panose="02040503050406030204" pitchFamily="18" charset="0"/>
                      </a:rPr>
                      <m:t>)</m:t>
                    </m:r>
                  </m:oMath>
                </a14:m>
                <a:endParaRPr lang="en-US" altLang="zh-CN" sz="2400" dirty="0"/>
              </a:p>
              <a:p>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825625"/>
                <a:ext cx="11038609" cy="4284230"/>
              </a:xfrm>
              <a:blipFill rotWithShape="0">
                <a:blip r:embed="rId2"/>
                <a:stretch>
                  <a:fillRect l="-718" t="-19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1994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b="1" dirty="0">
                <a:latin typeface="微软雅黑" panose="020B0503020204020204" pitchFamily="34" charset="-122"/>
                <a:ea typeface="微软雅黑" panose="020B0503020204020204" pitchFamily="34" charset="-122"/>
              </a:rPr>
              <a:t>AtCoder Code Festival 2017 qual B </a:t>
            </a:r>
            <a:r>
              <a:rPr lang="en-US" altLang="zh-CN" b="1" dirty="0">
                <a:latin typeface="微软雅黑" panose="020B0503020204020204" pitchFamily="34" charset="-122"/>
                <a:ea typeface="微软雅黑" panose="020B0503020204020204" pitchFamily="34" charset="-122"/>
              </a:rPr>
              <a:t>E – Popping Balls</a:t>
            </a:r>
            <a:endParaRPr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zh-CN" altLang="en-US" dirty="0"/>
              <a:t>有</a:t>
            </a:r>
            <a:r>
              <a:rPr lang="en-US" altLang="zh-CN" dirty="0" err="1"/>
              <a:t>n+m</a:t>
            </a:r>
            <a:r>
              <a:rPr lang="zh-CN" altLang="en-US" dirty="0"/>
              <a:t>个球排成一行，其中左边</a:t>
            </a:r>
            <a:r>
              <a:rPr lang="en-US" altLang="zh-CN" dirty="0"/>
              <a:t>n</a:t>
            </a:r>
            <a:r>
              <a:rPr lang="zh-CN" altLang="en-US" dirty="0"/>
              <a:t>个是红色的，右边</a:t>
            </a:r>
            <a:r>
              <a:rPr lang="en-US" altLang="zh-CN" dirty="0"/>
              <a:t>m</a:t>
            </a:r>
            <a:r>
              <a:rPr lang="zh-CN" altLang="en-US" dirty="0"/>
              <a:t>个是蓝色的。</a:t>
            </a:r>
            <a:endParaRPr lang="en-US" altLang="zh-CN" dirty="0"/>
          </a:p>
          <a:p>
            <a:r>
              <a:rPr lang="zh-CN" altLang="en-US" dirty="0"/>
              <a:t>你可以选定一对整数</a:t>
            </a:r>
            <a:r>
              <a:rPr lang="en-US" altLang="zh-CN" dirty="0"/>
              <a:t>(</a:t>
            </a:r>
            <a:r>
              <a:rPr lang="en-US" altLang="zh-CN" dirty="0" err="1"/>
              <a:t>s,t</a:t>
            </a:r>
            <a:r>
              <a:rPr lang="en-US" altLang="zh-CN" dirty="0"/>
              <a:t>)(s&lt;t)</a:t>
            </a:r>
          </a:p>
          <a:p>
            <a:r>
              <a:rPr lang="zh-CN" altLang="en-US" dirty="0"/>
              <a:t>然后重复进行以下操作</a:t>
            </a:r>
            <a:r>
              <a:rPr lang="en-US" altLang="zh-CN" dirty="0"/>
              <a:t>:</a:t>
            </a:r>
          </a:p>
          <a:p>
            <a:r>
              <a:rPr lang="zh-CN" altLang="en-US" dirty="0"/>
              <a:t>将第一个球或第</a:t>
            </a:r>
            <a:r>
              <a:rPr lang="en-US" altLang="zh-CN" dirty="0"/>
              <a:t>s</a:t>
            </a:r>
            <a:r>
              <a:rPr lang="zh-CN" altLang="en-US" dirty="0"/>
              <a:t>个球或第</a:t>
            </a:r>
            <a:r>
              <a:rPr lang="en-US" altLang="zh-CN" dirty="0"/>
              <a:t>t</a:t>
            </a:r>
            <a:r>
              <a:rPr lang="zh-CN" altLang="en-US" dirty="0"/>
              <a:t>个球</a:t>
            </a:r>
            <a:r>
              <a:rPr lang="en-US" altLang="zh-CN" dirty="0"/>
              <a:t>(</a:t>
            </a:r>
            <a:r>
              <a:rPr lang="zh-CN" altLang="en-US" dirty="0"/>
              <a:t>当前球的数量必须够才能执行</a:t>
            </a:r>
            <a:r>
              <a:rPr lang="en-US" altLang="zh-CN" dirty="0"/>
              <a:t>)</a:t>
            </a:r>
            <a:r>
              <a:rPr lang="zh-CN" altLang="en-US" dirty="0" smtClean="0"/>
              <a:t>拿出来。</a:t>
            </a:r>
            <a:endParaRPr lang="en-US" altLang="zh-CN" dirty="0"/>
          </a:p>
          <a:p>
            <a:r>
              <a:rPr lang="zh-CN" altLang="en-US" dirty="0"/>
              <a:t>问</a:t>
            </a:r>
            <a:r>
              <a:rPr lang="zh-CN" altLang="en-US" dirty="0" smtClean="0"/>
              <a:t>最后拿出来的球</a:t>
            </a:r>
            <a:r>
              <a:rPr lang="zh-CN" altLang="en-US" dirty="0"/>
              <a:t>的颜色</a:t>
            </a:r>
            <a:r>
              <a:rPr lang="zh-CN" altLang="en-US" dirty="0" smtClean="0"/>
              <a:t>序列</a:t>
            </a:r>
            <a:r>
              <a:rPr lang="en-US" altLang="zh-CN" dirty="0" smtClean="0"/>
              <a:t>(</a:t>
            </a:r>
            <a:r>
              <a:rPr lang="zh-CN" altLang="en-US" dirty="0" smtClean="0"/>
              <a:t>不同当前仅当存在某一次拿出来的球的颜色不同</a:t>
            </a:r>
            <a:r>
              <a:rPr lang="en-US" altLang="zh-CN" dirty="0" smtClean="0"/>
              <a:t>)</a:t>
            </a:r>
            <a:r>
              <a:rPr lang="zh-CN" altLang="en-US" dirty="0" smtClean="0"/>
              <a:t>有</a:t>
            </a:r>
            <a:r>
              <a:rPr lang="zh-CN" altLang="en-US" dirty="0"/>
              <a:t>多少种方案数。</a:t>
            </a:r>
            <a:endParaRPr lang="en-US" altLang="zh-CN" dirty="0"/>
          </a:p>
          <a:p>
            <a:r>
              <a:rPr lang="en-US" altLang="zh-CN" dirty="0" err="1"/>
              <a:t>n,m</a:t>
            </a:r>
            <a:r>
              <a:rPr lang="en-US" altLang="zh-CN" dirty="0"/>
              <a:t>&lt;=2000</a:t>
            </a:r>
          </a:p>
          <a:p>
            <a:endParaRPr lang="zh-CN" altLang="en-US" dirty="0"/>
          </a:p>
          <a:p>
            <a:endParaRPr lang="zh-CN" altLang="en-US" dirty="0"/>
          </a:p>
        </p:txBody>
      </p:sp>
    </p:spTree>
    <p:extLst>
      <p:ext uri="{BB962C8B-B14F-4D97-AF65-F5344CB8AC3E}">
        <p14:creationId xmlns:p14="http://schemas.microsoft.com/office/powerpoint/2010/main" val="42002397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考虑我们在第一次选取蓝球的时候才确定</a:t>
            </a:r>
            <a:r>
              <a:rPr lang="en-US" altLang="zh-CN" dirty="0"/>
              <a:t>t</a:t>
            </a:r>
            <a:r>
              <a:rPr lang="zh-CN" altLang="en-US" dirty="0"/>
              <a:t>，假设当前有</a:t>
            </a:r>
            <a:r>
              <a:rPr lang="en-US" altLang="zh-CN" dirty="0"/>
              <a:t>x</a:t>
            </a:r>
            <a:r>
              <a:rPr lang="zh-CN" altLang="en-US" dirty="0"/>
              <a:t>个红球，那么显然</a:t>
            </a:r>
            <a:r>
              <a:rPr lang="en-US" altLang="zh-CN" dirty="0"/>
              <a:t>t&gt;=x+1</a:t>
            </a:r>
            <a:r>
              <a:rPr lang="zh-CN" altLang="en-US" dirty="0"/>
              <a:t>时可以取到蓝球，且</a:t>
            </a:r>
            <a:r>
              <a:rPr lang="en-US" altLang="zh-CN" dirty="0"/>
              <a:t>t=x+1</a:t>
            </a:r>
            <a:r>
              <a:rPr lang="zh-CN" altLang="en-US" dirty="0"/>
              <a:t>能够覆盖其余的所有</a:t>
            </a:r>
            <a:r>
              <a:rPr lang="zh-CN" altLang="en-US" dirty="0" smtClean="0"/>
              <a:t>情况。</a:t>
            </a:r>
            <a:endParaRPr lang="en-US" altLang="zh-CN" dirty="0"/>
          </a:p>
          <a:p>
            <a:r>
              <a:rPr lang="zh-CN" altLang="en-US" dirty="0"/>
              <a:t>类似的，当只有必须要用到</a:t>
            </a:r>
            <a:r>
              <a:rPr lang="en-US" altLang="zh-CN" dirty="0"/>
              <a:t>s</a:t>
            </a:r>
            <a:r>
              <a:rPr lang="zh-CN" altLang="en-US" dirty="0"/>
              <a:t>的时候，我们才确定</a:t>
            </a:r>
            <a:r>
              <a:rPr lang="en-US" altLang="zh-CN" dirty="0"/>
              <a:t>s</a:t>
            </a:r>
            <a:r>
              <a:rPr lang="zh-CN" altLang="en-US" dirty="0"/>
              <a:t>的取值，假设当前有</a:t>
            </a:r>
            <a:r>
              <a:rPr lang="en-US" altLang="zh-CN" dirty="0"/>
              <a:t>x’</a:t>
            </a:r>
            <a:r>
              <a:rPr lang="zh-CN" altLang="en-US" dirty="0"/>
              <a:t>个红球，则</a:t>
            </a:r>
            <a:r>
              <a:rPr lang="en-US" altLang="zh-CN" dirty="0"/>
              <a:t>s</a:t>
            </a:r>
            <a:r>
              <a:rPr lang="zh-CN" altLang="en-US" dirty="0"/>
              <a:t>的取值为</a:t>
            </a:r>
            <a:r>
              <a:rPr lang="en-US" altLang="zh-CN" dirty="0"/>
              <a:t>x’+1</a:t>
            </a:r>
            <a:r>
              <a:rPr lang="zh-CN" altLang="en-US" dirty="0"/>
              <a:t>。</a:t>
            </a:r>
            <a:endParaRPr lang="en-US" altLang="zh-CN" dirty="0"/>
          </a:p>
          <a:p>
            <a:pPr marL="0" indent="0">
              <a:buNone/>
            </a:pPr>
            <a:endParaRPr lang="en-US" altLang="zh-CN" dirty="0"/>
          </a:p>
          <a:p>
            <a:endParaRPr lang="zh-CN" altLang="en-US" dirty="0"/>
          </a:p>
        </p:txBody>
      </p:sp>
    </p:spTree>
    <p:extLst>
      <p:ext uri="{BB962C8B-B14F-4D97-AF65-F5344CB8AC3E}">
        <p14:creationId xmlns:p14="http://schemas.microsoft.com/office/powerpoint/2010/main" val="40980240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en-US" dirty="0"/>
              <a:t>那么我们</a:t>
            </a:r>
            <a:r>
              <a:rPr lang="zh-CN" altLang="en-US" dirty="0" smtClean="0"/>
              <a:t>可以把颜色</a:t>
            </a:r>
            <a:r>
              <a:rPr lang="zh-CN" altLang="en-US" dirty="0"/>
              <a:t>序列分成</a:t>
            </a:r>
            <a:r>
              <a:rPr lang="en-US" altLang="zh-CN" dirty="0"/>
              <a:t>5</a:t>
            </a:r>
            <a:r>
              <a:rPr lang="zh-CN" altLang="en-US" dirty="0"/>
              <a:t>个部分</a:t>
            </a:r>
            <a:r>
              <a:rPr lang="en-US" altLang="zh-CN" dirty="0"/>
              <a:t>:</a:t>
            </a:r>
          </a:p>
          <a:p>
            <a:r>
              <a:rPr lang="en-US" altLang="zh-CN" dirty="0"/>
              <a:t>x+(1+a+b-1)+y+(1+c+d-1)+z</a:t>
            </a:r>
          </a:p>
          <a:p>
            <a:r>
              <a:rPr lang="en-US" altLang="zh-CN" dirty="0"/>
              <a:t>x</a:t>
            </a:r>
            <a:r>
              <a:rPr lang="zh-CN" altLang="en-US" dirty="0"/>
              <a:t>表示</a:t>
            </a:r>
            <a:r>
              <a:rPr lang="en-US" altLang="zh-CN" dirty="0"/>
              <a:t>x</a:t>
            </a:r>
            <a:r>
              <a:rPr lang="zh-CN" altLang="en-US" dirty="0"/>
              <a:t>个红球；</a:t>
            </a:r>
            <a:endParaRPr lang="en-US" altLang="zh-CN" dirty="0"/>
          </a:p>
          <a:p>
            <a:r>
              <a:rPr lang="en-US" altLang="zh-CN" dirty="0"/>
              <a:t>1+a+(b-1)</a:t>
            </a:r>
            <a:r>
              <a:rPr lang="zh-CN" altLang="en-US" dirty="0"/>
              <a:t>表示第一个是蓝球，然后接下来序列中有</a:t>
            </a:r>
            <a:r>
              <a:rPr lang="en-US" altLang="zh-CN" dirty="0"/>
              <a:t>a</a:t>
            </a:r>
            <a:r>
              <a:rPr lang="zh-CN" altLang="en-US" dirty="0"/>
              <a:t>个红球和</a:t>
            </a:r>
            <a:r>
              <a:rPr lang="en-US" altLang="zh-CN" dirty="0"/>
              <a:t>b-1</a:t>
            </a:r>
            <a:r>
              <a:rPr lang="zh-CN" altLang="en-US" dirty="0"/>
              <a:t>个蓝球</a:t>
            </a:r>
            <a:r>
              <a:rPr lang="en-US" altLang="zh-CN" dirty="0"/>
              <a:t>(</a:t>
            </a:r>
            <a:r>
              <a:rPr lang="zh-CN" altLang="en-US" dirty="0"/>
              <a:t>有</a:t>
            </a:r>
            <a:r>
              <a:rPr lang="en-US" altLang="zh-CN" dirty="0" err="1"/>
              <a:t>calc</a:t>
            </a:r>
            <a:r>
              <a:rPr lang="en-US" altLang="zh-CN" dirty="0"/>
              <a:t>(a+b-1,a)</a:t>
            </a:r>
            <a:r>
              <a:rPr lang="zh-CN" altLang="en-US" dirty="0"/>
              <a:t>种放法</a:t>
            </a:r>
            <a:r>
              <a:rPr lang="en-US" altLang="zh-CN" dirty="0"/>
              <a:t>)</a:t>
            </a:r>
            <a:r>
              <a:rPr lang="zh-CN" altLang="en-US" dirty="0"/>
              <a:t>，且</a:t>
            </a:r>
            <a:r>
              <a:rPr lang="en-US" altLang="zh-CN" dirty="0" err="1"/>
              <a:t>a+b</a:t>
            </a:r>
            <a:r>
              <a:rPr lang="en-US" altLang="zh-CN" dirty="0"/>
              <a:t>=m</a:t>
            </a:r>
            <a:r>
              <a:rPr lang="zh-CN" altLang="en-US" dirty="0"/>
              <a:t>；</a:t>
            </a:r>
            <a:endParaRPr lang="en-US" altLang="zh-CN" dirty="0"/>
          </a:p>
          <a:p>
            <a:r>
              <a:rPr lang="en-US" altLang="zh-CN" dirty="0"/>
              <a:t>y</a:t>
            </a:r>
            <a:r>
              <a:rPr lang="zh-CN" altLang="en-US" dirty="0"/>
              <a:t>表示</a:t>
            </a:r>
            <a:r>
              <a:rPr lang="en-US" altLang="zh-CN" dirty="0"/>
              <a:t>y</a:t>
            </a:r>
            <a:r>
              <a:rPr lang="zh-CN" altLang="en-US" dirty="0"/>
              <a:t>个红球；</a:t>
            </a:r>
            <a:endParaRPr lang="en-US" altLang="zh-CN" dirty="0"/>
          </a:p>
          <a:p>
            <a:r>
              <a:rPr lang="en-US" altLang="zh-CN" dirty="0"/>
              <a:t>1+c+(d-1)</a:t>
            </a:r>
            <a:r>
              <a:rPr lang="zh-CN" altLang="en-US" dirty="0"/>
              <a:t>表示第一个是蓝球，然后接下来序列中有</a:t>
            </a:r>
            <a:r>
              <a:rPr lang="en-US" altLang="zh-CN" dirty="0"/>
              <a:t>c</a:t>
            </a:r>
            <a:r>
              <a:rPr lang="zh-CN" altLang="en-US" dirty="0"/>
              <a:t>个红球和</a:t>
            </a:r>
            <a:r>
              <a:rPr lang="en-US" altLang="zh-CN" dirty="0"/>
              <a:t>d-1</a:t>
            </a:r>
            <a:r>
              <a:rPr lang="zh-CN" altLang="en-US" dirty="0"/>
              <a:t>个蓝球</a:t>
            </a:r>
            <a:r>
              <a:rPr lang="en-US" altLang="zh-CN" dirty="0"/>
              <a:t>(</a:t>
            </a:r>
            <a:r>
              <a:rPr lang="zh-CN" altLang="en-US" dirty="0"/>
              <a:t>有</a:t>
            </a:r>
            <a:r>
              <a:rPr lang="en-US" altLang="zh-CN" dirty="0" err="1"/>
              <a:t>calc</a:t>
            </a:r>
            <a:r>
              <a:rPr lang="en-US" altLang="zh-CN" dirty="0"/>
              <a:t>(c+d-1,c)</a:t>
            </a:r>
            <a:r>
              <a:rPr lang="zh-CN" altLang="en-US" dirty="0"/>
              <a:t>种放法</a:t>
            </a:r>
            <a:r>
              <a:rPr lang="en-US" altLang="zh-CN" dirty="0"/>
              <a:t>)</a:t>
            </a:r>
            <a:r>
              <a:rPr lang="zh-CN" altLang="en-US" dirty="0"/>
              <a:t>，且</a:t>
            </a:r>
            <a:r>
              <a:rPr lang="en-US" altLang="zh-CN" dirty="0" err="1"/>
              <a:t>c+d</a:t>
            </a:r>
            <a:r>
              <a:rPr lang="en-US" altLang="zh-CN" dirty="0"/>
              <a:t>=a;</a:t>
            </a:r>
          </a:p>
          <a:p>
            <a:r>
              <a:rPr lang="en-US" altLang="zh-CN" dirty="0"/>
              <a:t>z</a:t>
            </a:r>
            <a:r>
              <a:rPr lang="zh-CN" altLang="en-US" dirty="0"/>
              <a:t>表示剩余的球按顺序取出得到的序列。</a:t>
            </a:r>
            <a:endParaRPr lang="en-US" altLang="zh-CN" dirty="0"/>
          </a:p>
          <a:p>
            <a:r>
              <a:rPr lang="zh-CN" altLang="en-US" dirty="0"/>
              <a:t>其中满足</a:t>
            </a:r>
            <a:r>
              <a:rPr lang="en-US" altLang="zh-CN" dirty="0" err="1"/>
              <a:t>x+a+y+c</a:t>
            </a:r>
            <a:r>
              <a:rPr lang="en-US" altLang="zh-CN" dirty="0"/>
              <a:t>&lt;=</a:t>
            </a:r>
            <a:r>
              <a:rPr lang="en-US" altLang="zh-CN" dirty="0" err="1"/>
              <a:t>n,b+d</a:t>
            </a:r>
            <a:r>
              <a:rPr lang="en-US" altLang="zh-CN" dirty="0"/>
              <a:t>&lt;=m</a:t>
            </a:r>
          </a:p>
          <a:p>
            <a:r>
              <a:rPr lang="zh-CN" altLang="en-US" dirty="0"/>
              <a:t>那么可以枚举</a:t>
            </a:r>
            <a:r>
              <a:rPr lang="en-US" altLang="zh-CN" dirty="0"/>
              <a:t>b</a:t>
            </a:r>
            <a:r>
              <a:rPr lang="zh-CN" altLang="en-US" dirty="0"/>
              <a:t>和</a:t>
            </a:r>
            <a:r>
              <a:rPr lang="en-US" altLang="zh-CN" dirty="0"/>
              <a:t>d</a:t>
            </a:r>
            <a:r>
              <a:rPr lang="zh-CN" altLang="en-US" dirty="0"/>
              <a:t>，同时确定</a:t>
            </a:r>
            <a:r>
              <a:rPr lang="en-US" altLang="zh-CN" dirty="0"/>
              <a:t>a</a:t>
            </a:r>
            <a:r>
              <a:rPr lang="zh-CN" altLang="en-US" dirty="0"/>
              <a:t>和</a:t>
            </a:r>
            <a:r>
              <a:rPr lang="en-US" altLang="zh-CN" dirty="0"/>
              <a:t>c</a:t>
            </a:r>
            <a:r>
              <a:rPr lang="zh-CN" altLang="en-US" dirty="0"/>
              <a:t>，然后再根据</a:t>
            </a:r>
            <a:r>
              <a:rPr lang="en-US" altLang="zh-CN" dirty="0" err="1"/>
              <a:t>x+y</a:t>
            </a:r>
            <a:r>
              <a:rPr lang="en-US" altLang="zh-CN" dirty="0"/>
              <a:t>&lt;=n-(</a:t>
            </a:r>
            <a:r>
              <a:rPr lang="en-US" altLang="zh-CN" dirty="0" err="1"/>
              <a:t>a+c</a:t>
            </a:r>
            <a:r>
              <a:rPr lang="en-US" altLang="zh-CN" dirty="0"/>
              <a:t>)</a:t>
            </a:r>
            <a:r>
              <a:rPr lang="zh-CN" altLang="en-US" dirty="0"/>
              <a:t>计算方案即可。</a:t>
            </a:r>
            <a:endParaRPr lang="en-US" altLang="zh-CN" dirty="0"/>
          </a:p>
          <a:p>
            <a:endParaRPr lang="zh-CN" altLang="en-US" dirty="0"/>
          </a:p>
        </p:txBody>
      </p:sp>
    </p:spTree>
    <p:extLst>
      <p:ext uri="{BB962C8B-B14F-4D97-AF65-F5344CB8AC3E}">
        <p14:creationId xmlns:p14="http://schemas.microsoft.com/office/powerpoint/2010/main" val="2326297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容斥原理</a:t>
            </a:r>
          </a:p>
        </p:txBody>
      </p:sp>
      <p:sp>
        <p:nvSpPr>
          <p:cNvPr id="3" name="内容占位符 2"/>
          <p:cNvSpPr>
            <a:spLocks noGrp="1"/>
          </p:cNvSpPr>
          <p:nvPr>
            <p:ph idx="1"/>
          </p:nvPr>
        </p:nvSpPr>
        <p:spPr/>
        <p:txBody>
          <a:bodyPr/>
          <a:lstStyle/>
          <a:p>
            <a:r>
              <a:rPr lang="zh-CN" altLang="en-US" sz="2400" dirty="0"/>
              <a:t>这就是这个经典容斥问题为什么是对的证明。 </a:t>
            </a:r>
          </a:p>
          <a:p>
            <a:r>
              <a:rPr lang="zh-CN" altLang="en-US" sz="2400" dirty="0"/>
              <a:t>而这个思路也就是容斥的原理： </a:t>
            </a:r>
          </a:p>
          <a:p>
            <a:r>
              <a:rPr lang="zh-CN" altLang="en-US" sz="2400" dirty="0"/>
              <a:t>通过对限制的更改使其变成容易计算的计数问题，再通过配以正确的容斥系数，使得最终得到的结果和原问题一致。 </a:t>
            </a:r>
          </a:p>
          <a:p>
            <a:r>
              <a:rPr lang="zh-CN" altLang="en-US" sz="2400" dirty="0"/>
              <a:t>什么是配以正确的容斥系数呢？那么就是在设计容斥时，对每个需要计数的情况应该被计数多少次的考虑！ </a:t>
            </a:r>
          </a:p>
          <a:p>
            <a:r>
              <a:rPr lang="zh-CN" altLang="en-US" sz="2400" dirty="0"/>
              <a:t>一般容斥问题都是这样： </a:t>
            </a:r>
          </a:p>
          <a:p>
            <a:r>
              <a:rPr lang="zh-CN" altLang="en-US" sz="2400" dirty="0"/>
              <a:t>要满足n个条件：…… </a:t>
            </a:r>
          </a:p>
          <a:p>
            <a:r>
              <a:rPr lang="zh-CN" altLang="en-US" sz="2400" dirty="0"/>
              <a:t>而我们只满足或不满足其中一些条件，其余条件不管，然后进行容斥。 </a:t>
            </a:r>
          </a:p>
          <a:p>
            <a:r>
              <a:rPr lang="zh-CN" altLang="en-US" sz="2400" dirty="0"/>
              <a:t>这就是把限制更改来变得更容易计算。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集训队作业</a:t>
            </a:r>
            <a:r>
              <a:rPr lang="en-US" altLang="zh-CN" dirty="0"/>
              <a:t>2018】</a:t>
            </a:r>
            <a:r>
              <a:rPr lang="zh-CN" altLang="en-US" dirty="0"/>
              <a:t>矩阵玩小凹 </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smtClean="0"/>
                  <a:t>给出一个</a:t>
                </a:r>
                <a:r>
                  <a:rPr lang="en-US" altLang="zh-CN" i="1" dirty="0" smtClean="0"/>
                  <a:t>n*m</a:t>
                </a:r>
                <a:r>
                  <a:rPr lang="zh-CN" altLang="en-US" dirty="0" smtClean="0"/>
                  <a:t>的矩阵</a:t>
                </a:r>
                <a:r>
                  <a:rPr lang="en-US" altLang="zh-CN" i="1" dirty="0" smtClean="0"/>
                  <a:t>A</a:t>
                </a:r>
                <a:r>
                  <a:rPr lang="zh-CN" altLang="en-US" dirty="0" smtClean="0"/>
                  <a:t>，</a:t>
                </a:r>
                <a:r>
                  <a:rPr lang="zh-CN" altLang="en-US" dirty="0"/>
                  <a:t>每个元素</a:t>
                </a:r>
                <a:r>
                  <a:rPr lang="zh-CN" altLang="en-US" dirty="0" smtClean="0"/>
                  <a:t>都是</a:t>
                </a:r>
                <a:r>
                  <a:rPr lang="en-US" altLang="zh-CN" dirty="0" smtClean="0"/>
                  <a:t>[0,1]</a:t>
                </a:r>
                <a:r>
                  <a:rPr lang="zh-CN" altLang="en-US" dirty="0"/>
                  <a:t>内的等概率随机</a:t>
                </a:r>
                <a:r>
                  <a:rPr lang="zh-CN" altLang="en-US" dirty="0" smtClean="0"/>
                  <a:t>实数，记</a:t>
                </a:r>
                <a14:m>
                  <m:oMath xmlns:m="http://schemas.openxmlformats.org/officeDocument/2006/math">
                    <m:sSub>
                      <m:sSubPr>
                        <m:ctrlPr>
                          <a:rPr lang="en-US" altLang="zh-CN" i="1" dirty="0" smtClean="0">
                            <a:latin typeface="Cambria Math" panose="02040503050406030204" pitchFamily="18" charset="0"/>
                          </a:rPr>
                        </m:ctrlPr>
                      </m:sSubPr>
                      <m:e>
                        <m:r>
                          <a:rPr lang="en-US" altLang="zh-CN" b="1" i="1" dirty="0" smtClean="0">
                            <a:latin typeface="Cambria Math" panose="02040503050406030204" pitchFamily="18" charset="0"/>
                          </a:rPr>
                          <m:t>𝒔</m:t>
                        </m:r>
                      </m:e>
                      <m:sub>
                        <m:r>
                          <a:rPr lang="en-US" altLang="zh-CN" b="1" i="1" dirty="0" smtClean="0">
                            <a:latin typeface="Cambria Math" panose="02040503050406030204" pitchFamily="18" charset="0"/>
                          </a:rPr>
                          <m:t>𝒊</m:t>
                        </m:r>
                      </m:sub>
                    </m:sSub>
                    <m:r>
                      <a:rPr lang="en-US" altLang="zh-CN" b="1" i="1" dirty="0" smtClean="0">
                        <a:latin typeface="Cambria Math" panose="02040503050406030204" pitchFamily="18" charset="0"/>
                      </a:rPr>
                      <m:t>=</m:t>
                    </m:r>
                    <m:nary>
                      <m:naryPr>
                        <m:chr m:val="∑"/>
                        <m:supHide m:val="on"/>
                        <m:ctrlPr>
                          <a:rPr lang="en-US" altLang="zh-CN" i="1" dirty="0" smtClean="0">
                            <a:latin typeface="Cambria Math" panose="02040503050406030204" pitchFamily="18" charset="0"/>
                          </a:rPr>
                        </m:ctrlPr>
                      </m:naryPr>
                      <m:sub>
                        <m:r>
                          <m:rPr>
                            <m:brk m:alnAt="7"/>
                          </m:rPr>
                          <a:rPr lang="en-US" altLang="zh-CN" b="1" i="1" dirty="0" smtClean="0">
                            <a:latin typeface="Cambria Math" panose="02040503050406030204" pitchFamily="18" charset="0"/>
                          </a:rPr>
                          <m:t>𝒋</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𝟏</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𝒎</m:t>
                        </m:r>
                      </m:sub>
                      <m:sup/>
                      <m:e>
                        <m:sSub>
                          <m:sSubPr>
                            <m:ctrlPr>
                              <a:rPr lang="en-US" altLang="zh-CN" i="1" dirty="0" smtClean="0">
                                <a:latin typeface="Cambria Math" panose="02040503050406030204" pitchFamily="18" charset="0"/>
                              </a:rPr>
                            </m:ctrlPr>
                          </m:sSubPr>
                          <m:e>
                            <m:r>
                              <a:rPr lang="en-US" altLang="zh-CN" b="1" i="1" dirty="0" smtClean="0">
                                <a:latin typeface="Cambria Math" panose="02040503050406030204" pitchFamily="18" charset="0"/>
                              </a:rPr>
                              <m:t>𝑨</m:t>
                            </m:r>
                          </m:e>
                          <m:sub>
                            <m:r>
                              <a:rPr lang="en-US" altLang="zh-CN" b="1" i="1" dirty="0" smtClean="0">
                                <a:latin typeface="Cambria Math" panose="02040503050406030204" pitchFamily="18" charset="0"/>
                              </a:rPr>
                              <m:t>𝒊</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𝒋</m:t>
                            </m:r>
                          </m:sub>
                        </m:sSub>
                      </m:e>
                    </m:nary>
                    <m:r>
                      <a:rPr lang="en-US" altLang="zh-CN" b="1" i="0" dirty="0" smtClean="0">
                        <a:latin typeface="Cambria Math" panose="02040503050406030204" pitchFamily="18" charset="0"/>
                      </a:rPr>
                      <m:t>,</m:t>
                    </m:r>
                    <m:r>
                      <a:rPr lang="zh-CN" altLang="en-US" b="1" i="1" dirty="0">
                        <a:latin typeface="Cambria Math" panose="02040503050406030204" pitchFamily="18" charset="0"/>
                      </a:rPr>
                      <m:t>求</m:t>
                    </m:r>
                    <m:sSub>
                      <m:sSubPr>
                        <m:ctrlPr>
                          <a:rPr lang="en-US" altLang="zh-CN" i="1" dirty="0" smtClean="0">
                            <a:latin typeface="Cambria Math" panose="02040503050406030204" pitchFamily="18" charset="0"/>
                          </a:rPr>
                        </m:ctrlPr>
                      </m:sSubPr>
                      <m:e>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𝒎𝒊𝒏</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𝒔</m:t>
                        </m:r>
                      </m:e>
                      <m:sub>
                        <m:r>
                          <a:rPr lang="en-US" altLang="zh-CN" b="1" i="1" dirty="0" smtClean="0">
                            <a:latin typeface="Cambria Math" panose="02040503050406030204" pitchFamily="18" charset="0"/>
                          </a:rPr>
                          <m:t>𝒊</m:t>
                        </m:r>
                      </m:sub>
                    </m:sSub>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𝑲</m:t>
                    </m:r>
                    <m:r>
                      <a:rPr lang="en-US" altLang="zh-CN" b="1" i="1" dirty="0" smtClean="0">
                        <a:latin typeface="Cambria Math" panose="02040503050406030204" pitchFamily="18" charset="0"/>
                      </a:rPr>
                      <m:t> </m:t>
                    </m:r>
                  </m:oMath>
                </a14:m>
                <a:r>
                  <a:rPr lang="zh-CN" altLang="en-US" dirty="0" smtClean="0"/>
                  <a:t>的期望</a:t>
                </a:r>
                <a:endParaRPr lang="en-US" altLang="zh-CN" dirty="0" smtClean="0"/>
              </a:p>
              <a:p>
                <a:r>
                  <a:rPr lang="en-US" altLang="zh-CN" dirty="0" err="1" smtClean="0"/>
                  <a:t>n,k</a:t>
                </a:r>
                <a:r>
                  <a:rPr lang="en-US" altLang="zh-CN" dirty="0" smtClean="0"/>
                  <a:t>&lt;=10^9,m&lt;=5*10^5</a:t>
                </a:r>
              </a:p>
              <a:p>
                <a:endParaRPr lang="en-US" altLang="zh-CN"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381" r="-37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509518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30382" y="1877579"/>
                <a:ext cx="11464636" cy="3868593"/>
              </a:xfrm>
            </p:spPr>
            <p:txBody>
              <a:bodyPr>
                <a:normAutofit fontScale="92500"/>
              </a:bodyPr>
              <a:lstStyle/>
              <a:p>
                <a:r>
                  <a:rPr lang="zh-CN" altLang="en-US" dirty="0" smtClean="0"/>
                  <a:t>设</a:t>
                </a:r>
                <a14:m>
                  <m:oMath xmlns:m="http://schemas.openxmlformats.org/officeDocument/2006/math">
                    <m:r>
                      <a:rPr lang="en-US" altLang="zh-CN" b="1" i="1" dirty="0" smtClean="0">
                        <a:latin typeface="Cambria Math" panose="02040503050406030204" pitchFamily="18" charset="0"/>
                      </a:rPr>
                      <m:t>𝒇</m:t>
                    </m:r>
                    <m:d>
                      <m:dPr>
                        <m:ctrlPr>
                          <a:rPr lang="en-US" altLang="zh-CN" i="1" dirty="0" smtClean="0">
                            <a:latin typeface="Cambria Math" panose="02040503050406030204" pitchFamily="18" charset="0"/>
                          </a:rPr>
                        </m:ctrlPr>
                      </m:dPr>
                      <m:e>
                        <m:r>
                          <a:rPr lang="en-US" altLang="zh-CN" b="1" i="1" dirty="0" smtClean="0">
                            <a:latin typeface="Cambria Math" panose="02040503050406030204" pitchFamily="18" charset="0"/>
                          </a:rPr>
                          <m:t>𝒊</m:t>
                        </m:r>
                      </m:e>
                    </m:d>
                    <m:r>
                      <a:rPr lang="en-US" altLang="zh-CN" b="1" i="1" dirty="0" smtClean="0">
                        <a:latin typeface="Cambria Math" panose="02040503050406030204" pitchFamily="18" charset="0"/>
                      </a:rPr>
                      <m:t>=</m:t>
                    </m:r>
                    <m:d>
                      <m:dPr>
                        <m:begChr m:val="⌊"/>
                        <m:endChr m:val="⌋"/>
                        <m:ctrlPr>
                          <a:rPr lang="en-US" altLang="zh-CN" i="1" dirty="0" smtClean="0">
                            <a:latin typeface="Cambria Math" panose="02040503050406030204" pitchFamily="18" charset="0"/>
                          </a:rPr>
                        </m:ctrlPr>
                      </m:dPr>
                      <m:e>
                        <m:r>
                          <a:rPr lang="en-US" altLang="zh-CN" b="1" i="1" dirty="0" smtClean="0">
                            <a:latin typeface="Cambria Math" panose="02040503050406030204" pitchFamily="18" charset="0"/>
                          </a:rPr>
                          <m:t>𝒔</m:t>
                        </m:r>
                      </m:e>
                    </m:d>
                    <m:r>
                      <a:rPr lang="en-US" altLang="zh-CN" b="1" i="1" dirty="0">
                        <a:latin typeface="Cambria Math" panose="02040503050406030204" pitchFamily="18" charset="0"/>
                      </a:rPr>
                      <m:t>=</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𝒊</m:t>
                    </m:r>
                    <m:r>
                      <a:rPr lang="zh-CN" altLang="en-US" i="1" dirty="0">
                        <a:latin typeface="Cambria Math" panose="02040503050406030204" pitchFamily="18" charset="0"/>
                      </a:rPr>
                      <m:t>的</m:t>
                    </m:r>
                  </m:oMath>
                </a14:m>
                <a:r>
                  <a:rPr lang="zh-CN" altLang="en-US" dirty="0" smtClean="0"/>
                  <a:t>概率，如果能计算出</a:t>
                </a:r>
                <a:r>
                  <a:rPr lang="en-US" altLang="zh-CN" dirty="0" smtClean="0"/>
                  <a:t>f</a:t>
                </a:r>
                <a:r>
                  <a:rPr lang="zh-CN" altLang="en-US" dirty="0" smtClean="0"/>
                  <a:t>剩下的问题都可以很好解决。</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14:m>
                  <m:oMath xmlns:m="http://schemas.openxmlformats.org/officeDocument/2006/math">
                    <m:r>
                      <a:rPr lang="en-US" altLang="zh-CN" i="1" dirty="0">
                        <a:latin typeface="Cambria Math" panose="02040503050406030204" pitchFamily="18" charset="0"/>
                      </a:rPr>
                      <m:t>𝒇</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𝒊</m:t>
                        </m:r>
                      </m:e>
                    </m:d>
                    <m:r>
                      <a:rPr lang="en-US" altLang="zh-CN" i="1" dirty="0">
                        <a:latin typeface="Cambria Math" panose="02040503050406030204" pitchFamily="18" charset="0"/>
                      </a:rPr>
                      <m:t>=</m:t>
                    </m:r>
                  </m:oMath>
                </a14:m>
                <a:r>
                  <a:rPr lang="zh-CN" altLang="en-US" dirty="0" smtClean="0"/>
                  <a:t>随机排列</a:t>
                </a:r>
                <a:r>
                  <a:rPr lang="zh-CN" altLang="en-US" dirty="0"/>
                  <a:t>中上升</a:t>
                </a:r>
                <a:r>
                  <a:rPr lang="zh-CN" altLang="en-US" dirty="0" smtClean="0"/>
                  <a:t>（在这里和下降等价）</a:t>
                </a:r>
                <a:r>
                  <a:rPr lang="zh-CN" altLang="en-US" dirty="0"/>
                  <a:t>的位置</a:t>
                </a:r>
                <a:r>
                  <a:rPr lang="zh-CN" altLang="en-US" dirty="0" smtClean="0"/>
                  <a:t>有</a:t>
                </a:r>
                <a:r>
                  <a:rPr lang="en-US" altLang="zh-CN" dirty="0" err="1" smtClean="0"/>
                  <a:t>i</a:t>
                </a:r>
                <a:r>
                  <a:rPr lang="zh-CN" altLang="en-US" dirty="0" smtClean="0"/>
                  <a:t>个</a:t>
                </a:r>
                <a:r>
                  <a:rPr lang="zh-CN" altLang="en-US" dirty="0"/>
                  <a:t>的概率 </a:t>
                </a:r>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30382" y="1877579"/>
                <a:ext cx="11464636" cy="3868593"/>
              </a:xfrm>
              <a:blipFill rotWithShape="0">
                <a:blip r:embed="rId2"/>
                <a:stretch>
                  <a:fillRect l="-797" t="-2362" b="-3150"/>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838200" y="2539832"/>
            <a:ext cx="10442771" cy="2354286"/>
          </a:xfrm>
          <a:prstGeom prst="rect">
            <a:avLst/>
          </a:prstGeom>
        </p:spPr>
      </p:pic>
    </p:spTree>
    <p:extLst>
      <p:ext uri="{BB962C8B-B14F-4D97-AF65-F5344CB8AC3E}">
        <p14:creationId xmlns:p14="http://schemas.microsoft.com/office/powerpoint/2010/main" val="20130316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Eulerian Number </a:t>
            </a:r>
            <a:endParaRPr lang="zh-CN" altLang="en-US" dirty="0"/>
          </a:p>
        </p:txBody>
      </p:sp>
      <p:pic>
        <p:nvPicPr>
          <p:cNvPr id="4" name="内容占位符 3"/>
          <p:cNvPicPr>
            <a:picLocks noGrp="1" noChangeAspect="1"/>
          </p:cNvPicPr>
          <p:nvPr>
            <p:ph idx="1"/>
          </p:nvPr>
        </p:nvPicPr>
        <p:blipFill>
          <a:blip r:embed="rId2"/>
          <a:stretch>
            <a:fillRect/>
          </a:stretch>
        </p:blipFill>
        <p:spPr>
          <a:xfrm>
            <a:off x="1146822" y="1690688"/>
            <a:ext cx="9898355" cy="1722426"/>
          </a:xfrm>
          <a:prstGeom prst="rect">
            <a:avLst/>
          </a:prstGeom>
        </p:spPr>
      </p:pic>
      <p:pic>
        <p:nvPicPr>
          <p:cNvPr id="6" name="图片 5"/>
          <p:cNvPicPr>
            <a:picLocks noChangeAspect="1"/>
          </p:cNvPicPr>
          <p:nvPr/>
        </p:nvPicPr>
        <p:blipFill>
          <a:blip r:embed="rId3"/>
          <a:stretch>
            <a:fillRect/>
          </a:stretch>
        </p:blipFill>
        <p:spPr>
          <a:xfrm>
            <a:off x="1146821" y="3413114"/>
            <a:ext cx="9898355" cy="2386604"/>
          </a:xfrm>
          <a:prstGeom prst="rect">
            <a:avLst/>
          </a:prstGeom>
        </p:spPr>
      </p:pic>
    </p:spTree>
    <p:extLst>
      <p:ext uri="{BB962C8B-B14F-4D97-AF65-F5344CB8AC3E}">
        <p14:creationId xmlns:p14="http://schemas.microsoft.com/office/powerpoint/2010/main" val="19706226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我们可以通过积分法，来证明这个式子的</a:t>
            </a:r>
            <a:r>
              <a:rPr lang="zh-CN" altLang="en-US" dirty="0" smtClean="0"/>
              <a:t>正确性</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简单推导</a:t>
            </a:r>
            <a:r>
              <a:rPr lang="zh-CN" altLang="en-US" dirty="0"/>
              <a:t>可以</a:t>
            </a:r>
            <a:r>
              <a:rPr lang="zh-CN" altLang="en-US" dirty="0" smtClean="0"/>
              <a:t>得到： </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1207613" y="2285247"/>
            <a:ext cx="8571428" cy="1809524"/>
          </a:xfrm>
          <a:prstGeom prst="rect">
            <a:avLst/>
          </a:prstGeom>
        </p:spPr>
      </p:pic>
      <p:pic>
        <p:nvPicPr>
          <p:cNvPr id="6" name="图片 5"/>
          <p:cNvPicPr>
            <a:picLocks noChangeAspect="1"/>
          </p:cNvPicPr>
          <p:nvPr/>
        </p:nvPicPr>
        <p:blipFill>
          <a:blip r:embed="rId3"/>
          <a:stretch>
            <a:fillRect/>
          </a:stretch>
        </p:blipFill>
        <p:spPr>
          <a:xfrm>
            <a:off x="4319689" y="4303866"/>
            <a:ext cx="1994926" cy="714944"/>
          </a:xfrm>
          <a:prstGeom prst="rect">
            <a:avLst/>
          </a:prstGeom>
        </p:spPr>
      </p:pic>
    </p:spTree>
    <p:extLst>
      <p:ext uri="{BB962C8B-B14F-4D97-AF65-F5344CB8AC3E}">
        <p14:creationId xmlns:p14="http://schemas.microsoft.com/office/powerpoint/2010/main" val="7738047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回归</a:t>
                </a:r>
                <a:r>
                  <a:rPr lang="en-US" altLang="zh-CN" dirty="0" smtClean="0"/>
                  <a:t>f</a:t>
                </a:r>
                <a:r>
                  <a:rPr lang="zh-CN" altLang="en-US" dirty="0" smtClean="0"/>
                  <a:t>最初的意义</a:t>
                </a:r>
                <a:r>
                  <a:rPr lang="en-US" altLang="zh-CN" dirty="0" smtClean="0"/>
                  <a:t>(</a:t>
                </a:r>
                <a:r>
                  <a:rPr lang="zh-CN" altLang="en-US" dirty="0" smtClean="0"/>
                  <a:t>即</a:t>
                </a:r>
                <a14:m>
                  <m:oMath xmlns:m="http://schemas.openxmlformats.org/officeDocument/2006/math">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𝒔</m:t>
                        </m:r>
                      </m:e>
                    </m:d>
                    <m:r>
                      <a:rPr lang="en-US" altLang="zh-CN" i="1" dirty="0">
                        <a:latin typeface="Cambria Math" panose="02040503050406030204" pitchFamily="18" charset="0"/>
                      </a:rPr>
                      <m:t>==</m:t>
                    </m:r>
                    <m:r>
                      <a:rPr lang="en-US" altLang="zh-CN" i="1" dirty="0">
                        <a:latin typeface="Cambria Math" panose="02040503050406030204" pitchFamily="18" charset="0"/>
                      </a:rPr>
                      <m:t>𝒊</m:t>
                    </m:r>
                    <m:r>
                      <a:rPr lang="zh-CN" altLang="en-US" i="1" dirty="0">
                        <a:latin typeface="Cambria Math" panose="02040503050406030204" pitchFamily="18" charset="0"/>
                      </a:rPr>
                      <m:t>的</m:t>
                    </m:r>
                  </m:oMath>
                </a14:m>
                <a:r>
                  <a:rPr lang="zh-CN" altLang="en-US" dirty="0" smtClean="0"/>
                  <a:t>概率</a:t>
                </a:r>
                <a:r>
                  <a:rPr lang="en-US" altLang="zh-CN" dirty="0" smtClean="0"/>
                  <a:t>)</a:t>
                </a:r>
              </a:p>
              <a:p>
                <a:r>
                  <a:rPr lang="en-US" altLang="zh-CN" dirty="0" smtClean="0"/>
                  <a:t>f</a:t>
                </a:r>
                <a:r>
                  <a:rPr lang="zh-CN" altLang="en-US" dirty="0" smtClean="0"/>
                  <a:t>的前缀和等价于</a:t>
                </a:r>
                <a:r>
                  <a:rPr lang="en-US" altLang="zh-CN" dirty="0" smtClean="0"/>
                  <a:t>s&lt;=i+1</a:t>
                </a:r>
                <a:r>
                  <a:rPr lang="zh-CN" altLang="en-US" dirty="0" smtClean="0"/>
                  <a:t>的概率</a:t>
                </a:r>
                <a:endParaRPr lang="en-US" altLang="zh-CN" dirty="0" smtClean="0"/>
              </a:p>
              <a:p>
                <a:r>
                  <a:rPr lang="zh-CN" altLang="en-US" dirty="0" smtClean="0"/>
                  <a:t>考虑容斥有多少个</a:t>
                </a:r>
                <a:r>
                  <a:rPr lang="en-US" altLang="zh-CN" dirty="0" smtClean="0"/>
                  <a:t>x&gt;1</a:t>
                </a:r>
                <a:r>
                  <a:rPr lang="zh-CN" altLang="en-US" dirty="0"/>
                  <a:t>，</a:t>
                </a:r>
                <a:r>
                  <a:rPr lang="zh-CN" altLang="en-US" dirty="0" smtClean="0"/>
                  <a:t>于是可得</a:t>
                </a:r>
                <a:r>
                  <a:rPr lang="en-US" altLang="zh-CN" dirty="0" smtClean="0"/>
                  <a:t>:</a:t>
                </a:r>
              </a:p>
              <a:p>
                <a:pPr marL="0" indent="0">
                  <a:buNone/>
                </a:pPr>
                <a:endParaRPr lang="en-US" altLang="zh-CN" dirty="0" smtClean="0"/>
              </a:p>
              <a:p>
                <a:endParaRPr lang="en-US" altLang="zh-CN" dirty="0" smtClean="0"/>
              </a:p>
              <a:p>
                <a:r>
                  <a:rPr lang="zh-CN" altLang="en-US" dirty="0" smtClean="0"/>
                  <a:t>差分一下即可得出</a:t>
                </a:r>
                <a:r>
                  <a:rPr lang="en-US" altLang="zh-CN" dirty="0"/>
                  <a:t>Eulerian Number </a:t>
                </a:r>
                <a:r>
                  <a:rPr lang="zh-CN" altLang="en-US" dirty="0"/>
                  <a:t>的卷积公式 </a:t>
                </a:r>
                <a:br>
                  <a:rPr lang="zh-CN" altLang="en-US" dirty="0"/>
                </a:b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381"/>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1262224" y="3362362"/>
            <a:ext cx="6919839" cy="856347"/>
          </a:xfrm>
          <a:prstGeom prst="rect">
            <a:avLst/>
          </a:prstGeom>
        </p:spPr>
      </p:pic>
    </p:spTree>
    <p:extLst>
      <p:ext uri="{BB962C8B-B14F-4D97-AF65-F5344CB8AC3E}">
        <p14:creationId xmlns:p14="http://schemas.microsoft.com/office/powerpoint/2010/main" val="26463415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[agc002f]Leftmost Ball</a:t>
            </a:r>
          </a:p>
        </p:txBody>
      </p:sp>
      <p:sp>
        <p:nvSpPr>
          <p:cNvPr id="3" name="内容占位符 2"/>
          <p:cNvSpPr>
            <a:spLocks noGrp="1"/>
          </p:cNvSpPr>
          <p:nvPr>
            <p:ph idx="1"/>
          </p:nvPr>
        </p:nvSpPr>
        <p:spPr/>
        <p:txBody>
          <a:bodyPr/>
          <a:lstStyle/>
          <a:p>
            <a:r>
              <a:rPr lang="zh-CN" altLang="en-US" dirty="0"/>
              <a:t>n种颜色每种颜色有k个球（这n种颜色不含白色），排成一行，把每种颜色第一个球涂成白色。 </a:t>
            </a:r>
          </a:p>
          <a:p>
            <a:r>
              <a:rPr lang="zh-CN" altLang="en-US" dirty="0"/>
              <a:t>问颜色序列方案数。</a:t>
            </a:r>
          </a:p>
          <a:p>
            <a:endParaRPr lang="zh-CN" altLang="en-US" dirty="0"/>
          </a:p>
          <a:p>
            <a:r>
              <a:rPr lang="en-US" altLang="zh-CN" dirty="0" err="1"/>
              <a:t>n,k</a:t>
            </a:r>
            <a:r>
              <a:rPr lang="en-US" altLang="zh-CN" dirty="0"/>
              <a:t>&lt;=2000</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方案</a:t>
            </a:r>
            <a:r>
              <a:rPr lang="zh-CN" altLang="en-US" dirty="0" smtClean="0"/>
              <a:t>合法</a:t>
            </a:r>
            <a:r>
              <a:rPr lang="zh-CN" altLang="en-US" dirty="0"/>
              <a:t>满足</a:t>
            </a:r>
            <a:r>
              <a:rPr lang="zh-CN" altLang="en-US" dirty="0" smtClean="0"/>
              <a:t>任意</a:t>
            </a:r>
            <a:r>
              <a:rPr lang="zh-CN" altLang="en-US" dirty="0"/>
              <a:t>后缀0的个数不比颜色种类数多。 </a:t>
            </a:r>
          </a:p>
          <a:p>
            <a:r>
              <a:rPr lang="zh-CN" altLang="en-US" dirty="0"/>
              <a:t>不妨设dp表示f[i,j]已经用了i种颜色，放了i-j个0。 </a:t>
            </a:r>
          </a:p>
          <a:p>
            <a:r>
              <a:rPr lang="zh-CN" altLang="en-US" dirty="0"/>
              <a:t>每次可以在最前面放0。 </a:t>
            </a:r>
          </a:p>
          <a:p>
            <a:r>
              <a:rPr lang="zh-CN" altLang="en-US" dirty="0"/>
              <a:t>也可以新加一种颜色，为了不计重最前面的要是这种新颜色。 </a:t>
            </a:r>
          </a:p>
          <a:p>
            <a:r>
              <a:rPr lang="zh-CN" altLang="en-US" dirty="0"/>
              <a:t>最后还要乘上颜色的阶乘。</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[agc013e]Placing Squares</a:t>
            </a:r>
          </a:p>
        </p:txBody>
      </p:sp>
      <p:sp>
        <p:nvSpPr>
          <p:cNvPr id="3" name="内容占位符 2"/>
          <p:cNvSpPr>
            <a:spLocks noGrp="1"/>
          </p:cNvSpPr>
          <p:nvPr>
            <p:ph idx="1"/>
          </p:nvPr>
        </p:nvSpPr>
        <p:spPr/>
        <p:txBody>
          <a:bodyPr/>
          <a:lstStyle/>
          <a:p>
            <a:r>
              <a:rPr lang="zh-CN" altLang="en-US" dirty="0"/>
              <a:t>给你一个大小为m的集合S，S中不包含n。 </a:t>
            </a:r>
          </a:p>
          <a:p>
            <a:r>
              <a:rPr lang="zh-CN" altLang="en-US" dirty="0"/>
              <a:t>现在对于一个正整数序列a1−</a:t>
            </a:r>
            <a:r>
              <a:rPr lang="zh-CN" altLang="en-US" dirty="0" smtClean="0"/>
              <a:t>ak</a:t>
            </a:r>
            <a:r>
              <a:rPr lang="en-US" altLang="zh-CN" dirty="0" smtClean="0"/>
              <a:t>(k</a:t>
            </a:r>
            <a:r>
              <a:rPr lang="zh-CN" altLang="en-US" dirty="0" smtClean="0"/>
              <a:t>并不是给定的</a:t>
            </a:r>
            <a:r>
              <a:rPr lang="en-US" altLang="zh-CN" dirty="0" smtClean="0"/>
              <a:t>)</a:t>
            </a:r>
            <a:r>
              <a:rPr lang="zh-CN" altLang="en-US" dirty="0" smtClean="0"/>
              <a:t>，</a:t>
            </a:r>
            <a:r>
              <a:rPr lang="zh-CN" altLang="en-US" dirty="0"/>
              <a:t>如果不</a:t>
            </a:r>
            <a:r>
              <a:rPr lang="zh-CN" altLang="en-US" dirty="0" smtClean="0"/>
              <a:t>存在</a:t>
            </a:r>
            <a:r>
              <a:rPr lang="en-US" altLang="zh-CN" dirty="0"/>
              <a:t>s</a:t>
            </a:r>
            <a:r>
              <a:rPr lang="zh-CN" altLang="en-US" dirty="0" smtClean="0"/>
              <a:t>i</a:t>
            </a:r>
            <a:r>
              <a:rPr lang="zh-CN" altLang="en-US" dirty="0"/>
              <a:t>属于集合S，</a:t>
            </a:r>
            <a:r>
              <a:rPr lang="zh-CN" altLang="en-US" dirty="0" smtClean="0"/>
              <a:t>且</a:t>
            </a:r>
            <a:r>
              <a:rPr lang="en-US" altLang="zh-CN" dirty="0" err="1"/>
              <a:t>s</a:t>
            </a:r>
            <a:r>
              <a:rPr lang="en-US" altLang="zh-CN" dirty="0" err="1" smtClean="0"/>
              <a:t>k</a:t>
            </a:r>
            <a:r>
              <a:rPr lang="en-US" altLang="zh-CN" dirty="0" smtClean="0"/>
              <a:t>=n</a:t>
            </a:r>
            <a:r>
              <a:rPr lang="zh-CN" altLang="en-US" dirty="0"/>
              <a:t>，就是合法的</a:t>
            </a:r>
            <a:r>
              <a:rPr lang="zh-CN" altLang="en-US" dirty="0" smtClean="0"/>
              <a:t>，其中s</a:t>
            </a:r>
            <a:r>
              <a:rPr lang="zh-CN" altLang="en-US" dirty="0"/>
              <a:t>表示a的前缀和。 </a:t>
            </a:r>
          </a:p>
          <a:p>
            <a:r>
              <a:rPr lang="zh-CN" altLang="en-US" dirty="0"/>
              <a:t>这样的序列贡献是                 </a:t>
            </a:r>
            <a:r>
              <a:rPr lang="zh-CN" altLang="en-US" dirty="0" smtClean="0"/>
              <a:t>，</a:t>
            </a:r>
            <a:r>
              <a:rPr lang="zh-CN" altLang="en-US" dirty="0"/>
              <a:t>求所有合法序列的贡献和。</a:t>
            </a:r>
          </a:p>
          <a:p>
            <a:endParaRPr lang="zh-CN" altLang="en-US" dirty="0"/>
          </a:p>
          <a:p>
            <a:endParaRPr lang="zh-CN" altLang="en-US" dirty="0"/>
          </a:p>
          <a:p>
            <a:r>
              <a:rPr lang="en-US" altLang="zh-CN" dirty="0"/>
              <a:t>m&lt;=10^5</a:t>
            </a:r>
            <a:r>
              <a:rPr lang="zh-CN" altLang="en-US" dirty="0"/>
              <a:t>，</a:t>
            </a:r>
            <a:r>
              <a:rPr lang="en-US" altLang="zh-CN" dirty="0"/>
              <a:t>n&lt;=10^9</a:t>
            </a:r>
          </a:p>
        </p:txBody>
      </p:sp>
      <p:pic>
        <p:nvPicPr>
          <p:cNvPr id="5" name="图片 4"/>
          <p:cNvPicPr>
            <a:picLocks noChangeAspect="1"/>
          </p:cNvPicPr>
          <p:nvPr/>
        </p:nvPicPr>
        <p:blipFill>
          <a:blip r:embed="rId2"/>
          <a:stretch>
            <a:fillRect/>
          </a:stretch>
        </p:blipFill>
        <p:spPr>
          <a:xfrm>
            <a:off x="4206262" y="3256719"/>
            <a:ext cx="1559914" cy="494399"/>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模型转换</a:t>
            </a:r>
          </a:p>
        </p:txBody>
      </p:sp>
      <p:sp>
        <p:nvSpPr>
          <p:cNvPr id="3" name="内容占位符 2"/>
          <p:cNvSpPr>
            <a:spLocks noGrp="1"/>
          </p:cNvSpPr>
          <p:nvPr>
            <p:ph idx="1"/>
          </p:nvPr>
        </p:nvSpPr>
        <p:spPr/>
        <p:txBody>
          <a:bodyPr/>
          <a:lstStyle/>
          <a:p>
            <a:r>
              <a:rPr lang="zh-CN" altLang="en-US"/>
              <a:t>我们不妨进行一下巧妙的模型转化。 </a:t>
            </a:r>
          </a:p>
          <a:p>
            <a:r>
              <a:rPr lang="zh-CN" altLang="en-US"/>
              <a:t>有一个长度为n的序列，你可以在一个位置里放红球或绿球，你还可以在边界以及位置间隙放分隔板，要求满足以下要求： </a:t>
            </a:r>
          </a:p>
          <a:p>
            <a:r>
              <a:rPr lang="zh-CN" altLang="en-US"/>
              <a:t>左边界和右边界必须放分隔板 </a:t>
            </a:r>
          </a:p>
          <a:p>
            <a:r>
              <a:rPr lang="zh-CN" altLang="en-US"/>
              <a:t>如果一个位置i属于集合S，那么i和i+1之间的间隙不能放分隔板 </a:t>
            </a:r>
          </a:p>
          <a:p>
            <a:r>
              <a:rPr lang="zh-CN" altLang="en-US"/>
              <a:t>任意两个分隔板之间的区域必须恰好放一个红球与一个绿球。 </a:t>
            </a:r>
          </a:p>
          <a:p>
            <a:r>
              <a:rPr lang="zh-CN" altLang="en-US"/>
              <a:t>求方案数。 </a:t>
            </a:r>
          </a:p>
          <a:p>
            <a:r>
              <a:rPr lang="zh-CN" altLang="en-US"/>
              <a:t>这个是和原问题等价的。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然后我们可以设dp[i][0~2]表示做到第i个位置目前最后一个分隔板后的区域已经放了多少个球。 </a:t>
            </a:r>
          </a:p>
          <a:p>
            <a:r>
              <a:rPr lang="zh-CN" altLang="en-US" dirty="0"/>
              <a:t>我们可以把转移写成两个矩阵（一个矩阵是允许放分隔板，另一个是不允许）。 </a:t>
            </a:r>
          </a:p>
          <a:p>
            <a:r>
              <a:rPr lang="zh-CN" altLang="en-US" dirty="0"/>
              <a:t>那么可以倍增矩阵乘法做m次，来得到dp[n]。</a:t>
            </a:r>
          </a:p>
          <a:p>
            <a:endParaRPr lang="zh-CN" altLang="en-US" dirty="0"/>
          </a:p>
        </p:txBody>
      </p:sp>
    </p:spTree>
    <p:extLst>
      <p:ext uri="{BB962C8B-B14F-4D97-AF65-F5344CB8AC3E}">
        <p14:creationId xmlns:p14="http://schemas.microsoft.com/office/powerpoint/2010/main" val="2643856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错排问题</a:t>
            </a:r>
          </a:p>
        </p:txBody>
      </p:sp>
      <p:pic>
        <p:nvPicPr>
          <p:cNvPr id="4" name="内容占位符 3"/>
          <p:cNvPicPr>
            <a:picLocks noGrp="1" noChangeAspect="1"/>
          </p:cNvPicPr>
          <p:nvPr>
            <p:ph idx="1"/>
          </p:nvPr>
        </p:nvPicPr>
        <p:blipFill>
          <a:blip r:embed="rId2"/>
          <a:stretch>
            <a:fillRect/>
          </a:stretch>
        </p:blipFill>
        <p:spPr>
          <a:xfrm>
            <a:off x="655955" y="1510030"/>
            <a:ext cx="11377930" cy="456311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[hdu5181]numbers</a:t>
            </a:r>
          </a:p>
        </p:txBody>
      </p:sp>
      <p:sp>
        <p:nvSpPr>
          <p:cNvPr id="3" name="内容占位符 2"/>
          <p:cNvSpPr>
            <a:spLocks noGrp="1"/>
          </p:cNvSpPr>
          <p:nvPr>
            <p:ph idx="1"/>
          </p:nvPr>
        </p:nvSpPr>
        <p:spPr/>
        <p:txBody>
          <a:bodyPr/>
          <a:lstStyle/>
          <a:p>
            <a:r>
              <a:rPr lang="zh-CN" altLang="en-US" dirty="0"/>
              <a:t>把1~n顺序入栈，你可以决定出栈序列。 </a:t>
            </a:r>
          </a:p>
          <a:p>
            <a:r>
              <a:rPr lang="zh-CN" altLang="en-US" dirty="0"/>
              <a:t>有m组关系，每组关系限制j要在k之前出栈。</a:t>
            </a:r>
          </a:p>
          <a:p>
            <a:r>
              <a:rPr lang="zh-CN" altLang="en-US" dirty="0" smtClean="0"/>
              <a:t>问有多少种不同的</a:t>
            </a:r>
            <a:r>
              <a:rPr lang="zh-CN" altLang="en-US" dirty="0"/>
              <a:t>出栈</a:t>
            </a:r>
            <a:r>
              <a:rPr lang="zh-CN" altLang="en-US" dirty="0" smtClean="0"/>
              <a:t>序列。</a:t>
            </a:r>
            <a:endParaRPr lang="zh-CN" altLang="en-US" dirty="0"/>
          </a:p>
          <a:p>
            <a:r>
              <a:rPr lang="en-US" altLang="zh-CN" dirty="0"/>
              <a:t>n&lt;=600</a:t>
            </a:r>
            <a:r>
              <a:rPr lang="zh-CN" altLang="en-US" dirty="0"/>
              <a:t>，</a:t>
            </a:r>
            <a:r>
              <a:rPr lang="en-US" altLang="zh-CN" dirty="0"/>
              <a:t>m&lt;=n^2</a:t>
            </a:r>
          </a:p>
          <a:p>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序列</a:t>
            </a:r>
          </a:p>
        </p:txBody>
      </p:sp>
      <p:sp>
        <p:nvSpPr>
          <p:cNvPr id="3" name="内容占位符 2"/>
          <p:cNvSpPr>
            <a:spLocks noGrp="1"/>
          </p:cNvSpPr>
          <p:nvPr>
            <p:ph idx="1"/>
          </p:nvPr>
        </p:nvSpPr>
        <p:spPr/>
        <p:txBody>
          <a:bodyPr>
            <a:normAutofit/>
          </a:bodyPr>
          <a:lstStyle/>
          <a:p>
            <a:r>
              <a:rPr lang="zh-CN" altLang="en-US" sz="2400" dirty="0"/>
              <a:t>首先有个坑点请先判掉，就是存在限制j=k就输出0</a:t>
            </a:r>
            <a:r>
              <a:rPr lang="zh-CN" altLang="en-US" sz="2400" dirty="0" smtClean="0"/>
              <a:t>。</a:t>
            </a:r>
            <a:endParaRPr lang="zh-CN" altLang="en-US" sz="2400" dirty="0"/>
          </a:p>
          <a:p>
            <a:r>
              <a:rPr lang="zh-CN" altLang="en-US" sz="2400" dirty="0"/>
              <a:t>我们考虑入栈出栈序列。 </a:t>
            </a:r>
          </a:p>
          <a:p>
            <a:r>
              <a:rPr lang="zh-CN" altLang="en-US" sz="2400" dirty="0"/>
              <a:t>1入栈，写一个1。 </a:t>
            </a:r>
          </a:p>
          <a:p>
            <a:r>
              <a:rPr lang="zh-CN" altLang="en-US" sz="2400" dirty="0"/>
              <a:t>2入栈，写一个2。 </a:t>
            </a:r>
          </a:p>
          <a:p>
            <a:r>
              <a:rPr lang="zh-CN" altLang="en-US" sz="2400" dirty="0"/>
              <a:t>3入栈，写一个3。 </a:t>
            </a:r>
          </a:p>
          <a:p>
            <a:r>
              <a:rPr lang="zh-CN" altLang="en-US" sz="2400" dirty="0"/>
              <a:t>3出栈，写一个3。 </a:t>
            </a:r>
          </a:p>
          <a:p>
            <a:r>
              <a:rPr lang="zh-CN" altLang="en-US" sz="2400" dirty="0"/>
              <a:t>类似这样可以写出一个进出栈序列。 </a:t>
            </a:r>
          </a:p>
          <a:p>
            <a:r>
              <a:rPr lang="zh-CN" altLang="en-US" sz="2400" dirty="0"/>
              <a:t>如果我们在最前和最后都加1个0，还可以看做是一个括号序列，也就是一颗以0为根节点的树。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观察</a:t>
            </a:r>
          </a:p>
        </p:txBody>
      </p:sp>
      <p:sp>
        <p:nvSpPr>
          <p:cNvPr id="3" name="内容占位符 2"/>
          <p:cNvSpPr>
            <a:spLocks noGrp="1"/>
          </p:cNvSpPr>
          <p:nvPr>
            <p:ph idx="1"/>
          </p:nvPr>
        </p:nvSpPr>
        <p:spPr/>
        <p:txBody>
          <a:bodyPr>
            <a:normAutofit/>
          </a:bodyPr>
          <a:lstStyle/>
          <a:p>
            <a:r>
              <a:rPr lang="zh-CN" altLang="en-US" sz="2000" dirty="0"/>
              <a:t>这颗树有以下几个特点： </a:t>
            </a:r>
          </a:p>
          <a:p>
            <a:r>
              <a:rPr lang="zh-CN" altLang="en-US" sz="2000" dirty="0"/>
              <a:t>1、若节点i的子树大小为k，则子树i中的点的编号是[i,i+k-1]。 </a:t>
            </a:r>
          </a:p>
          <a:p>
            <a:r>
              <a:rPr lang="zh-CN" altLang="en-US" sz="2000" dirty="0"/>
              <a:t>2、如果i是j的祖先，说明j比i先出栈。 </a:t>
            </a:r>
          </a:p>
          <a:p>
            <a:r>
              <a:rPr lang="zh-CN" altLang="en-US" sz="2000" dirty="0"/>
              <a:t>这样的话限制可以转化成子树大小的上下界限制。 </a:t>
            </a:r>
          </a:p>
          <a:p>
            <a:r>
              <a:rPr lang="zh-CN" altLang="en-US" sz="2000" dirty="0"/>
              <a:t>我们设f[i,j]表示i子树大小为j，且每一个点都满足限制的方案数。 </a:t>
            </a:r>
          </a:p>
          <a:p>
            <a:r>
              <a:rPr lang="zh-CN" altLang="en-US" sz="2000" dirty="0"/>
              <a:t>暂时先不考虑i的限制。 </a:t>
            </a:r>
          </a:p>
          <a:p>
            <a:r>
              <a:rPr lang="zh-CN" altLang="en-US" sz="2000" dirty="0"/>
              <a:t>初始f[i,1]=1。 </a:t>
            </a:r>
          </a:p>
          <a:p>
            <a:r>
              <a:rPr lang="zh-CN" altLang="en-US" sz="2000" dirty="0"/>
              <a:t>那么有</a:t>
            </a:r>
          </a:p>
          <a:p>
            <a:endParaRPr lang="zh-CN" altLang="en-US" sz="2000" dirty="0"/>
          </a:p>
          <a:p>
            <a:r>
              <a:rPr lang="zh-CN" altLang="en-US" sz="2000" dirty="0"/>
              <a:t>做完这个dp后，我们把非法的子树大小j都来个f[i,j]=0。 最后输出f[0,n+1]即可。</a:t>
            </a:r>
          </a:p>
        </p:txBody>
      </p:sp>
      <p:pic>
        <p:nvPicPr>
          <p:cNvPr id="4" name="图片 3"/>
          <p:cNvPicPr>
            <a:picLocks noChangeAspect="1"/>
          </p:cNvPicPr>
          <p:nvPr/>
        </p:nvPicPr>
        <p:blipFill>
          <a:blip r:embed="rId2"/>
          <a:stretch>
            <a:fillRect/>
          </a:stretch>
        </p:blipFill>
        <p:spPr>
          <a:xfrm>
            <a:off x="2103120" y="4638040"/>
            <a:ext cx="5262880" cy="54673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812" y="265973"/>
            <a:ext cx="10515600" cy="1325563"/>
          </a:xfrm>
        </p:spPr>
        <p:txBody>
          <a:bodyPr/>
          <a:lstStyle/>
          <a:p>
            <a:r>
              <a:rPr lang="zh-CN" altLang="en-US" b="1" dirty="0"/>
              <a:t>「</a:t>
            </a:r>
            <a:r>
              <a:rPr lang="en-US" altLang="zh-CN" b="1" dirty="0"/>
              <a:t>THUWC 2017</a:t>
            </a:r>
            <a:r>
              <a:rPr lang="zh-CN" altLang="en-US" b="1" dirty="0"/>
              <a:t>」随机二分</a:t>
            </a:r>
            <a:r>
              <a:rPr lang="zh-CN" altLang="en-US" b="1" dirty="0" smtClean="0"/>
              <a:t>图</a:t>
            </a:r>
            <a:endParaRPr lang="zh-CN" altLang="en-US" dirty="0"/>
          </a:p>
        </p:txBody>
      </p:sp>
      <p:sp>
        <p:nvSpPr>
          <p:cNvPr id="3" name="内容占位符 2"/>
          <p:cNvSpPr>
            <a:spLocks noGrp="1"/>
          </p:cNvSpPr>
          <p:nvPr>
            <p:ph idx="1"/>
          </p:nvPr>
        </p:nvSpPr>
        <p:spPr>
          <a:xfrm>
            <a:off x="584812" y="1715457"/>
            <a:ext cx="10784595" cy="4343820"/>
          </a:xfrm>
        </p:spPr>
        <p:txBody>
          <a:bodyPr>
            <a:normAutofit fontScale="87500" lnSpcReduction="10000"/>
          </a:bodyPr>
          <a:lstStyle/>
          <a:p>
            <a:r>
              <a:rPr lang="zh-CN" altLang="en-US" dirty="0"/>
              <a:t>有一个左右各 </a:t>
            </a:r>
            <a:r>
              <a:rPr lang="en-US" altLang="zh-CN" dirty="0" smtClean="0"/>
              <a:t>n</a:t>
            </a:r>
            <a:r>
              <a:rPr lang="zh-CN" altLang="en-US" dirty="0" smtClean="0"/>
              <a:t>个</a:t>
            </a:r>
            <a:r>
              <a:rPr lang="zh-CN" altLang="en-US" dirty="0"/>
              <a:t>点的二分图</a:t>
            </a:r>
            <a:r>
              <a:rPr lang="zh-CN" altLang="en-US" dirty="0" smtClean="0"/>
              <a:t>，</a:t>
            </a:r>
            <a:endParaRPr lang="en-US" altLang="zh-CN" dirty="0" smtClean="0"/>
          </a:p>
          <a:p>
            <a:r>
              <a:rPr lang="zh-CN" altLang="en-US" dirty="0" smtClean="0"/>
              <a:t>图</a:t>
            </a:r>
            <a:r>
              <a:rPr lang="zh-CN" altLang="en-US" dirty="0"/>
              <a:t>中</a:t>
            </a:r>
            <a:r>
              <a:rPr lang="zh-CN" altLang="en-US" dirty="0" smtClean="0"/>
              <a:t>的每</a:t>
            </a:r>
            <a:r>
              <a:rPr lang="zh-CN" altLang="en-US" dirty="0"/>
              <a:t>条边或者不属于任何</a:t>
            </a:r>
            <a:r>
              <a:rPr lang="zh-CN" altLang="en-US" dirty="0" smtClean="0"/>
              <a:t>组或者</a:t>
            </a:r>
            <a:r>
              <a:rPr lang="zh-CN" altLang="en-US" dirty="0"/>
              <a:t>只属于一个组。</a:t>
            </a:r>
          </a:p>
          <a:p>
            <a:r>
              <a:rPr lang="zh-CN" altLang="en-US" dirty="0"/>
              <a:t>有且仅有以下三类边的分组：</a:t>
            </a:r>
          </a:p>
          <a:p>
            <a:r>
              <a:rPr lang="en-US" altLang="zh-CN" dirty="0" smtClean="0"/>
              <a:t>1</a:t>
            </a:r>
            <a:r>
              <a:rPr lang="zh-CN" altLang="en-US" dirty="0" smtClean="0"/>
              <a:t>：只有</a:t>
            </a:r>
            <a:r>
              <a:rPr lang="zh-CN" altLang="en-US" dirty="0"/>
              <a:t>一条边，该条边恰好有 </a:t>
            </a:r>
            <a:r>
              <a:rPr lang="en-US" altLang="zh-CN" dirty="0"/>
              <a:t>50</a:t>
            </a:r>
            <a:r>
              <a:rPr lang="en-US" altLang="zh-CN" dirty="0" smtClean="0"/>
              <a:t>%</a:t>
            </a:r>
            <a:r>
              <a:rPr lang="zh-CN" altLang="en-US" dirty="0" smtClean="0"/>
              <a:t>的</a:t>
            </a:r>
            <a:r>
              <a:rPr lang="zh-CN" altLang="en-US" dirty="0"/>
              <a:t>概率出现。</a:t>
            </a:r>
          </a:p>
          <a:p>
            <a:r>
              <a:rPr lang="en-US" altLang="zh-CN" dirty="0" smtClean="0"/>
              <a:t>2</a:t>
            </a:r>
            <a:r>
              <a:rPr lang="zh-CN" altLang="en-US" dirty="0" smtClean="0"/>
              <a:t>：恰好</a:t>
            </a:r>
            <a:r>
              <a:rPr lang="zh-CN" altLang="en-US" dirty="0"/>
              <a:t>有两条边，这两条边有 </a:t>
            </a:r>
            <a:r>
              <a:rPr lang="en-US" altLang="zh-CN" dirty="0" smtClean="0"/>
              <a:t>50%</a:t>
            </a:r>
            <a:r>
              <a:rPr lang="zh-CN" altLang="en-US" dirty="0" smtClean="0"/>
              <a:t>的</a:t>
            </a:r>
            <a:r>
              <a:rPr lang="zh-CN" altLang="en-US" dirty="0"/>
              <a:t>概率同时出现，有 </a:t>
            </a:r>
            <a:r>
              <a:rPr lang="en-US" altLang="zh-CN" dirty="0" smtClean="0"/>
              <a:t>50%</a:t>
            </a:r>
            <a:r>
              <a:rPr lang="zh-CN" altLang="en-US" dirty="0" smtClean="0"/>
              <a:t>的</a:t>
            </a:r>
            <a:r>
              <a:rPr lang="zh-CN" altLang="en-US" dirty="0"/>
              <a:t>概率同时不出现。</a:t>
            </a:r>
          </a:p>
          <a:p>
            <a:r>
              <a:rPr lang="en-US" altLang="zh-CN" dirty="0" smtClean="0"/>
              <a:t>3</a:t>
            </a:r>
            <a:r>
              <a:rPr lang="zh-CN" altLang="en-US" dirty="0" smtClean="0"/>
              <a:t>：恰好</a:t>
            </a:r>
            <a:r>
              <a:rPr lang="zh-CN" altLang="en-US" dirty="0"/>
              <a:t>有两条边，这两条边恰好出现一条，各有 </a:t>
            </a:r>
            <a:r>
              <a:rPr lang="en-US" altLang="zh-CN" dirty="0"/>
              <a:t>50</a:t>
            </a:r>
            <a:r>
              <a:rPr lang="en-US" altLang="zh-CN" dirty="0" smtClean="0"/>
              <a:t>%</a:t>
            </a:r>
            <a:r>
              <a:rPr lang="zh-CN" altLang="en-US" dirty="0" smtClean="0"/>
              <a:t>的</a:t>
            </a:r>
            <a:r>
              <a:rPr lang="zh-CN" altLang="en-US" dirty="0"/>
              <a:t>概率出现。</a:t>
            </a:r>
          </a:p>
          <a:p>
            <a:r>
              <a:rPr lang="zh-CN" altLang="en-US" dirty="0"/>
              <a:t>组和组之间边的出现都是完全独立的。</a:t>
            </a:r>
          </a:p>
          <a:p>
            <a:r>
              <a:rPr lang="zh-CN" altLang="en-US" dirty="0" smtClean="0"/>
              <a:t>求完美</a:t>
            </a:r>
            <a:r>
              <a:rPr lang="zh-CN" altLang="en-US" dirty="0"/>
              <a:t>匹配</a:t>
            </a:r>
            <a:r>
              <a:rPr lang="zh-CN" altLang="en-US" dirty="0" smtClean="0"/>
              <a:t>数量的期望</a:t>
            </a:r>
            <a:endParaRPr lang="en-US" altLang="zh-CN" dirty="0" smtClean="0"/>
          </a:p>
          <a:p>
            <a:r>
              <a:rPr lang="en-US" altLang="zh-CN" dirty="0" smtClean="0"/>
              <a:t>n≤15</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4301" y="-97584"/>
            <a:ext cx="10515600" cy="1325563"/>
          </a:xfrm>
        </p:spPr>
        <p:txBody>
          <a:bodyPr/>
          <a:lstStyle/>
          <a:p>
            <a:endParaRPr lang="zh-CN" altLang="en-US" dirty="0"/>
          </a:p>
        </p:txBody>
      </p:sp>
      <p:sp>
        <p:nvSpPr>
          <p:cNvPr id="3" name="内容占位符 2"/>
          <p:cNvSpPr>
            <a:spLocks noGrp="1"/>
          </p:cNvSpPr>
          <p:nvPr>
            <p:ph idx="1"/>
          </p:nvPr>
        </p:nvSpPr>
        <p:spPr>
          <a:xfrm>
            <a:off x="904301" y="1456579"/>
            <a:ext cx="10504417" cy="5016957"/>
          </a:xfrm>
        </p:spPr>
        <p:txBody>
          <a:bodyPr>
            <a:normAutofit/>
          </a:bodyPr>
          <a:lstStyle/>
          <a:p>
            <a:r>
              <a:rPr lang="zh-CN" altLang="en-US" sz="2400" dirty="0" smtClean="0"/>
              <a:t>根据期望线性性，问题等价于求每种完美匹配出现的概率之和。</a:t>
            </a:r>
          </a:p>
          <a:p>
            <a:r>
              <a:rPr lang="zh-CN" altLang="en-US" sz="2400" dirty="0" smtClean="0"/>
              <a:t>考虑对于</a:t>
            </a:r>
            <a:r>
              <a:rPr lang="en-US" altLang="zh-CN" sz="2400" dirty="0"/>
              <a:t>2</a:t>
            </a:r>
            <a:r>
              <a:rPr lang="zh-CN" altLang="en-US" sz="2400" dirty="0" smtClean="0"/>
              <a:t>号组的边，我们拆成两条出现概率为</a:t>
            </a:r>
            <a:r>
              <a:rPr lang="en-US" altLang="zh-CN" sz="2400" dirty="0" smtClean="0"/>
              <a:t>0.5</a:t>
            </a:r>
            <a:r>
              <a:rPr lang="zh-CN" altLang="en-US" sz="2400" dirty="0" smtClean="0"/>
              <a:t>的独立边，</a:t>
            </a:r>
          </a:p>
          <a:p>
            <a:r>
              <a:rPr lang="zh-CN" altLang="en-US" sz="2400" dirty="0" smtClean="0"/>
              <a:t>那么考虑它对匹配的影响，当某一个匹配只含其中的一条边时，对应的概率贡献是</a:t>
            </a:r>
            <a:r>
              <a:rPr lang="en-US" altLang="zh-CN" sz="2400" dirty="0" smtClean="0"/>
              <a:t>0.5</a:t>
            </a:r>
            <a:r>
              <a:rPr lang="zh-CN" altLang="en-US" sz="2400" dirty="0" smtClean="0"/>
              <a:t>，而如果同时含两条边，则对应概率贡献为</a:t>
            </a:r>
            <a:r>
              <a:rPr lang="en-US" altLang="zh-CN" sz="2400" dirty="0" smtClean="0"/>
              <a:t>0.25</a:t>
            </a:r>
            <a:r>
              <a:rPr lang="zh-CN" altLang="en-US" sz="2400" dirty="0" smtClean="0"/>
              <a:t>，而实际概率应是</a:t>
            </a:r>
            <a:r>
              <a:rPr lang="en-US" altLang="zh-CN" sz="2400" dirty="0" smtClean="0"/>
              <a:t>0.5</a:t>
            </a:r>
            <a:r>
              <a:rPr lang="zh-CN" altLang="en-US" sz="2400" dirty="0" smtClean="0"/>
              <a:t>，所以我们再加入一组概率为</a:t>
            </a:r>
            <a:r>
              <a:rPr lang="en-US" altLang="zh-CN" sz="2400" dirty="0" smtClean="0"/>
              <a:t>0.25</a:t>
            </a:r>
            <a:r>
              <a:rPr lang="zh-CN" altLang="en-US" sz="2400" dirty="0" smtClean="0"/>
              <a:t>的两条边的组来弥补，</a:t>
            </a:r>
            <a:r>
              <a:rPr lang="en-US" altLang="zh-CN" sz="2400" dirty="0" smtClean="0"/>
              <a:t>3</a:t>
            </a:r>
            <a:r>
              <a:rPr lang="zh-CN" altLang="en-US" sz="2400" dirty="0" smtClean="0"/>
              <a:t>号组类似处理即可。</a:t>
            </a:r>
          </a:p>
          <a:p>
            <a:r>
              <a:rPr lang="zh-CN" altLang="en-US" sz="2400" dirty="0"/>
              <a:t>接</a:t>
            </a:r>
            <a:r>
              <a:rPr lang="zh-CN" altLang="en-US" sz="2400" dirty="0" smtClean="0"/>
              <a:t>下考虑状压</a:t>
            </a:r>
            <a:r>
              <a:rPr lang="en-US" altLang="zh-CN" sz="2400" dirty="0" err="1" smtClean="0"/>
              <a:t>dp</a:t>
            </a:r>
            <a:r>
              <a:rPr lang="zh-CN" altLang="en-US" sz="2400" dirty="0" smtClean="0"/>
              <a:t>，</a:t>
            </a:r>
          </a:p>
          <a:p>
            <a:r>
              <a:rPr lang="zh-CN" altLang="en-US" sz="2400" dirty="0" smtClean="0"/>
              <a:t>可以用</a:t>
            </a:r>
            <a:r>
              <a:rPr lang="zh-CN" altLang="en-US" sz="2400" dirty="0"/>
              <a:t>一</a:t>
            </a:r>
            <a:r>
              <a:rPr lang="zh-CN" altLang="en-US" sz="2400" dirty="0" smtClean="0"/>
              <a:t>个</a:t>
            </a:r>
            <a:r>
              <a:rPr lang="en-US" altLang="zh-CN" sz="2400" dirty="0" smtClean="0"/>
              <a:t>30</a:t>
            </a:r>
            <a:r>
              <a:rPr lang="zh-CN" altLang="en-US" sz="2400" dirty="0" smtClean="0"/>
              <a:t>位二进制数来表示一个状态</a:t>
            </a:r>
            <a:r>
              <a:rPr lang="en-US" altLang="zh-CN" sz="2400" dirty="0" smtClean="0"/>
              <a:t>(</a:t>
            </a:r>
            <a:r>
              <a:rPr lang="zh-CN" altLang="en-US" sz="2400" dirty="0" smtClean="0"/>
              <a:t>前</a:t>
            </a:r>
            <a:r>
              <a:rPr lang="en-US" altLang="zh-CN" sz="2400" dirty="0" smtClean="0"/>
              <a:t>15</a:t>
            </a:r>
            <a:r>
              <a:rPr lang="zh-CN" altLang="en-US" sz="2400" dirty="0" smtClean="0"/>
              <a:t>位和后</a:t>
            </a:r>
            <a:r>
              <a:rPr lang="en-US" altLang="zh-CN" sz="2400" dirty="0" smtClean="0"/>
              <a:t>15</a:t>
            </a:r>
            <a:r>
              <a:rPr lang="zh-CN" altLang="en-US" sz="2400" dirty="0" smtClean="0"/>
              <a:t>位分别表示左右点的匹配情况</a:t>
            </a:r>
            <a:r>
              <a:rPr lang="en-US" altLang="zh-CN" sz="2400" dirty="0" smtClean="0"/>
              <a:t>)</a:t>
            </a:r>
          </a:p>
          <a:p>
            <a:r>
              <a:rPr lang="zh-CN" altLang="en-US" sz="2400" dirty="0" smtClean="0"/>
              <a:t>这样合法的状态数有</a:t>
            </a:r>
            <a:r>
              <a:rPr lang="en-US" altLang="zh-CN" sz="2400" dirty="0" smtClean="0"/>
              <a:t>C(30,15)=155117520</a:t>
            </a:r>
            <a:r>
              <a:rPr lang="zh-CN" altLang="en-US" sz="2400" dirty="0" smtClean="0"/>
              <a:t>种，理论上是可以过的。</a:t>
            </a:r>
          </a:p>
          <a:p>
            <a:r>
              <a:rPr lang="zh-CN" altLang="en-US" sz="2400" dirty="0" smtClean="0"/>
              <a:t>但直接枚举所有合法状态显然是不优的，</a:t>
            </a:r>
          </a:p>
          <a:p>
            <a:r>
              <a:rPr lang="zh-CN" altLang="en-US" sz="2400" dirty="0" smtClean="0"/>
              <a:t>由于末状态只有一个，可以从末状态出发记忆化搜索。</a:t>
            </a:r>
          </a:p>
          <a:p>
            <a:endParaRPr lang="en-US" altLang="zh-CN" sz="2400" dirty="0" smtClean="0"/>
          </a:p>
          <a:p>
            <a:endParaRPr lang="zh-CN" altLang="en-US"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a:sym typeface="+mn-ea"/>
              </a:rPr>
              <a:t>[CF889E]Mod Mod Mod</a:t>
            </a:r>
            <a:endParaRPr lang="zh-CN" altLang="en-US"/>
          </a:p>
        </p:txBody>
      </p:sp>
      <p:sp>
        <p:nvSpPr>
          <p:cNvPr id="3" name="内容占位符 2"/>
          <p:cNvSpPr>
            <a:spLocks noGrp="1"/>
          </p:cNvSpPr>
          <p:nvPr>
            <p:ph idx="1"/>
          </p:nvPr>
        </p:nvSpPr>
        <p:spPr/>
        <p:txBody>
          <a:bodyPr/>
          <a:lstStyle/>
          <a:p>
            <a:r>
              <a:rPr lang="zh-CN" altLang="en-US" dirty="0"/>
              <a:t>给出一个长度为</a:t>
            </a:r>
            <a:r>
              <a:rPr lang="en-US" altLang="zh-CN" dirty="0"/>
              <a:t>n</a:t>
            </a:r>
            <a:r>
              <a:rPr lang="zh-CN" altLang="en-US" dirty="0"/>
              <a:t>的序列</a:t>
            </a:r>
            <a:r>
              <a:rPr lang="en-US" altLang="zh-CN" dirty="0"/>
              <a:t>a.</a:t>
            </a:r>
          </a:p>
          <a:p>
            <a:r>
              <a:rPr lang="zh-CN" altLang="en-US" dirty="0"/>
              <a:t>定义</a:t>
            </a:r>
            <a:r>
              <a:rPr lang="en-US" altLang="zh-CN" dirty="0"/>
              <a:t>f(</a:t>
            </a:r>
            <a:r>
              <a:rPr lang="en-US" altLang="zh-CN" dirty="0" err="1"/>
              <a:t>x,n</a:t>
            </a:r>
            <a:r>
              <a:rPr lang="en-US" altLang="zh-CN" dirty="0"/>
              <a:t>)=x mod a[n]</a:t>
            </a:r>
            <a:r>
              <a:rPr lang="zh-CN" altLang="en-US" dirty="0"/>
              <a:t>且</a:t>
            </a:r>
            <a:r>
              <a:rPr lang="en-US" altLang="zh-CN" dirty="0"/>
              <a:t>f(</a:t>
            </a:r>
            <a:r>
              <a:rPr lang="en-US" altLang="zh-CN" dirty="0" err="1"/>
              <a:t>x,i</a:t>
            </a:r>
            <a:r>
              <a:rPr lang="en-US" altLang="zh-CN" dirty="0"/>
              <a:t>)=x mod a[</a:t>
            </a:r>
            <a:r>
              <a:rPr lang="en-US" altLang="zh-CN" dirty="0" err="1"/>
              <a:t>i</a:t>
            </a:r>
            <a:r>
              <a:rPr lang="en-US" altLang="zh-CN" dirty="0"/>
              <a:t>]+f(x mod a[</a:t>
            </a:r>
            <a:r>
              <a:rPr lang="en-US" altLang="zh-CN" dirty="0" err="1"/>
              <a:t>i</a:t>
            </a:r>
            <a:r>
              <a:rPr lang="en-US" altLang="zh-CN" dirty="0"/>
              <a:t>],i+1) (1&lt;=</a:t>
            </a:r>
            <a:r>
              <a:rPr lang="en-US" altLang="zh-CN" dirty="0" err="1"/>
              <a:t>i</a:t>
            </a:r>
            <a:r>
              <a:rPr lang="en-US" altLang="zh-CN" dirty="0"/>
              <a:t>&lt;n)</a:t>
            </a:r>
          </a:p>
          <a:p>
            <a:r>
              <a:rPr lang="zh-CN" altLang="en-US" dirty="0"/>
              <a:t>求</a:t>
            </a:r>
            <a:r>
              <a:rPr lang="en-US" altLang="zh-CN" dirty="0"/>
              <a:t>max(f(x,1))</a:t>
            </a:r>
          </a:p>
          <a:p>
            <a:r>
              <a:rPr lang="en-US" altLang="zh-CN" dirty="0"/>
              <a:t>n&lt;=2*10^5,ai&lt;=10^13</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2075"/>
            <a:ext cx="10515600" cy="1325563"/>
          </a:xfrm>
        </p:spPr>
        <p:txBody>
          <a:bodyPr/>
          <a:lstStyle/>
          <a:p>
            <a:pPr algn="ctr"/>
            <a:r>
              <a:rPr lang="en-US" altLang="zh-CN"/>
              <a:t>Solution</a:t>
            </a:r>
          </a:p>
        </p:txBody>
      </p:sp>
      <p:sp>
        <p:nvSpPr>
          <p:cNvPr id="3" name="内容占位符 2"/>
          <p:cNvSpPr>
            <a:spLocks noGrp="1"/>
          </p:cNvSpPr>
          <p:nvPr>
            <p:ph idx="1"/>
          </p:nvPr>
        </p:nvSpPr>
        <p:spPr>
          <a:xfrm>
            <a:off x="838200" y="975360"/>
            <a:ext cx="10515600" cy="5591175"/>
          </a:xfrm>
        </p:spPr>
        <p:txBody>
          <a:bodyPr>
            <a:noAutofit/>
          </a:bodyPr>
          <a:lstStyle/>
          <a:p>
            <a:r>
              <a:rPr lang="zh-CN" altLang="en-US" dirty="0" smtClean="0"/>
              <a:t>容易发现我们最后一定会存在至少一个位置</a:t>
            </a:r>
            <a:r>
              <a:rPr lang="en-US" altLang="zh-CN" dirty="0" err="1" smtClean="0"/>
              <a:t>i</a:t>
            </a:r>
            <a:r>
              <a:rPr lang="zh-CN" altLang="en-US" dirty="0" smtClean="0"/>
              <a:t>满足最初的</a:t>
            </a:r>
            <a:r>
              <a:rPr lang="en-US" altLang="zh-CN" dirty="0" smtClean="0"/>
              <a:t>x</a:t>
            </a:r>
            <a:r>
              <a:rPr lang="zh-CN" altLang="en-US" dirty="0" smtClean="0"/>
              <a:t>模下去，到第</a:t>
            </a:r>
            <a:r>
              <a:rPr lang="en-US" altLang="zh-CN" dirty="0" err="1" smtClean="0"/>
              <a:t>i</a:t>
            </a:r>
            <a:r>
              <a:rPr lang="zh-CN" altLang="en-US" dirty="0" smtClean="0"/>
              <a:t>为恰好为</a:t>
            </a:r>
            <a:r>
              <a:rPr lang="en-US" altLang="zh-CN" dirty="0" smtClean="0"/>
              <a:t>a[</a:t>
            </a:r>
            <a:r>
              <a:rPr lang="en-US" altLang="zh-CN" dirty="0" err="1" smtClean="0"/>
              <a:t>i</a:t>
            </a:r>
            <a:r>
              <a:rPr lang="en-US" altLang="zh-CN" dirty="0" smtClean="0"/>
              <a:t>]-1</a:t>
            </a:r>
            <a:r>
              <a:rPr lang="zh-CN" altLang="en-US" dirty="0" smtClean="0"/>
              <a:t>，否则可以整体加</a:t>
            </a:r>
            <a:r>
              <a:rPr lang="en-US" altLang="zh-CN" dirty="0" smtClean="0"/>
              <a:t>1</a:t>
            </a:r>
            <a:r>
              <a:rPr lang="zh-CN" altLang="en-US" dirty="0" smtClean="0"/>
              <a:t>。</a:t>
            </a:r>
            <a:endParaRPr lang="en-US" altLang="zh-CN" dirty="0" smtClean="0"/>
          </a:p>
          <a:p>
            <a:r>
              <a:rPr lang="zh-CN" altLang="en-US" dirty="0" smtClean="0"/>
              <a:t>我们考虑</a:t>
            </a:r>
            <a:r>
              <a:rPr lang="en-US" altLang="zh-CN" dirty="0" err="1" smtClean="0"/>
              <a:t>Dp</a:t>
            </a:r>
            <a:endParaRPr lang="en-US" altLang="zh-CN" dirty="0" smtClean="0"/>
          </a:p>
          <a:p>
            <a:r>
              <a:rPr lang="zh-CN" altLang="en-US" dirty="0" smtClean="0"/>
              <a:t>设</a:t>
            </a:r>
            <a:r>
              <a:rPr lang="en-US" altLang="zh-CN" dirty="0"/>
              <a:t>x=X mod a[1] mod a[2]...mod a[</a:t>
            </a:r>
            <a:r>
              <a:rPr lang="en-US" altLang="zh-CN" dirty="0" err="1"/>
              <a:t>i</a:t>
            </a:r>
            <a:r>
              <a:rPr lang="en-US" altLang="zh-CN" dirty="0"/>
              <a:t>],F[</a:t>
            </a:r>
            <a:r>
              <a:rPr lang="en-US" altLang="zh-CN" dirty="0" err="1"/>
              <a:t>i</a:t>
            </a:r>
            <a:r>
              <a:rPr lang="en-US" altLang="zh-CN" dirty="0"/>
              <a:t>][j]</a:t>
            </a:r>
            <a:r>
              <a:rPr lang="zh-CN" altLang="en-US" dirty="0"/>
              <a:t>表示当</a:t>
            </a:r>
            <a:r>
              <a:rPr lang="en-US" altLang="zh-CN" dirty="0"/>
              <a:t>x</a:t>
            </a:r>
            <a:r>
              <a:rPr lang="zh-CN" altLang="en-US" dirty="0"/>
              <a:t>取</a:t>
            </a:r>
            <a:r>
              <a:rPr lang="en-US" altLang="zh-CN" dirty="0"/>
              <a:t>0~j</a:t>
            </a:r>
            <a:r>
              <a:rPr lang="zh-CN" altLang="en-US" dirty="0"/>
              <a:t>时，位置</a:t>
            </a:r>
            <a:r>
              <a:rPr lang="en-US" altLang="zh-CN" dirty="0"/>
              <a:t>1~i</a:t>
            </a:r>
            <a:r>
              <a:rPr lang="zh-CN" altLang="en-US" dirty="0"/>
              <a:t>的贡献为</a:t>
            </a:r>
            <a:r>
              <a:rPr lang="en-US" altLang="zh-CN" dirty="0"/>
              <a:t>x*</a:t>
            </a:r>
            <a:r>
              <a:rPr lang="en-US" altLang="zh-CN" dirty="0" err="1"/>
              <a:t>i+F</a:t>
            </a:r>
            <a:r>
              <a:rPr lang="en-US" altLang="zh-CN" dirty="0"/>
              <a:t>[</a:t>
            </a:r>
            <a:r>
              <a:rPr lang="en-US" altLang="zh-CN" dirty="0" err="1"/>
              <a:t>i</a:t>
            </a:r>
            <a:r>
              <a:rPr lang="en-US" altLang="zh-CN" dirty="0"/>
              <a:t>][j]</a:t>
            </a:r>
            <a:r>
              <a:rPr lang="zh-CN" altLang="en-US" dirty="0"/>
              <a:t>。</a:t>
            </a:r>
          </a:p>
          <a:p>
            <a:r>
              <a:rPr lang="zh-CN" altLang="en-US" dirty="0"/>
              <a:t>考虑转移，若</a:t>
            </a:r>
            <a:r>
              <a:rPr lang="en-US" altLang="zh-CN" dirty="0"/>
              <a:t>j&lt;a[i+1],</a:t>
            </a:r>
            <a:r>
              <a:rPr lang="zh-CN" altLang="en-US" dirty="0"/>
              <a:t>则</a:t>
            </a:r>
            <a:r>
              <a:rPr lang="en-US" altLang="zh-CN" dirty="0"/>
              <a:t>F[i+1][j]=F[</a:t>
            </a:r>
            <a:r>
              <a:rPr lang="en-US" altLang="zh-CN" dirty="0" err="1"/>
              <a:t>i</a:t>
            </a:r>
            <a:r>
              <a:rPr lang="en-US" altLang="zh-CN" dirty="0"/>
              <a:t>][j]</a:t>
            </a:r>
          </a:p>
          <a:p>
            <a:r>
              <a:rPr lang="zh-CN" altLang="en-US" dirty="0"/>
              <a:t>否则分成两部分：</a:t>
            </a:r>
          </a:p>
          <a:p>
            <a:r>
              <a:rPr lang="en-US" altLang="zh-CN" dirty="0"/>
              <a:t>F[i+1][j mod a[i+1]]=F[</a:t>
            </a:r>
            <a:r>
              <a:rPr lang="en-US" altLang="zh-CN" dirty="0" err="1"/>
              <a:t>i</a:t>
            </a:r>
            <a:r>
              <a:rPr lang="en-US" altLang="zh-CN" dirty="0"/>
              <a:t>][</a:t>
            </a:r>
            <a:r>
              <a:rPr lang="en-US" altLang="zh-CN" dirty="0" smtClean="0"/>
              <a:t>j]+</a:t>
            </a:r>
            <a:r>
              <a:rPr lang="en-US" altLang="zh-CN" dirty="0" err="1" smtClean="0"/>
              <a:t>i</a:t>
            </a:r>
            <a:r>
              <a:rPr lang="en-US" altLang="zh-CN" dirty="0" smtClean="0"/>
              <a:t>*(j-j mod a[i+1</a:t>
            </a:r>
            <a:r>
              <a:rPr lang="en-US" altLang="zh-CN" dirty="0"/>
              <a:t>])</a:t>
            </a:r>
          </a:p>
          <a:p>
            <a:r>
              <a:rPr lang="en-US" altLang="zh-CN" dirty="0" smtClean="0"/>
              <a:t>F[i+1][a[i+1]-1]=F[</a:t>
            </a:r>
            <a:r>
              <a:rPr lang="en-US" altLang="zh-CN" dirty="0" err="1" smtClean="0"/>
              <a:t>i</a:t>
            </a:r>
            <a:r>
              <a:rPr lang="en-US" altLang="zh-CN" dirty="0" smtClean="0"/>
              <a:t>][j]+</a:t>
            </a:r>
            <a:r>
              <a:rPr lang="en-US" altLang="zh-CN" dirty="0" err="1" smtClean="0"/>
              <a:t>i</a:t>
            </a:r>
            <a:r>
              <a:rPr lang="en-US" altLang="zh-CN" dirty="0" smtClean="0"/>
              <a:t>*((j+1)/a[i+1]*a[i+1]-a[i+1])</a:t>
            </a:r>
          </a:p>
          <a:p>
            <a:r>
              <a:rPr lang="zh-CN" altLang="en-US" dirty="0" smtClean="0"/>
              <a:t>容易</a:t>
            </a:r>
            <a:r>
              <a:rPr lang="zh-CN" altLang="en-US" dirty="0"/>
              <a:t>发现这样只有</a:t>
            </a:r>
            <a:r>
              <a:rPr lang="en-US" altLang="zh-CN" dirty="0"/>
              <a:t>O(n)</a:t>
            </a:r>
            <a:r>
              <a:rPr lang="zh-CN" altLang="en-US" dirty="0"/>
              <a:t>个有用状态</a:t>
            </a:r>
            <a:r>
              <a:rPr lang="zh-CN" altLang="en-US" dirty="0" smtClean="0"/>
              <a:t>，并且对于每个有用状态，我们只会转移</a:t>
            </a:r>
            <a:r>
              <a:rPr lang="en-US" altLang="zh-CN" dirty="0" smtClean="0"/>
              <a:t>O(log A)</a:t>
            </a:r>
            <a:r>
              <a:rPr lang="zh-CN" altLang="en-US" dirty="0" smtClean="0"/>
              <a:t>次，可以用数据结构</a:t>
            </a:r>
            <a:r>
              <a:rPr lang="en-US" altLang="zh-CN" dirty="0" smtClean="0"/>
              <a:t>/map</a:t>
            </a:r>
            <a:r>
              <a:rPr lang="zh-CN" altLang="en-US" dirty="0" smtClean="0"/>
              <a:t>等来维护这个</a:t>
            </a:r>
            <a:r>
              <a:rPr lang="en-US" altLang="zh-CN" dirty="0" smtClean="0"/>
              <a:t>DP</a:t>
            </a:r>
            <a:r>
              <a:rPr lang="zh-CN" altLang="en-US" dirty="0" smtClean="0"/>
              <a:t>。</a:t>
            </a:r>
          </a:p>
          <a:p>
            <a:r>
              <a:rPr lang="zh-CN" altLang="en-US" dirty="0" smtClean="0"/>
              <a:t>总复杂度</a:t>
            </a:r>
            <a:r>
              <a:rPr lang="en-US" altLang="zh-CN" dirty="0" smtClean="0"/>
              <a:t>O(n log n log A)</a:t>
            </a:r>
            <a:endParaRPr lang="en-US" altLang="zh-C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逆序对</a:t>
            </a:r>
          </a:p>
        </p:txBody>
      </p:sp>
      <p:sp>
        <p:nvSpPr>
          <p:cNvPr id="5" name="内容占位符 4"/>
          <p:cNvSpPr>
            <a:spLocks noGrp="1"/>
          </p:cNvSpPr>
          <p:nvPr>
            <p:ph idx="1"/>
          </p:nvPr>
        </p:nvSpPr>
        <p:spPr/>
        <p:txBody>
          <a:bodyPr>
            <a:normAutofit/>
          </a:bodyPr>
          <a:lstStyle/>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r>
              <a:rPr lang="en-US" altLang="zh-CN" dirty="0" err="1"/>
              <a:t>n,k</a:t>
            </a:r>
            <a:r>
              <a:rPr lang="en-US" altLang="zh-CN" dirty="0"/>
              <a:t>&lt;=10^5</a:t>
            </a:r>
            <a:r>
              <a:rPr lang="zh-CN" altLang="en-US" dirty="0" smtClean="0"/>
              <a:t>。</a:t>
            </a:r>
            <a:endParaRPr lang="zh-CN" altLang="en-US" dirty="0"/>
          </a:p>
        </p:txBody>
      </p:sp>
      <p:pic>
        <p:nvPicPr>
          <p:cNvPr id="6" name="内容占位符 3"/>
          <p:cNvPicPr>
            <a:picLocks noChangeAspect="1"/>
          </p:cNvPicPr>
          <p:nvPr/>
        </p:nvPicPr>
        <p:blipFill>
          <a:blip r:embed="rId2"/>
          <a:stretch>
            <a:fillRect/>
          </a:stretch>
        </p:blipFill>
        <p:spPr>
          <a:xfrm>
            <a:off x="656590" y="2330450"/>
            <a:ext cx="11286490" cy="219773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模型转换</a:t>
            </a:r>
          </a:p>
        </p:txBody>
      </p:sp>
      <p:sp>
        <p:nvSpPr>
          <p:cNvPr id="3" name="内容占位符 2"/>
          <p:cNvSpPr>
            <a:spLocks noGrp="1"/>
          </p:cNvSpPr>
          <p:nvPr>
            <p:ph idx="1"/>
          </p:nvPr>
        </p:nvSpPr>
        <p:spPr/>
        <p:txBody>
          <a:bodyPr/>
          <a:lstStyle/>
          <a:p>
            <a:r>
              <a:rPr lang="zh-CN" altLang="en-US" dirty="0"/>
              <a:t>假设有一个i的排列，插入i+1逆序对个数会增加多少？ </a:t>
            </a:r>
          </a:p>
          <a:p>
            <a:r>
              <a:rPr lang="zh-CN" altLang="en-US" dirty="0"/>
              <a:t>发现会增加0~i。 </a:t>
            </a:r>
          </a:p>
          <a:p>
            <a:r>
              <a:rPr lang="zh-CN" altLang="en-US" dirty="0"/>
              <a:t>因此模型转化为，n个变量，0&lt;=xi&lt;i </a:t>
            </a:r>
          </a:p>
          <a:p>
            <a:r>
              <a:rPr lang="zh-CN" altLang="en-US" dirty="0"/>
              <a:t>问有多少x序列，满足和为k。</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推生成函数</a:t>
            </a:r>
          </a:p>
        </p:txBody>
      </p:sp>
      <p:pic>
        <p:nvPicPr>
          <p:cNvPr id="4" name="内容占位符 3"/>
          <p:cNvPicPr>
            <a:picLocks noGrp="1" noChangeAspect="1"/>
          </p:cNvPicPr>
          <p:nvPr>
            <p:ph idx="1"/>
          </p:nvPr>
        </p:nvPicPr>
        <p:blipFill>
          <a:blip r:embed="rId2"/>
          <a:stretch>
            <a:fillRect/>
          </a:stretch>
        </p:blipFill>
        <p:spPr>
          <a:xfrm>
            <a:off x="2574925" y="2025650"/>
            <a:ext cx="6489700" cy="33585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例题</a:t>
            </a:r>
          </a:p>
        </p:txBody>
      </p:sp>
      <p:sp>
        <p:nvSpPr>
          <p:cNvPr id="3" name="内容占位符 2"/>
          <p:cNvSpPr>
            <a:spLocks noGrp="1"/>
          </p:cNvSpPr>
          <p:nvPr>
            <p:ph idx="1"/>
          </p:nvPr>
        </p:nvSpPr>
        <p:spPr/>
        <p:txBody>
          <a:bodyPr/>
          <a:lstStyle/>
          <a:p>
            <a:r>
              <a:rPr lang="zh-CN" altLang="en-US" dirty="0"/>
              <a:t>有n个硬币，初始全部正面朝上。 </a:t>
            </a:r>
          </a:p>
          <a:p>
            <a:r>
              <a:rPr lang="zh-CN" altLang="en-US" dirty="0"/>
              <a:t>现在有m次操作，每次把编号是x的倍数的硬币翻面。 </a:t>
            </a:r>
          </a:p>
          <a:p>
            <a:r>
              <a:rPr lang="zh-CN" altLang="en-US" dirty="0"/>
              <a:t>最后问多少个硬币正面朝上。 </a:t>
            </a:r>
          </a:p>
          <a:p>
            <a:r>
              <a:rPr lang="en-US" altLang="zh-CN" dirty="0"/>
              <a:t>m&lt;=20</a:t>
            </a:r>
            <a:r>
              <a:rPr lang="zh-CN" altLang="en-US" dirty="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多项式解法（</a:t>
            </a:r>
            <a:r>
              <a:rPr lang="zh-CN" altLang="en-US" sz="4000" dirty="0"/>
              <a:t>理论复杂度优越实际效率差）</a:t>
            </a:r>
          </a:p>
        </p:txBody>
      </p:sp>
      <p:pic>
        <p:nvPicPr>
          <p:cNvPr id="4" name="内容占位符 3"/>
          <p:cNvPicPr>
            <a:picLocks noGrp="1" noChangeAspect="1"/>
          </p:cNvPicPr>
          <p:nvPr>
            <p:ph idx="1"/>
          </p:nvPr>
        </p:nvPicPr>
        <p:blipFill>
          <a:blip r:embed="rId2"/>
          <a:stretch>
            <a:fillRect/>
          </a:stretch>
        </p:blipFill>
        <p:spPr>
          <a:xfrm>
            <a:off x="1191895" y="1982470"/>
            <a:ext cx="9123680" cy="3526155"/>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DP</a:t>
            </a:r>
          </a:p>
        </p:txBody>
      </p:sp>
      <p:sp>
        <p:nvSpPr>
          <p:cNvPr id="3" name="内容占位符 2"/>
          <p:cNvSpPr>
            <a:spLocks noGrp="1"/>
          </p:cNvSpPr>
          <p:nvPr>
            <p:ph idx="1"/>
          </p:nvPr>
        </p:nvSpPr>
        <p:spPr/>
        <p:txBody>
          <a:bodyPr/>
          <a:lstStyle/>
          <a:p>
            <a:endParaRPr lang="zh-CN" altLang="en-US" dirty="0"/>
          </a:p>
          <a:p>
            <a:endParaRPr lang="zh-CN" altLang="en-US" dirty="0"/>
          </a:p>
          <a:p>
            <a:endParaRPr lang="zh-CN" altLang="en-US" dirty="0"/>
          </a:p>
          <a:p>
            <a:endParaRPr lang="zh-CN" altLang="en-US" dirty="0"/>
          </a:p>
          <a:p>
            <a:endParaRPr lang="zh-CN" altLang="en-US" dirty="0"/>
          </a:p>
          <a:p>
            <a:r>
              <a:rPr lang="zh-CN" altLang="en-US" dirty="0"/>
              <a:t>后面就是个组合数，因此想办法求出前面的部分。 </a:t>
            </a:r>
          </a:p>
        </p:txBody>
      </p:sp>
      <p:pic>
        <p:nvPicPr>
          <p:cNvPr id="4" name="图片 3"/>
          <p:cNvPicPr>
            <a:picLocks noChangeAspect="1"/>
          </p:cNvPicPr>
          <p:nvPr/>
        </p:nvPicPr>
        <p:blipFill>
          <a:blip r:embed="rId2"/>
          <a:stretch>
            <a:fillRect/>
          </a:stretch>
        </p:blipFill>
        <p:spPr>
          <a:xfrm>
            <a:off x="2124883" y="1825625"/>
            <a:ext cx="6618605" cy="2496185"/>
          </a:xfrm>
          <a:prstGeom prst="rect">
            <a:avLst/>
          </a:prstGeom>
        </p:spPr>
      </p:pic>
      <p:sp>
        <p:nvSpPr>
          <p:cNvPr id="10" name="双括号 9"/>
          <p:cNvSpPr/>
          <p:nvPr/>
        </p:nvSpPr>
        <p:spPr>
          <a:xfrm>
            <a:off x="2379518" y="3210791"/>
            <a:ext cx="415637" cy="176646"/>
          </a:xfrm>
          <a:prstGeom prst="bracketPair">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4000" b="1" dirty="0">
              <a:ln w="0"/>
              <a:effectLst>
                <a:outerShdw blurRad="38100" dist="19050" dir="2700000" algn="tl" rotWithShape="0">
                  <a:schemeClr val="dk1">
                    <a:alpha val="40000"/>
                  </a:schemeClr>
                </a:outerShdw>
              </a:effectLst>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DP</a:t>
            </a:r>
          </a:p>
        </p:txBody>
      </p:sp>
      <p:sp>
        <p:nvSpPr>
          <p:cNvPr id="3" name="内容占位符 2"/>
          <p:cNvSpPr>
            <a:spLocks noGrp="1"/>
          </p:cNvSpPr>
          <p:nvPr>
            <p:ph idx="1"/>
          </p:nvPr>
        </p:nvSpPr>
        <p:spPr/>
        <p:txBody>
          <a:bodyPr>
            <a:noAutofit/>
          </a:bodyPr>
          <a:lstStyle/>
          <a:p>
            <a:r>
              <a:rPr lang="zh-CN" altLang="en-US" sz="1800" dirty="0"/>
              <a:t>观察它的组合意义： 有n个物品，第i个物品大小为i。 假如选了j个物品</a:t>
            </a:r>
            <a:r>
              <a:rPr lang="zh-CN" altLang="en-US" sz="1800" dirty="0" smtClean="0"/>
              <a:t>，贡献系数为(-</a:t>
            </a:r>
            <a:r>
              <a:rPr lang="zh-CN" altLang="en-US" sz="1800" dirty="0"/>
              <a:t>1)^j。 </a:t>
            </a:r>
          </a:p>
          <a:p>
            <a:r>
              <a:rPr lang="zh-CN" altLang="en-US" sz="1800" dirty="0"/>
              <a:t>就是个带符号的连续背包问题！ </a:t>
            </a:r>
          </a:p>
          <a:p>
            <a:r>
              <a:rPr lang="zh-CN" altLang="en-US" sz="1800" dirty="0"/>
              <a:t>我们考虑代入经典DP，设f[i,j]表示i个数和为j的贡献和。 </a:t>
            </a:r>
          </a:p>
          <a:p>
            <a:r>
              <a:rPr lang="zh-CN" altLang="en-US" sz="1800" dirty="0"/>
              <a:t>想象有i个数递增的排列着。 </a:t>
            </a:r>
          </a:p>
          <a:p>
            <a:r>
              <a:rPr lang="zh-CN" altLang="en-US" sz="1800" dirty="0"/>
              <a:t>第一种情况，全部+1。 </a:t>
            </a:r>
          </a:p>
          <a:p>
            <a:r>
              <a:rPr lang="zh-CN" altLang="en-US" sz="1800" dirty="0"/>
              <a:t>那么f[i][j]+=f[</a:t>
            </a:r>
            <a:r>
              <a:rPr lang="zh-CN" altLang="en-US" sz="1800" dirty="0" smtClean="0"/>
              <a:t>i][</a:t>
            </a:r>
            <a:r>
              <a:rPr lang="zh-CN" altLang="en-US" sz="1800" dirty="0"/>
              <a:t>j-i] </a:t>
            </a:r>
          </a:p>
          <a:p>
            <a:r>
              <a:rPr lang="zh-CN" altLang="en-US" sz="1800" dirty="0"/>
              <a:t>第二种情况，全部+1，再在最前面添加一个1。 </a:t>
            </a:r>
          </a:p>
          <a:p>
            <a:r>
              <a:rPr lang="zh-CN" altLang="en-US" sz="1800" dirty="0"/>
              <a:t>那么f[i][j]-=f[i-1][j-i]（带符号所以这里是减号） </a:t>
            </a:r>
          </a:p>
          <a:p>
            <a:r>
              <a:rPr lang="zh-CN" altLang="en-US" sz="1800" dirty="0"/>
              <a:t>上面这两种情况可以造出任意互不相同的一堆递增数。 但是注意可能最大的那个会超出n，因此要除掉，有 </a:t>
            </a:r>
          </a:p>
          <a:p>
            <a:r>
              <a:rPr lang="zh-CN" altLang="en-US" sz="1800" dirty="0"/>
              <a:t>f[i][j]+=f[i-1][j-(n+1)]（带符号所以这里是加号</a:t>
            </a:r>
            <a:r>
              <a:rPr lang="zh-CN" altLang="en-US" sz="1800" dirty="0" smtClean="0"/>
              <a:t>）</a:t>
            </a:r>
            <a:endParaRPr lang="zh-CN" altLang="en-US" sz="18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77096" y="2888406"/>
            <a:ext cx="10515600" cy="1325563"/>
          </a:xfrm>
        </p:spPr>
        <p:txBody>
          <a:bodyPr/>
          <a:lstStyle/>
          <a:p>
            <a:pPr algn="ctr"/>
            <a:r>
              <a:rPr lang="en-US" altLang="zh-CN" b="1" dirty="0" smtClean="0">
                <a:latin typeface="微软雅黑" panose="020B0503020204020204" pitchFamily="34" charset="-122"/>
                <a:ea typeface="微软雅黑" panose="020B0503020204020204" pitchFamily="34" charset="-122"/>
              </a:rPr>
              <a:t>end</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9656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上面这题显然可以容斥，可以暴力枚举操作集合，求一下最小公倍数，关键在于容斥系数怎么定，容易得出</a:t>
                </a:r>
                <a:r>
                  <a:rPr lang="zh-CN" altLang="en-US" dirty="0"/>
                  <a:t>容斥</a:t>
                </a:r>
                <a:r>
                  <a:rPr lang="zh-CN" altLang="en-US" dirty="0" smtClean="0"/>
                  <a:t>系数</a:t>
                </a:r>
                <a:r>
                  <a:rPr lang="en-US" altLang="zh-CN" dirty="0" smtClean="0"/>
                  <a:t>f</a:t>
                </a:r>
                <a:r>
                  <a:rPr lang="zh-CN" altLang="en-US" dirty="0" smtClean="0"/>
                  <a:t>满足</a:t>
                </a:r>
                <a:r>
                  <a:rPr lang="en-US" altLang="zh-CN" dirty="0" smtClean="0"/>
                  <a:t>:</a:t>
                </a:r>
              </a:p>
              <a:p>
                <a14:m>
                  <m:oMath xmlns:m="http://schemas.openxmlformats.org/officeDocument/2006/math">
                    <m:nary>
                      <m:naryPr>
                        <m:chr m:val="∑"/>
                        <m:supHide m:val="on"/>
                        <m:ctrlPr>
                          <a:rPr lang="en-US" altLang="zh-CN" b="1" i="1" dirty="0" smtClean="0">
                            <a:latin typeface="Cambria Math" panose="02040503050406030204" pitchFamily="18" charset="0"/>
                          </a:rPr>
                        </m:ctrlPr>
                      </m:naryPr>
                      <m:sub>
                        <m:r>
                          <a:rPr lang="en-US" altLang="zh-CN" b="1" i="1" dirty="0" smtClean="0">
                            <a:latin typeface="Cambria Math" panose="02040503050406030204" pitchFamily="18" charset="0"/>
                          </a:rPr>
                          <m:t>𝒊</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𝟎</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𝒏</m:t>
                        </m:r>
                      </m:sub>
                      <m:sup/>
                      <m:e>
                        <m:d>
                          <m:dPr>
                            <m:ctrlPr>
                              <a:rPr lang="en-US" altLang="zh-CN" b="1" i="1" dirty="0" smtClean="0">
                                <a:latin typeface="Cambria Math" panose="02040503050406030204" pitchFamily="18" charset="0"/>
                              </a:rPr>
                            </m:ctrlPr>
                          </m:dPr>
                          <m:e>
                            <m:f>
                              <m:fPr>
                                <m:type m:val="noBar"/>
                                <m:ctrlPr>
                                  <a:rPr lang="en-US" altLang="zh-CN" b="1" i="1" dirty="0" smtClean="0">
                                    <a:latin typeface="Cambria Math" panose="02040503050406030204" pitchFamily="18" charset="0"/>
                                  </a:rPr>
                                </m:ctrlPr>
                              </m:fPr>
                              <m:num>
                                <m:r>
                                  <a:rPr lang="en-US" altLang="zh-CN" b="1" i="1" dirty="0" smtClean="0">
                                    <a:latin typeface="Cambria Math" panose="02040503050406030204" pitchFamily="18" charset="0"/>
                                  </a:rPr>
                                  <m:t>𝒏</m:t>
                                </m:r>
                              </m:num>
                              <m:den>
                                <m:r>
                                  <a:rPr lang="en-US" altLang="zh-CN" b="1" i="1" dirty="0" smtClean="0">
                                    <a:latin typeface="Cambria Math" panose="02040503050406030204" pitchFamily="18" charset="0"/>
                                  </a:rPr>
                                  <m:t>𝒊</m:t>
                                </m:r>
                              </m:den>
                            </m:f>
                          </m:e>
                        </m:d>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𝒇</m:t>
                        </m:r>
                        <m:d>
                          <m:dPr>
                            <m:ctrlPr>
                              <a:rPr lang="en-US" altLang="zh-CN" b="1" i="1" dirty="0" smtClean="0">
                                <a:latin typeface="Cambria Math" panose="02040503050406030204" pitchFamily="18" charset="0"/>
                              </a:rPr>
                            </m:ctrlPr>
                          </m:dPr>
                          <m:e>
                            <m:r>
                              <a:rPr lang="en-US" altLang="zh-CN" b="1" i="1" dirty="0" smtClean="0">
                                <a:latin typeface="Cambria Math" panose="02040503050406030204" pitchFamily="18" charset="0"/>
                              </a:rPr>
                              <m:t>𝒊</m:t>
                            </m:r>
                          </m:e>
                        </m:d>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𝒏</m:t>
                        </m:r>
                        <m:r>
                          <a:rPr lang="en-US" altLang="zh-CN" b="1" i="1" dirty="0" smtClean="0">
                            <a:latin typeface="Cambria Math" panose="02040503050406030204" pitchFamily="18" charset="0"/>
                          </a:rPr>
                          <m:t>&amp;</m:t>
                        </m:r>
                        <m:r>
                          <a:rPr lang="en-US" altLang="zh-CN" b="1" i="1" dirty="0" smtClean="0">
                            <a:latin typeface="Cambria Math" panose="02040503050406030204" pitchFamily="18" charset="0"/>
                          </a:rPr>
                          <m:t>𝟏</m:t>
                        </m:r>
                        <m:r>
                          <a:rPr lang="en-US" altLang="zh-CN" b="1" i="1" dirty="0" smtClean="0">
                            <a:latin typeface="Cambria Math" panose="02040503050406030204" pitchFamily="18" charset="0"/>
                          </a:rPr>
                          <m:t>)</m:t>
                        </m:r>
                      </m:e>
                    </m:nary>
                  </m:oMath>
                </a14:m>
                <a:endParaRPr lang="en-US" altLang="zh-CN" dirty="0" smtClean="0"/>
              </a:p>
              <a:p>
                <a:r>
                  <a:rPr lang="en-US" altLang="zh-CN" dirty="0" smtClean="0"/>
                  <a:t>n&lt;=20,</a:t>
                </a:r>
                <a:r>
                  <a:rPr lang="zh-CN" altLang="en-US" dirty="0" smtClean="0"/>
                  <a:t>所以</a:t>
                </a:r>
                <a:r>
                  <a:rPr lang="en-US" altLang="zh-CN" dirty="0" smtClean="0"/>
                  <a:t>O(n^2)</a:t>
                </a:r>
                <a:r>
                  <a:rPr lang="zh-CN" altLang="en-US" dirty="0" smtClean="0"/>
                  <a:t>去求解</a:t>
                </a:r>
                <a:r>
                  <a:rPr lang="en-US" altLang="zh-CN" dirty="0" smtClean="0"/>
                  <a:t>f</a:t>
                </a:r>
                <a:r>
                  <a:rPr lang="zh-CN" altLang="en-US" dirty="0" smtClean="0"/>
                  <a:t>即可。</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6379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斯特林数</a:t>
            </a:r>
          </a:p>
        </p:txBody>
      </p:sp>
      <p:sp>
        <p:nvSpPr>
          <p:cNvPr id="3" name="内容占位符 2"/>
          <p:cNvSpPr>
            <a:spLocks noGrp="1"/>
          </p:cNvSpPr>
          <p:nvPr>
            <p:ph idx="1"/>
          </p:nvPr>
        </p:nvSpPr>
        <p:spPr>
          <a:xfrm>
            <a:off x="838200" y="1825625"/>
            <a:ext cx="9646227" cy="4232275"/>
          </a:xfrm>
        </p:spPr>
        <p:txBody>
          <a:bodyPr/>
          <a:lstStyle/>
          <a:p>
            <a:r>
              <a:rPr lang="zh-CN" altLang="en-US" dirty="0" smtClean="0"/>
              <a:t>第一类斯特林数</a:t>
            </a:r>
            <a:r>
              <a:rPr lang="en-US" altLang="zh-CN" dirty="0"/>
              <a:t>s(</a:t>
            </a:r>
            <a:r>
              <a:rPr lang="en-US" altLang="zh-CN" dirty="0" err="1"/>
              <a:t>n,m</a:t>
            </a:r>
            <a:r>
              <a:rPr lang="en-US" altLang="zh-CN" dirty="0"/>
              <a:t>)</a:t>
            </a:r>
            <a:r>
              <a:rPr lang="zh-CN" altLang="en-US" dirty="0"/>
              <a:t>表示将</a:t>
            </a:r>
            <a:r>
              <a:rPr lang="en-US" altLang="zh-CN" dirty="0"/>
              <a:t>n</a:t>
            </a:r>
            <a:r>
              <a:rPr lang="zh-CN" altLang="en-US" dirty="0"/>
              <a:t>个可区分元素划分成</a:t>
            </a:r>
            <a:r>
              <a:rPr lang="en-US" altLang="zh-CN" dirty="0"/>
              <a:t>m</a:t>
            </a:r>
            <a:r>
              <a:rPr lang="zh-CN" altLang="en-US" dirty="0"/>
              <a:t>个圆排列的方案数</a:t>
            </a:r>
            <a:r>
              <a:rPr lang="zh-CN" altLang="en-US" dirty="0" smtClean="0"/>
              <a:t>。</a:t>
            </a:r>
            <a:endParaRPr lang="zh-CN" altLang="en-US" dirty="0"/>
          </a:p>
          <a:p>
            <a:r>
              <a:rPr lang="zh-CN" altLang="en-US" dirty="0"/>
              <a:t>第二类斯特林数</a:t>
            </a:r>
            <a:r>
              <a:rPr lang="en-US" altLang="zh-CN" dirty="0"/>
              <a:t>S(</a:t>
            </a:r>
            <a:r>
              <a:rPr lang="en-US" altLang="zh-CN" dirty="0" err="1"/>
              <a:t>n,m</a:t>
            </a:r>
            <a:r>
              <a:rPr lang="en-US" altLang="zh-CN" dirty="0"/>
              <a:t>)</a:t>
            </a:r>
            <a:r>
              <a:rPr lang="zh-CN" altLang="en-US" dirty="0"/>
              <a:t>表示将</a:t>
            </a:r>
            <a:r>
              <a:rPr lang="en-US" altLang="zh-CN" dirty="0"/>
              <a:t>n</a:t>
            </a:r>
            <a:r>
              <a:rPr lang="zh-CN" altLang="en-US" dirty="0"/>
              <a:t>个可区分元素划分成</a:t>
            </a:r>
            <a:r>
              <a:rPr lang="en-US" altLang="zh-CN" dirty="0"/>
              <a:t>m</a:t>
            </a:r>
            <a:r>
              <a:rPr lang="zh-CN" altLang="en-US" dirty="0"/>
              <a:t>个集合的方案数</a:t>
            </a:r>
            <a:r>
              <a:rPr lang="zh-CN" altLang="en-US" dirty="0" smtClean="0"/>
              <a:t>。</a:t>
            </a:r>
            <a:endParaRPr lang="en-US" altLang="zh-CN" dirty="0" smtClean="0"/>
          </a:p>
          <a:p>
            <a:r>
              <a:rPr lang="zh-CN" altLang="en-US" dirty="0" smtClean="0"/>
              <a:t>且有以下递推公式</a:t>
            </a:r>
            <a:r>
              <a:rPr lang="en-US" altLang="zh-CN" dirty="0" smtClean="0"/>
              <a:t>:</a:t>
            </a:r>
          </a:p>
          <a:p>
            <a:r>
              <a:rPr lang="en-US" altLang="zh-CN" dirty="0" smtClean="0"/>
              <a:t>s(</a:t>
            </a:r>
            <a:r>
              <a:rPr lang="en-US" altLang="zh-CN" dirty="0" err="1" smtClean="0"/>
              <a:t>n,m</a:t>
            </a:r>
            <a:r>
              <a:rPr lang="en-US" altLang="zh-CN" dirty="0" smtClean="0"/>
              <a:t>)=s(n-1,m-1)+(n-1)*</a:t>
            </a:r>
            <a:r>
              <a:rPr lang="en-US" altLang="zh-CN" dirty="0" smtClean="0"/>
              <a:t>s(n-1,m)</a:t>
            </a:r>
            <a:endParaRPr lang="en-US" altLang="zh-CN" dirty="0" smtClean="0"/>
          </a:p>
          <a:p>
            <a:r>
              <a:rPr lang="en-US" altLang="zh-CN" dirty="0" smtClean="0"/>
              <a:t>S(</a:t>
            </a:r>
            <a:r>
              <a:rPr lang="en-US" altLang="zh-CN" dirty="0" err="1" smtClean="0"/>
              <a:t>n,m</a:t>
            </a:r>
            <a:r>
              <a:rPr lang="en-US" altLang="zh-CN" dirty="0" smtClean="0"/>
              <a:t>)=S(n-1,m-1)+m*S(n-1,m)</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斯特林数形式</a:t>
            </a:r>
          </a:p>
        </p:txBody>
      </p:sp>
      <p:sp>
        <p:nvSpPr>
          <p:cNvPr id="5" name="内容占位符 4"/>
          <p:cNvSpPr>
            <a:spLocks noGrp="1"/>
          </p:cNvSpPr>
          <p:nvPr>
            <p:ph idx="1"/>
          </p:nvPr>
        </p:nvSpPr>
        <p:spPr/>
        <p:txBody>
          <a:bodyPr/>
          <a:lstStyle/>
          <a:p>
            <a:r>
              <a:rPr lang="zh-CN" altLang="en-US" sz="2000" dirty="0"/>
              <a:t>第一种形式的组合数形式，主要是在枚举约束的子集。 </a:t>
            </a:r>
          </a:p>
          <a:p>
            <a:r>
              <a:rPr lang="zh-CN" altLang="en-US" sz="2000" dirty="0"/>
              <a:t>而第二种形式，枚举的</a:t>
            </a:r>
            <a:r>
              <a:rPr lang="zh-CN" altLang="en-US" sz="2000" dirty="0" smtClean="0"/>
              <a:t>是约束的划分。 </a:t>
            </a:r>
            <a:endParaRPr lang="zh-CN" altLang="en-US" sz="2000" dirty="0"/>
          </a:p>
          <a:p>
            <a:r>
              <a:rPr lang="zh-CN" altLang="en-US" sz="2000" dirty="0"/>
              <a:t>来看下面这道例题： </a:t>
            </a:r>
          </a:p>
          <a:p>
            <a:r>
              <a:rPr lang="zh-CN" altLang="en-US" sz="2000" dirty="0" smtClean="0"/>
              <a:t>bzoj异或图 </a:t>
            </a:r>
          </a:p>
          <a:p>
            <a:r>
              <a:rPr lang="zh-CN" altLang="en-US" sz="2000" dirty="0" smtClean="0"/>
              <a:t>定义两个结点数相同的图 G1 与图 G2 的异或为一个新的图 G, 其中如果 (u, v) 在 G1 与 </a:t>
            </a:r>
          </a:p>
          <a:p>
            <a:r>
              <a:rPr lang="zh-CN" altLang="en-US" sz="2000" dirty="0" smtClean="0"/>
              <a:t>G2 中的出现次数之和为 1, 那么边 (u, v) 在 G 中, 否则这条边不在 G 中. </a:t>
            </a:r>
          </a:p>
          <a:p>
            <a:r>
              <a:rPr lang="zh-CN" altLang="en-US" sz="2000" dirty="0" smtClean="0"/>
              <a:t>现在给定 s 个结点数相同的图 G1…s, 设 S = {G1, G2, … , Gs}, 请问 S 有多少个子集的异 </a:t>
            </a:r>
          </a:p>
          <a:p>
            <a:r>
              <a:rPr lang="zh-CN" altLang="en-US" sz="2000" dirty="0" smtClean="0"/>
              <a:t>或为一个连通图?</a:t>
            </a:r>
          </a:p>
          <a:p>
            <a:r>
              <a:rPr lang="zh-CN" altLang="en-US" sz="2000" dirty="0" smtClean="0"/>
              <a:t>点数</a:t>
            </a:r>
            <a:r>
              <a:rPr lang="en-US" altLang="zh-CN" sz="2000" dirty="0" smtClean="0"/>
              <a:t>n&lt;=10,s&lt;=60</a:t>
            </a:r>
            <a:r>
              <a:rPr lang="zh-CN" altLang="en-US" sz="2000" dirty="0" smtClean="0"/>
              <a:t>。</a:t>
            </a:r>
            <a:endParaRPr lang="zh-CN" altLang="en-US" sz="20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2700</TotalTime>
  <Words>3508</Words>
  <Application>Microsoft Office PowerPoint</Application>
  <PresentationFormat>宽屏</PresentationFormat>
  <Paragraphs>338</Paragraphs>
  <Slides>63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63</vt:i4>
      </vt:variant>
    </vt:vector>
  </HeadingPairs>
  <TitlesOfParts>
    <vt:vector size="70" baseType="lpstr">
      <vt:lpstr>宋体</vt:lpstr>
      <vt:lpstr>微软雅黑</vt:lpstr>
      <vt:lpstr>Arial</vt:lpstr>
      <vt:lpstr>Calibri</vt:lpstr>
      <vt:lpstr>Calibri Light</vt:lpstr>
      <vt:lpstr>Cambria Math</vt:lpstr>
      <vt:lpstr>Office 主题</vt:lpstr>
      <vt:lpstr>计数</vt:lpstr>
      <vt:lpstr>容斥</vt:lpstr>
      <vt:lpstr>组合数型容斥</vt:lpstr>
      <vt:lpstr>容斥原理</vt:lpstr>
      <vt:lpstr>错排问题</vt:lpstr>
      <vt:lpstr>例题</vt:lpstr>
      <vt:lpstr>PowerPoint 演示文稿</vt:lpstr>
      <vt:lpstr>斯特林数</vt:lpstr>
      <vt:lpstr>斯特林数形式</vt:lpstr>
      <vt:lpstr>做法</vt:lpstr>
      <vt:lpstr>证明</vt:lpstr>
      <vt:lpstr>如何寻找恰当的容斥系数</vt:lpstr>
      <vt:lpstr>经典问题</vt:lpstr>
      <vt:lpstr>运用斯特林容斥</vt:lpstr>
      <vt:lpstr>继续优化</vt:lpstr>
      <vt:lpstr>min-max容斥</vt:lpstr>
      <vt:lpstr>PowerPoint 演示文稿</vt:lpstr>
      <vt:lpstr>PowerPoint 演示文稿</vt:lpstr>
      <vt:lpstr>例题</vt:lpstr>
      <vt:lpstr>PowerPoint 演示文稿</vt:lpstr>
      <vt:lpstr>推广</vt:lpstr>
      <vt:lpstr>PowerPoint 演示文稿</vt:lpstr>
      <vt:lpstr>二项式反演</vt:lpstr>
      <vt:lpstr>PowerPoint 演示文稿</vt:lpstr>
      <vt:lpstr>PowerPoint 演示文稿</vt:lpstr>
      <vt:lpstr>PowerPoint 演示文稿</vt:lpstr>
      <vt:lpstr>例题</vt:lpstr>
      <vt:lpstr>PowerPoint 演示文稿</vt:lpstr>
      <vt:lpstr>整数拆分问题</vt:lpstr>
      <vt:lpstr>第一类拆分</vt:lpstr>
      <vt:lpstr>第二类拆分</vt:lpstr>
      <vt:lpstr>广义五边形数</vt:lpstr>
      <vt:lpstr>定理的证明</vt:lpstr>
      <vt:lpstr>一些杂题</vt:lpstr>
      <vt:lpstr>arc093F Dark Horse</vt:lpstr>
      <vt:lpstr>PowerPoint 演示文稿</vt:lpstr>
      <vt:lpstr>AtCoder Code Festival 2017 qual B E – Popping Balls</vt:lpstr>
      <vt:lpstr>PowerPoint 演示文稿</vt:lpstr>
      <vt:lpstr>PowerPoint 演示文稿</vt:lpstr>
      <vt:lpstr>【集训队作业2018】矩阵玩小凹 </vt:lpstr>
      <vt:lpstr>PowerPoint 演示文稿</vt:lpstr>
      <vt:lpstr>Eulerian Number </vt:lpstr>
      <vt:lpstr>PowerPoint 演示文稿</vt:lpstr>
      <vt:lpstr>PowerPoint 演示文稿</vt:lpstr>
      <vt:lpstr>[agc002f]Leftmost Ball</vt:lpstr>
      <vt:lpstr>PowerPoint 演示文稿</vt:lpstr>
      <vt:lpstr>[agc013e]Placing Squares</vt:lpstr>
      <vt:lpstr>模型转换</vt:lpstr>
      <vt:lpstr>PowerPoint 演示文稿</vt:lpstr>
      <vt:lpstr>[hdu5181]numbers</vt:lpstr>
      <vt:lpstr>序列</vt:lpstr>
      <vt:lpstr>观察</vt:lpstr>
      <vt:lpstr>「THUWC 2017」随机二分图</vt:lpstr>
      <vt:lpstr>PowerPoint 演示文稿</vt:lpstr>
      <vt:lpstr>[CF889E]Mod Mod Mod</vt:lpstr>
      <vt:lpstr>Solution</vt:lpstr>
      <vt:lpstr>逆序对</vt:lpstr>
      <vt:lpstr>模型转换</vt:lpstr>
      <vt:lpstr>推生成函数</vt:lpstr>
      <vt:lpstr>多项式解法（理论复杂度优越实际效率差）</vt:lpstr>
      <vt:lpstr>DP</vt:lpstr>
      <vt:lpstr>DP</vt:lpstr>
      <vt:lpstr>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计数</dc:title>
  <dc:creator/>
  <cp:lastModifiedBy>Administrator</cp:lastModifiedBy>
  <cp:revision>188</cp:revision>
  <dcterms:created xsi:type="dcterms:W3CDTF">2015-05-05T08:02:00Z</dcterms:created>
  <dcterms:modified xsi:type="dcterms:W3CDTF">2019-01-04T11:36:05Z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