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20" Type="http://schemas.openxmlformats.org/officeDocument/2006/relationships/hyperlink" Target="https://pl.wikipedia.org/wiki/Konsonans" TargetMode="External"/><Relationship Id="rId11" Type="http://schemas.openxmlformats.org/officeDocument/2006/relationships/hyperlink" Target="https://pl.wikipedia.org/w/index.php?title=Wilhelm_von_Osten&amp;action=edit&amp;redlink=1" TargetMode="External"/><Relationship Id="rId22" Type="http://schemas.openxmlformats.org/officeDocument/2006/relationships/hyperlink" Target="https://pl.wikipedia.org/wiki/Dysonans" TargetMode="External"/><Relationship Id="rId10" Type="http://schemas.openxmlformats.org/officeDocument/2006/relationships/hyperlink" Target="https://pl.wikipedia.org/wiki/Berlin" TargetMode="External"/><Relationship Id="rId21" Type="http://schemas.openxmlformats.org/officeDocument/2006/relationships/hyperlink" Target="https://pl.wikipedia.org/wiki/Dysonans" TargetMode="External"/><Relationship Id="rId13" Type="http://schemas.openxmlformats.org/officeDocument/2006/relationships/hyperlink" Target="https://pl.wikipedia.org/wiki/Ogier" TargetMode="External"/><Relationship Id="rId24" Type="http://schemas.openxmlformats.org/officeDocument/2006/relationships/hyperlink" Target="https://pl.wikipedia.org/wiki/Oskar_Pfungst" TargetMode="External"/><Relationship Id="rId12" Type="http://schemas.openxmlformats.org/officeDocument/2006/relationships/hyperlink" Target="https://pl.wikipedia.org/w/index.php?title=Wilhelm_von_Osten&amp;action=edit&amp;redlink=1" TargetMode="External"/><Relationship Id="rId23" Type="http://schemas.openxmlformats.org/officeDocument/2006/relationships/hyperlink" Target="https://pl.wikipedia.org/wiki/Oskar_Pfungst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l.wikipedia.org/wiki/Ko%C5%84" TargetMode="External"/><Relationship Id="rId3" Type="http://schemas.openxmlformats.org/officeDocument/2006/relationships/hyperlink" Target="https://pl.wikipedia.org/wiki/Inteligencja_(psychologia)" TargetMode="External"/><Relationship Id="rId4" Type="http://schemas.openxmlformats.org/officeDocument/2006/relationships/hyperlink" Target="https://pl.wikipedia.org/wiki/Inteligencja_(psychologia)" TargetMode="External"/><Relationship Id="rId9" Type="http://schemas.openxmlformats.org/officeDocument/2006/relationships/hyperlink" Target="https://pl.wikipedia.org/wiki/Berlin" TargetMode="External"/><Relationship Id="rId15" Type="http://schemas.openxmlformats.org/officeDocument/2006/relationships/hyperlink" Target="https://pl.wikipedia.org/wiki/Wuppertal" TargetMode="External"/><Relationship Id="rId14" Type="http://schemas.openxmlformats.org/officeDocument/2006/relationships/hyperlink" Target="https://pl.wikipedia.org/wiki/Ogier" TargetMode="External"/><Relationship Id="rId17" Type="http://schemas.openxmlformats.org/officeDocument/2006/relationships/hyperlink" Target="https://pl.wikipedia.org/wiki/Ko%C5%84_czystej_krwi_arabskiej" TargetMode="External"/><Relationship Id="rId16" Type="http://schemas.openxmlformats.org/officeDocument/2006/relationships/hyperlink" Target="https://pl.wikipedia.org/wiki/Wuppertal" TargetMode="External"/><Relationship Id="rId5" Type="http://schemas.openxmlformats.org/officeDocument/2006/relationships/hyperlink" Target="https://pl.wikipedia.org/wiki/Metoda_naukowa" TargetMode="External"/><Relationship Id="rId19" Type="http://schemas.openxmlformats.org/officeDocument/2006/relationships/hyperlink" Target="https://pl.wikipedia.org/wiki/Konsonans" TargetMode="External"/><Relationship Id="rId6" Type="http://schemas.openxmlformats.org/officeDocument/2006/relationships/hyperlink" Target="https://pl.wikipedia.org/wiki/Metoda_naukowa" TargetMode="External"/><Relationship Id="rId18" Type="http://schemas.openxmlformats.org/officeDocument/2006/relationships/hyperlink" Target="https://pl.wikipedia.org/wiki/Ko%C5%84_czystej_krwi_arabskiej" TargetMode="External"/><Relationship Id="rId7" Type="http://schemas.openxmlformats.org/officeDocument/2006/relationships/hyperlink" Target="https://pl.wikipedia.org/wiki/Kowalewo_Pomorskie" TargetMode="External"/><Relationship Id="rId8" Type="http://schemas.openxmlformats.org/officeDocument/2006/relationships/hyperlink" Target="https://pl.wikipedia.org/wiki/Kowalewo_Pomorskie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21708509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21708509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 1950 roku Alan Turing zaproponował ten test w ramach badań nad stworzeniem sztucznej inteligencji – zamianę pełnego emocji i w jego pojęciu bezsensownego pytania </a:t>
            </a:r>
            <a:r>
              <a:rPr i="1" lang="pl"/>
              <a:t>Czy maszyny myślą?</a:t>
            </a:r>
            <a:r>
              <a:rPr lang="pl"/>
              <a:t> na pytanie lepiej zdefiniowane.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21da3e04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21da3e04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21708509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21708509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21708509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21708509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2"/>
              </a:rPr>
              <a:t>koń</a:t>
            </a:r>
            <a:r>
              <a:rPr lang="pl"/>
              <a:t>, który był uważany za</a:t>
            </a:r>
            <a:r>
              <a:rPr lang="pl">
                <a:uFill>
                  <a:noFill/>
                </a:uFill>
                <a:hlinkClick r:id="rId3"/>
              </a:rPr>
              <a:t> </a:t>
            </a:r>
            <a:r>
              <a:rPr lang="pl" u="sng">
                <a:solidFill>
                  <a:schemeClr val="hlink"/>
                </a:solidFill>
                <a:hlinkClick r:id="rId4"/>
              </a:rPr>
              <a:t>inteligentnego</a:t>
            </a:r>
            <a:r>
              <a:rPr lang="pl"/>
              <a:t> i potrafiącego porozumiewać się z ludźmi. Miał także posiadać nadzwyczajne zdolności matematyczne oraz językowe. Przez kilka lat nikt nie potrafił obalić tezy o inteligencji konia. Dopiero zastosowanie nowoczesnych (jak na pocz. XX w.)</a:t>
            </a:r>
            <a:r>
              <a:rPr lang="pl">
                <a:uFill>
                  <a:noFill/>
                </a:uFill>
                <a:hlinkClick r:id="rId5"/>
              </a:rPr>
              <a:t> </a:t>
            </a:r>
            <a:r>
              <a:rPr lang="pl" u="sng">
                <a:solidFill>
                  <a:schemeClr val="hlink"/>
                </a:solidFill>
                <a:hlinkClick r:id="rId6"/>
              </a:rPr>
              <a:t>metod badawczych</a:t>
            </a:r>
            <a:r>
              <a:rPr lang="pl"/>
              <a:t> pozwoliło wyjaśnić sprawę Hansa.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Pochodzący z</a:t>
            </a:r>
            <a:r>
              <a:rPr lang="pl">
                <a:uFill>
                  <a:noFill/>
                </a:uFill>
                <a:hlinkClick r:id="rId7"/>
              </a:rPr>
              <a:t> </a:t>
            </a:r>
            <a:r>
              <a:rPr lang="pl" u="sng">
                <a:solidFill>
                  <a:schemeClr val="hlink"/>
                </a:solidFill>
                <a:hlinkClick r:id="rId8"/>
              </a:rPr>
              <a:t>Kowalewa Pomorskiego</a:t>
            </a:r>
            <a:r>
              <a:rPr lang="pl">
                <a:uFill>
                  <a:noFill/>
                </a:uFill>
                <a:hlinkClick r:id="rId9"/>
              </a:rPr>
              <a:t> </a:t>
            </a:r>
            <a:r>
              <a:rPr lang="pl" u="sng">
                <a:solidFill>
                  <a:schemeClr val="hlink"/>
                </a:solidFill>
                <a:hlinkClick r:id="rId10"/>
              </a:rPr>
              <a:t>Berlińczyk</a:t>
            </a:r>
            <a:r>
              <a:rPr lang="pl">
                <a:uFill>
                  <a:noFill/>
                </a:uFill>
                <a:hlinkClick r:id="rId11"/>
              </a:rPr>
              <a:t> </a:t>
            </a:r>
            <a:r>
              <a:rPr lang="pl" u="sng">
                <a:solidFill>
                  <a:schemeClr val="hlink"/>
                </a:solidFill>
                <a:hlinkClick r:id="rId12"/>
              </a:rPr>
              <a:t>Wilhelm von Osten</a:t>
            </a:r>
            <a:r>
              <a:rPr lang="pl"/>
              <a:t> starał się udowodnić, że zwierzęta są inteligentniejsze niż się zwykle uważa. Próbował uczyć konie porozumiewania się i matematyki, ale bez efektów. W 1900 r. kupił rosyjskiego</a:t>
            </a:r>
            <a:r>
              <a:rPr lang="pl">
                <a:uFill>
                  <a:noFill/>
                </a:uFill>
                <a:hlinkClick r:id="rId13"/>
              </a:rPr>
              <a:t> </a:t>
            </a:r>
            <a:r>
              <a:rPr lang="pl" u="sng">
                <a:solidFill>
                  <a:schemeClr val="hlink"/>
                </a:solidFill>
                <a:hlinkClick r:id="rId14"/>
              </a:rPr>
              <a:t>ogiera</a:t>
            </a:r>
            <a:r>
              <a:rPr lang="pl"/>
              <a:t> imieniem Hans, który zdawał się być pojętnym uczniem. Wysiłkami von Ostena interesował się Karl Krall, przemysłowiec z Elberfeldu (obecnie</a:t>
            </a:r>
            <a:r>
              <a:rPr lang="pl">
                <a:uFill>
                  <a:noFill/>
                </a:uFill>
                <a:hlinkClick r:id="rId15"/>
              </a:rPr>
              <a:t> </a:t>
            </a:r>
            <a:r>
              <a:rPr lang="pl" u="sng">
                <a:solidFill>
                  <a:schemeClr val="hlink"/>
                </a:solidFill>
                <a:hlinkClick r:id="rId16"/>
              </a:rPr>
              <a:t>Wuppertal</a:t>
            </a:r>
            <a:r>
              <a:rPr lang="pl"/>
              <a:t>). Później Krall sam zaczął prowadzić szkolenia koni. Kupił dwa</a:t>
            </a:r>
            <a:r>
              <a:rPr lang="pl">
                <a:uFill>
                  <a:noFill/>
                </a:uFill>
                <a:hlinkClick r:id="rId17"/>
              </a:rPr>
              <a:t> </a:t>
            </a:r>
            <a:r>
              <a:rPr lang="pl" u="sng">
                <a:solidFill>
                  <a:schemeClr val="hlink"/>
                </a:solidFill>
                <a:hlinkClick r:id="rId18"/>
              </a:rPr>
              <a:t>ogiery arabskie</a:t>
            </a:r>
            <a:r>
              <a:rPr lang="pl"/>
              <a:t> – Muhamada i Zarifa, a Hansa otrzymał od von Ostena.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Von Osten nauczył konia specjalnego systemu porozumiewania przez stukanie kopytem, który służył mu do odpowiedzi na różnorodne pytania ludzi. Mądry Hans miał rzekomo: rozwiązywać proste zadania matematyczne, odróżniać</a:t>
            </a:r>
            <a:r>
              <a:rPr lang="pl">
                <a:uFill>
                  <a:noFill/>
                </a:uFill>
                <a:hlinkClick r:id="rId19"/>
              </a:rPr>
              <a:t> </a:t>
            </a:r>
            <a:r>
              <a:rPr lang="pl" u="sng">
                <a:solidFill>
                  <a:schemeClr val="hlink"/>
                </a:solidFill>
                <a:hlinkClick r:id="rId20"/>
              </a:rPr>
              <a:t>akordy harmonijne</a:t>
            </a:r>
            <a:r>
              <a:rPr lang="pl"/>
              <a:t> od</a:t>
            </a:r>
            <a:r>
              <a:rPr lang="pl">
                <a:uFill>
                  <a:noFill/>
                </a:uFill>
                <a:hlinkClick r:id="rId21"/>
              </a:rPr>
              <a:t> </a:t>
            </a:r>
            <a:r>
              <a:rPr lang="pl" u="sng">
                <a:solidFill>
                  <a:schemeClr val="hlink"/>
                </a:solidFill>
                <a:hlinkClick r:id="rId22"/>
              </a:rPr>
              <a:t>dysonansów</a:t>
            </a:r>
            <a:r>
              <a:rPr lang="pl"/>
              <a:t>, oznaczać bieżącą datę.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Duży rozgłos przyniosła Mądremu Hansowi lokalna prasa. Na jej łamach wybuchła także gorąca polemika między wierzącymi a niewierzącymi w zdolności konia.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l" sz="1300"/>
              <a:t>Pierwsza komisja</a:t>
            </a:r>
            <a:endParaRPr b="1" sz="13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l"/>
              <a:t>W roku 1904 powołano pierwszą komisję, która miała zbadać przypadek Mądrego Hansa, wyjaśnić zjawisko oraz wydać opinię o prawdziwości lub oszustwie. W jej skład wchodzili: profesorowie psychologii i fizjologii, dyrektor ogrodu zoologicznego, dyrektor cyrku, lekarz weterynarii i oficerowie kawalerii. Komisja nie potrafiła wykazać żadnych znamion fałszerstwa, ale powstrzymała się od wyjaśniania lub komentowania badanego zjawiska.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l" sz="1300"/>
              <a:t>Druga komisja</a:t>
            </a:r>
            <a:endParaRPr b="1" sz="13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l"/>
              <a:t>Z powodu niezadowalających wyników pierwszej komisji w 1907 r. zorganizowano drugą, w której składzie był berliński psycholog</a:t>
            </a:r>
            <a:r>
              <a:rPr lang="pl">
                <a:uFill>
                  <a:noFill/>
                </a:uFill>
                <a:hlinkClick r:id="rId23"/>
              </a:rPr>
              <a:t> </a:t>
            </a:r>
            <a:r>
              <a:rPr lang="pl" u="sng">
                <a:solidFill>
                  <a:schemeClr val="hlink"/>
                </a:solidFill>
                <a:hlinkClick r:id="rId24"/>
              </a:rPr>
              <a:t>Oskar Pfungst</a:t>
            </a:r>
            <a:r>
              <a:rPr lang="pl"/>
              <a:t>. Przeprowadził wiele prób, po czym złożył zeń sprawozdanie. Zawarł w nim opinię, że koń nie tylko nie jest nadzwyczajnie inteligentny, ale także nie zna liczb i liter, a z tego, co mówią do niego ludzie, nie rozumie absolutnie nic.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3114dd22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3114dd22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3114dd22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3114dd22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1da3e04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21da3e0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21708509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21708509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21708509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21708509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21708509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21708509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21708509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21708509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21708509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21708509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21da3e04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21da3e04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21708509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21708509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 literaturze możemy się spotkać z definicją inteligencji jako umiejętności przystosowywania się do nowych zadań i warunków życia albo sposobem, w jaki człowiek przetwarza informacje i rozwiązuje problemy.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facebook.com/kolomatematykistosowanej" TargetMode="External"/><Relationship Id="rId4" Type="http://schemas.openxmlformats.org/officeDocument/2006/relationships/hyperlink" Target="https://discord.gg/puFkN66" TargetMode="External"/><Relationship Id="rId5" Type="http://schemas.openxmlformats.org/officeDocument/2006/relationships/hyperlink" Target="http://www.mat.umk.pl/web/kms/kolo-matematyki-stosowanej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derek@mat.umk.pl" TargetMode="External"/><Relationship Id="rId4" Type="http://schemas.openxmlformats.org/officeDocument/2006/relationships/hyperlink" Target="mailto:matt.aszyk@gmail.com" TargetMode="External"/><Relationship Id="rId5" Type="http://schemas.openxmlformats.org/officeDocument/2006/relationships/hyperlink" Target="mailto:drejzer@mat.umk.p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Wprowadzenie do KMS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Test Turinga</a:t>
            </a:r>
            <a:endParaRPr/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597" y="1307850"/>
            <a:ext cx="4740700" cy="361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200" y="695325"/>
            <a:ext cx="666750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Problem Chińskiego pokoju - </a:t>
            </a:r>
            <a:r>
              <a:rPr lang="pl"/>
              <a:t>A co jeśli to wszystko jest tylko na niby?</a:t>
            </a:r>
            <a:endParaRPr/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2688" y="1689925"/>
            <a:ext cx="4948525" cy="27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 co powiecie na mądrego konia?</a:t>
            </a:r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050" y="1059862"/>
            <a:ext cx="5849800" cy="39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Gdzie wykorzystujemy sieci neuronowe</a:t>
            </a:r>
            <a:endParaRPr/>
          </a:p>
        </p:txBody>
      </p:sp>
      <p:sp>
        <p:nvSpPr>
          <p:cNvPr id="210" name="Google Shape;210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l" sz="1500"/>
              <a:t>detekcja obiektów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l" sz="1500"/>
              <a:t>rozpoznawanie twarzy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l" sz="1500"/>
              <a:t>decyzje bankowe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l" sz="1500"/>
              <a:t>ocena ryzyka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l" sz="1500"/>
              <a:t>rozpoznawanie pisma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l" sz="1500"/>
              <a:t>przetwarzanie języka naturalnego (NLP)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l" sz="1500"/>
              <a:t>i wiele innych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1052550" y="2323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/>
              <a:t>Koniec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Krótkie informacje organizacyjne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pl" sz="1800"/>
              <a:t>spotkania odbywają się co środę o godzinie 18.00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l" sz="1800"/>
              <a:t>zajęcia są prowadzone w bloku: wykład, prezentacja algorytmów, laboratoria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l" sz="1800"/>
              <a:t>każdy członek jest zobligowany do aktywnego uczestniczenia w życiu koła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Plusy koła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l" sz="1800"/>
              <a:t>luźna atmosfera, brak spin, możliwe pójścia na ustępstwa w granicach rozsądku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l" sz="1800"/>
              <a:t>dodatkowe oceny z zajęć (uczniowie IV)*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l" sz="1800"/>
              <a:t>możliwość uczestniczenia w konferencjach naukowych, wyjazdach na konkursy i nie tylko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l" sz="1800"/>
              <a:t>pomoc w zajęciach, konsultacje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pl" sz="1800"/>
              <a:t>pokój Koła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052550" y="2150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Zasady korzystania z pokoju koła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Linki związane z kołem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21632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pl" sz="1700"/>
              <a:t>Facebook: </a:t>
            </a:r>
            <a:r>
              <a:rPr lang="pl" sz="1700" u="sng">
                <a:solidFill>
                  <a:schemeClr val="hlink"/>
                </a:solidFill>
                <a:hlinkClick r:id="rId3"/>
              </a:rPr>
              <a:t>https://www.facebook.com/kolomatematykistosowanej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pl" sz="1700"/>
              <a:t>Discord: </a:t>
            </a:r>
            <a:r>
              <a:rPr lang="pl" sz="1700" u="sng">
                <a:solidFill>
                  <a:schemeClr val="hlink"/>
                </a:solidFill>
                <a:hlinkClick r:id="rId4"/>
              </a:rPr>
              <a:t>https://discord.gg/puFkN66</a:t>
            </a:r>
            <a:r>
              <a:rPr lang="pl" sz="1700"/>
              <a:t> </a:t>
            </a:r>
            <a:r>
              <a:rPr lang="pl" sz="1700"/>
              <a:t>(nick -&gt; imię i nazwisko)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pl" sz="1700"/>
              <a:t>Strona wydziałowa (w trakcie zmian): </a:t>
            </a:r>
            <a:r>
              <a:rPr lang="pl" sz="1700" u="sng">
                <a:solidFill>
                  <a:schemeClr val="hlink"/>
                </a:solidFill>
                <a:hlinkClick r:id="rId5"/>
              </a:rPr>
              <a:t>http://www.mat.umk.pl/web/kms/kolo-matematyki-stosowanej</a:t>
            </a:r>
            <a:r>
              <a:rPr lang="pl" sz="1700"/>
              <a:t> </a:t>
            </a:r>
            <a:endParaRPr sz="17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Kontakt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Zarząd: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Tomasz Derek (przewodniczący):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/>
              <a:t>mail: </a:t>
            </a:r>
            <a:r>
              <a:rPr lang="pl" u="sng">
                <a:solidFill>
                  <a:schemeClr val="hlink"/>
                </a:solidFill>
                <a:hlinkClick r:id="rId3"/>
              </a:rPr>
              <a:t>derek@mat.umk.pl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/>
              <a:t>nr: 664 457 393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Maciej Aszyk (zastępca):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/>
              <a:t>mail: </a:t>
            </a:r>
            <a:r>
              <a:rPr lang="pl" u="sng">
                <a:solidFill>
                  <a:schemeClr val="hlink"/>
                </a:solidFill>
                <a:hlinkClick r:id="rId4"/>
              </a:rPr>
              <a:t>matt.aszyk@gmail.com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/>
              <a:t>nr: 509 287 762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Tomasz Rahn (sekretarz)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/>
              <a:t>mail: </a:t>
            </a:r>
            <a:r>
              <a:rPr lang="pl" u="sng">
                <a:solidFill>
                  <a:schemeClr val="hlink"/>
                </a:solidFill>
                <a:hlinkClick r:id="rId5"/>
              </a:rPr>
              <a:t>drejzer@mat.umk.pl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/>
              <a:t>884 263 942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l" sz="1500"/>
              <a:t>Co to znaczy, że coś jest inteligentne? (mały rys historyczny)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l" sz="1500"/>
              <a:t>Gdzie wykorzystujemy sztuczną inteligencję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l" sz="1500"/>
              <a:t>Parę ciekawych przykładów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l" sz="1500"/>
              <a:t>Omówienie zajęć z Pythona*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l" sz="1500"/>
              <a:t>Czas na pytania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l" sz="1500"/>
              <a:t>Może małe piwko? B)</a:t>
            </a:r>
            <a:endParaRPr sz="1500"/>
          </a:p>
        </p:txBody>
      </p:sp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Plan na dziś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439" y="481337"/>
            <a:ext cx="5581026" cy="418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 to jest inteligencja</a:t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uczenie się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wykorzystywanie wiedzy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uogólnianie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percepcja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zdolności poznawcze, np. zdolność rozpoznawania danego obiektu w dowolnym kontekście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analiza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myślenie koncepcyjne i abstrakcyjne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