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03" r:id="rId2"/>
    <p:sldId id="406" r:id="rId3"/>
    <p:sldId id="404" r:id="rId4"/>
    <p:sldId id="405" r:id="rId5"/>
    <p:sldId id="35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83" autoAdjust="0"/>
    <p:restoredTop sz="50000" autoAdjust="0"/>
  </p:normalViewPr>
  <p:slideViewPr>
    <p:cSldViewPr>
      <p:cViewPr varScale="1">
        <p:scale>
          <a:sx n="95" d="100"/>
          <a:sy n="95" d="100"/>
        </p:scale>
        <p:origin x="176" y="8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78797-15EC-4D2D-BD2F-959A5A89F837}" type="datetimeFigureOut">
              <a:rPr lang="en-US" smtClean="0"/>
              <a:t>9/10/19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6893A-904F-4CE0-B8C6-10F4E3751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6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Good morning and welcome back. I hope you all had a great summer.</a:t>
            </a:r>
          </a:p>
          <a:p>
            <a:endParaRPr lang="en-US" sz="1800" dirty="0"/>
          </a:p>
          <a:p>
            <a:r>
              <a:rPr lang="en-US" sz="1800" dirty="0"/>
              <a:t>This photo  is  a rendering of our Peterborough Airport campus which is well under way for our January 2014 opening.</a:t>
            </a:r>
          </a:p>
          <a:p>
            <a:endParaRPr lang="en-US" sz="1800" dirty="0"/>
          </a:p>
          <a:p>
            <a:r>
              <a:rPr lang="en-US" sz="1800" dirty="0"/>
              <a:t>And the entire design and build process is exemplary of the entire college  community coming together to create a great place for our students to study.</a:t>
            </a:r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023D2-88C6-40B1-A2DD-5F38C7DEB849}" type="slidenum">
              <a:rPr lang="en-CA" smtClean="0">
                <a:solidFill>
                  <a:prstClr val="black"/>
                </a:solidFill>
              </a:rPr>
              <a:pPr/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24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0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7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1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7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9/10/19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6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9/10/19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6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9/10/19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3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9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A4A5D-D266-4B16-BA7B-0A996EBB9C4E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8" descr="background3.jpg                                                004F1A9EMacintosh HD                   C101ACC7: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7438"/>
            <a:ext cx="91440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4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nny.shi@senecacollege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924800" cy="14478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B0F0"/>
                </a:solidFill>
              </a:rPr>
              <a:t>BTI325 – Web Programming Tools and Frameworks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447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CA" altLang="en-US" dirty="0"/>
              <a:t>Shi, Yue (Sunny)</a:t>
            </a:r>
          </a:p>
          <a:p>
            <a:pPr>
              <a:lnSpc>
                <a:spcPct val="80000"/>
              </a:lnSpc>
            </a:pPr>
            <a:r>
              <a:rPr lang="en-CA" altLang="en-US" dirty="0"/>
              <a:t>Office: DB2095</a:t>
            </a:r>
          </a:p>
          <a:p>
            <a:pPr>
              <a:lnSpc>
                <a:spcPct val="80000"/>
              </a:lnSpc>
            </a:pPr>
            <a:r>
              <a:rPr lang="en-CA" altLang="en-US" dirty="0">
                <a:hlinkClick r:id="rId3"/>
              </a:rPr>
              <a:t>sunny.shi@senecacollege.ca</a:t>
            </a:r>
            <a:endParaRPr lang="en-CA" altLang="en-US" dirty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/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11" descr="title page patter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" t="28990" r="12892" b="1683"/>
          <a:stretch>
            <a:fillRect/>
          </a:stretch>
        </p:blipFill>
        <p:spPr bwMode="auto">
          <a:xfrm>
            <a:off x="0" y="5145088"/>
            <a:ext cx="9144000" cy="171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39700" y="5410200"/>
            <a:ext cx="8394700" cy="56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5400" dirty="0">
                <a:solidFill>
                  <a:srgbClr val="FFFFFF"/>
                </a:solidFill>
              </a:rPr>
              <a:t>SENECA  </a:t>
            </a:r>
            <a:r>
              <a:rPr lang="en-US" sz="5400" dirty="0">
                <a:solidFill>
                  <a:schemeClr val="bg1"/>
                </a:solidFill>
              </a:rPr>
              <a:t>COLLEGE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07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3: Object-Oriented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3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charset="0"/>
              <a:buChar char="o"/>
            </a:pPr>
            <a:r>
              <a:rPr lang="en-US" dirty="0"/>
              <a:t> Create Objects</a:t>
            </a:r>
          </a:p>
          <a:p>
            <a:pPr marL="408051" lvl="1" indent="-257175">
              <a:buFont typeface="+mj-lt"/>
              <a:buAutoNum type="arabicParenR"/>
            </a:pPr>
            <a:r>
              <a:rPr lang="en-US" dirty="0"/>
              <a:t>Object Literal (</a:t>
            </a:r>
            <a:r>
              <a:rPr lang="en-US" dirty="0" err="1">
                <a:solidFill>
                  <a:srgbClr val="00B0F0"/>
                </a:solidFill>
              </a:rPr>
              <a:t>obj_test.js</a:t>
            </a:r>
            <a:r>
              <a:rPr lang="en-US" dirty="0"/>
              <a:t>)</a:t>
            </a:r>
          </a:p>
          <a:p>
            <a:pPr marL="408051" lvl="1" indent="-257175">
              <a:buFont typeface="+mj-lt"/>
              <a:buAutoNum type="arabicParenR"/>
            </a:pPr>
            <a:r>
              <a:rPr lang="en-US" dirty="0"/>
              <a:t>Function constructor (</a:t>
            </a:r>
            <a:r>
              <a:rPr lang="en-US" sz="2800" dirty="0" err="1">
                <a:solidFill>
                  <a:srgbClr val="00B0F0"/>
                </a:solidFill>
              </a:rPr>
              <a:t>obj_new.js</a:t>
            </a:r>
            <a:r>
              <a:rPr lang="en-US" dirty="0"/>
              <a:t>)</a:t>
            </a:r>
          </a:p>
          <a:p>
            <a:pPr marL="408051" lvl="1" indent="-257175">
              <a:buFont typeface="+mj-lt"/>
              <a:buAutoNum type="arabicParenR"/>
            </a:pPr>
            <a:r>
              <a:rPr lang="en-US" dirty="0"/>
              <a:t>Prototypal </a:t>
            </a:r>
            <a:r>
              <a:rPr lang="en-US" dirty="0">
                <a:solidFill>
                  <a:srgbClr val="00B0F0"/>
                </a:solidFill>
              </a:rPr>
              <a:t>Inheritance</a:t>
            </a:r>
          </a:p>
          <a:p>
            <a:pPr marL="150876" lvl="1" indent="0">
              <a:buNone/>
            </a:pPr>
            <a:r>
              <a:rPr lang="en-US" sz="2400" dirty="0"/>
              <a:t>when make a call to a method or reference a property on object, JS runtime checks for their existence on the object’s prototype as well as the object itself.  </a:t>
            </a:r>
            <a:r>
              <a:rPr lang="en-US" sz="2400" dirty="0">
                <a:solidFill>
                  <a:srgbClr val="00B0F0"/>
                </a:solidFill>
              </a:rPr>
              <a:t>(</a:t>
            </a:r>
            <a:r>
              <a:rPr lang="en-US" sz="2400" dirty="0" err="1">
                <a:solidFill>
                  <a:srgbClr val="00B0F0"/>
                </a:solidFill>
              </a:rPr>
              <a:t>obj_new.js</a:t>
            </a:r>
            <a:r>
              <a:rPr lang="en-US" sz="2400" dirty="0"/>
              <a:t>)</a:t>
            </a:r>
            <a:endParaRPr lang="en-US" sz="1050" dirty="0">
              <a:solidFill>
                <a:srgbClr val="00B0F0"/>
              </a:solidFill>
            </a:endParaRPr>
          </a:p>
          <a:p>
            <a:pPr marL="150876" lvl="1" indent="0">
              <a:buNone/>
            </a:pPr>
            <a:r>
              <a:rPr lang="en-US" dirty="0"/>
              <a:t>4) Using key word Class (</a:t>
            </a:r>
            <a:r>
              <a:rPr lang="en-US" sz="2400" dirty="0" err="1">
                <a:solidFill>
                  <a:srgbClr val="00B0F0"/>
                </a:solidFill>
              </a:rPr>
              <a:t>class.js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lang="en-US" dirty="0"/>
          </a:p>
          <a:p>
            <a:pPr marL="408051" lvl="1" indent="-257175">
              <a:buFont typeface="+mj-lt"/>
              <a:buAutoNum type="arabicParenR"/>
            </a:pPr>
            <a:endParaRPr lang="en-US" dirty="0"/>
          </a:p>
          <a:p>
            <a:pPr marL="408051" lvl="1" indent="-257175">
              <a:buFont typeface="+mj-lt"/>
              <a:buAutoNum type="arabicParenR"/>
            </a:pPr>
            <a:endParaRPr lang="en-US" dirty="0"/>
          </a:p>
          <a:p>
            <a:pPr marL="408051" lvl="1" indent="-257175">
              <a:buFont typeface="+mj-lt"/>
              <a:buAutoNum type="arabicParenR"/>
            </a:pPr>
            <a:endParaRPr lang="en-US" dirty="0"/>
          </a:p>
          <a:p>
            <a:pPr marL="408051" lvl="1" indent="-257175">
              <a:buFont typeface="+mj-lt"/>
              <a:buAutoNum type="arabicParenR"/>
            </a:pP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  <a:p>
            <a:pPr>
              <a:buFont typeface="Courier New" charset="0"/>
              <a:buChar char="o"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3: Example code</a:t>
            </a:r>
          </a:p>
        </p:txBody>
      </p:sp>
    </p:spTree>
    <p:extLst>
      <p:ext uri="{BB962C8B-B14F-4D97-AF65-F5344CB8AC3E}">
        <p14:creationId xmlns:p14="http://schemas.microsoft.com/office/powerpoint/2010/main" val="181770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 3: Object-Oriented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Courier New" charset="0"/>
              <a:buChar char="o"/>
            </a:pPr>
            <a:r>
              <a:rPr lang="en-US" dirty="0"/>
              <a:t>Advanced JS/ ES6 Features</a:t>
            </a:r>
          </a:p>
          <a:p>
            <a:pPr>
              <a:buFont typeface="+mj-lt"/>
              <a:buAutoNum type="arabicParenR"/>
            </a:pPr>
            <a:r>
              <a:rPr lang="en-US"/>
              <a:t>Scope, “</a:t>
            </a:r>
            <a:r>
              <a:rPr lang="en-US" dirty="0" err="1"/>
              <a:t>var</a:t>
            </a:r>
            <a:r>
              <a:rPr lang="en-US" dirty="0"/>
              <a:t>” vs “let” vs “</a:t>
            </a:r>
            <a:r>
              <a:rPr lang="en-US" dirty="0" err="1"/>
              <a:t>const</a:t>
            </a:r>
            <a:r>
              <a:rPr lang="en-US" dirty="0"/>
              <a:t>” (</a:t>
            </a:r>
            <a:r>
              <a:rPr lang="en-US" sz="3700" dirty="0" err="1">
                <a:solidFill>
                  <a:srgbClr val="00B0F0"/>
                </a:solidFill>
              </a:rPr>
              <a:t>var_let_const.js</a:t>
            </a:r>
            <a:r>
              <a:rPr lang="en-US" dirty="0"/>
              <a:t>)</a:t>
            </a:r>
          </a:p>
          <a:p>
            <a:pPr>
              <a:buFont typeface="+mj-lt"/>
              <a:buAutoNum type="arabicParenR"/>
            </a:pPr>
            <a:r>
              <a:rPr lang="en-US" dirty="0"/>
              <a:t>Error / Exception handling (</a:t>
            </a:r>
            <a:r>
              <a:rPr lang="en-US" sz="3700" dirty="0" err="1">
                <a:solidFill>
                  <a:srgbClr val="00B0F0"/>
                </a:solidFill>
              </a:rPr>
              <a:t>ex_try.js</a:t>
            </a:r>
            <a:r>
              <a:rPr lang="en-US" dirty="0"/>
              <a:t>)</a:t>
            </a:r>
          </a:p>
          <a:p>
            <a:pPr>
              <a:buFont typeface="+mj-lt"/>
              <a:buAutoNum type="arabicParenR"/>
            </a:pPr>
            <a:r>
              <a:rPr lang="en-US" dirty="0"/>
              <a:t>Throwing Errors  (</a:t>
            </a:r>
            <a:r>
              <a:rPr lang="en-US" sz="3700" dirty="0" err="1">
                <a:solidFill>
                  <a:srgbClr val="00B0F0"/>
                </a:solidFill>
              </a:rPr>
              <a:t>ex_throw.js</a:t>
            </a:r>
            <a:r>
              <a:rPr lang="en-US" dirty="0"/>
              <a:t>)</a:t>
            </a:r>
          </a:p>
          <a:p>
            <a:pPr>
              <a:buFont typeface="+mj-lt"/>
              <a:buAutoNum type="arabicParenR"/>
            </a:pPr>
            <a:r>
              <a:rPr lang="en-US" dirty="0"/>
              <a:t>Promises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Asynchronous (</a:t>
            </a:r>
            <a:r>
              <a:rPr lang="en-US" sz="3700" dirty="0" err="1">
                <a:solidFill>
                  <a:srgbClr val="00B0F0"/>
                </a:solidFill>
              </a:rPr>
              <a:t>ex_async.js</a:t>
            </a:r>
            <a:r>
              <a:rPr lang="en-US" dirty="0"/>
              <a:t>)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Resolve &amp; Then (</a:t>
            </a:r>
            <a:r>
              <a:rPr lang="en-US" sz="3700" dirty="0" err="1">
                <a:solidFill>
                  <a:srgbClr val="00B0F0"/>
                </a:solidFill>
              </a:rPr>
              <a:t>ex_promise.js</a:t>
            </a:r>
            <a:r>
              <a:rPr lang="en-US" sz="1425" dirty="0">
                <a:solidFill>
                  <a:srgbClr val="00B0F0"/>
                </a:solidFill>
              </a:rPr>
              <a:t>)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Reject &amp; Catch (</a:t>
            </a:r>
            <a:r>
              <a:rPr lang="en-US" sz="3700" dirty="0" err="1">
                <a:solidFill>
                  <a:srgbClr val="00B0F0"/>
                </a:solidFill>
              </a:rPr>
              <a:t>ex_promise_reject.js</a:t>
            </a:r>
            <a:r>
              <a:rPr lang="en-US" dirty="0"/>
              <a:t>)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Chaining Promises (</a:t>
            </a:r>
            <a:r>
              <a:rPr lang="en-US" sz="4200" dirty="0" err="1">
                <a:solidFill>
                  <a:srgbClr val="00B0F0"/>
                </a:solidFill>
              </a:rPr>
              <a:t>ex_promise_chain.js</a:t>
            </a:r>
            <a:r>
              <a:rPr lang="en-US" dirty="0"/>
              <a:t>)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Arrow Functions (</a:t>
            </a:r>
            <a:r>
              <a:rPr lang="en-US" sz="4200" dirty="0" err="1">
                <a:solidFill>
                  <a:srgbClr val="00B0F0"/>
                </a:solidFill>
              </a:rPr>
              <a:t>arrow_func.js</a:t>
            </a:r>
            <a:r>
              <a:rPr lang="en-US" dirty="0"/>
              <a:t>)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 Functions with (0) parameters (</a:t>
            </a:r>
            <a:r>
              <a:rPr lang="en-US" sz="4200" dirty="0">
                <a:solidFill>
                  <a:srgbClr val="00B0F0"/>
                </a:solidFill>
              </a:rPr>
              <a:t>arrow_func_0_para.js</a:t>
            </a:r>
            <a:r>
              <a:rPr lang="en-US" dirty="0"/>
              <a:t>)</a:t>
            </a:r>
          </a:p>
          <a:p>
            <a:pPr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4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29550" cy="29420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Thank you!</a:t>
            </a:r>
            <a:endParaRPr lang="en-US" sz="9600" i="1" dirty="0"/>
          </a:p>
        </p:txBody>
      </p:sp>
    </p:spTree>
    <p:extLst>
      <p:ext uri="{BB962C8B-B14F-4D97-AF65-F5344CB8AC3E}">
        <p14:creationId xmlns:p14="http://schemas.microsoft.com/office/powerpoint/2010/main" val="208582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20298</TotalTime>
  <Words>259</Words>
  <Application>Microsoft Macintosh PowerPoint</Application>
  <PresentationFormat>On-screen Show (4:3)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ＭＳ Ｐゴシック</vt:lpstr>
      <vt:lpstr>Arial</vt:lpstr>
      <vt:lpstr>Calibri</vt:lpstr>
      <vt:lpstr>Courier New</vt:lpstr>
      <vt:lpstr>Wingdings</vt:lpstr>
      <vt:lpstr>Office Theme</vt:lpstr>
      <vt:lpstr>BTI325 – Web Programming Tools and Frameworks</vt:lpstr>
      <vt:lpstr>Week 3: Object-Oriented JavaScript</vt:lpstr>
      <vt:lpstr>Week 3: Example code</vt:lpstr>
      <vt:lpstr>Week 3: Object-Oriented JavaScript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Rebecca.Isowa</dc:creator>
  <cp:lastModifiedBy>Sunny Shi</cp:lastModifiedBy>
  <cp:revision>449</cp:revision>
  <cp:lastPrinted>2014-12-15T14:00:04Z</cp:lastPrinted>
  <dcterms:created xsi:type="dcterms:W3CDTF">2012-08-23T18:09:37Z</dcterms:created>
  <dcterms:modified xsi:type="dcterms:W3CDTF">2019-09-10T15:19:29Z</dcterms:modified>
</cp:coreProperties>
</file>