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3"/>
    <p:sldId id="273" r:id="rId4"/>
    <p:sldId id="275" r:id="rId5"/>
    <p:sldId id="274" r:id="rId6"/>
    <p:sldId id="277" r:id="rId7"/>
    <p:sldId id="278" r:id="rId8"/>
    <p:sldId id="283" r:id="rId9"/>
    <p:sldId id="285" r:id="rId10"/>
    <p:sldId id="286" r:id="rId11"/>
    <p:sldId id="280" r:id="rId12"/>
    <p:sldId id="288" r:id="rId13"/>
    <p:sldId id="291"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82" d="100"/>
          <a:sy n="82" d="100"/>
        </p:scale>
        <p:origin x="-48" y="-151"/>
      </p:cViewPr>
      <p:guideLst>
        <p:guide orient="horz" pos="2182"/>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5F6309-656A-4988-B0DF-27D3BEC4198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5B29A389-FE0D-42C1-9EF9-3667F466720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5B29A389-FE0D-42C1-9EF9-3667F466720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B29A389-FE0D-42C1-9EF9-3667F466720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29A389-FE0D-42C1-9EF9-3667F466720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A389-FE0D-42C1-9EF9-3667F466720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29A389-FE0D-42C1-9EF9-3667F466720D}" type="datetimeFigureOut">
              <a:rPr lang="en-US" smtClean="0"/>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5F6309-656A-4988-B0DF-27D3BEC4198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60" y="1309370"/>
            <a:ext cx="10203815" cy="2628265"/>
          </a:xfrm>
        </p:spPr>
        <p:txBody>
          <a:bodyPr>
            <a:normAutofit fontScale="90000"/>
          </a:bodyPr>
          <a:lstStyle/>
          <a:p>
            <a:pPr lvl="0" algn="ctr">
              <a:lnSpc>
                <a:spcPct val="100000"/>
              </a:lnSpc>
              <a:spcBef>
                <a:spcPct val="20000"/>
              </a:spcBef>
              <a:defRPr/>
            </a:pPr>
            <a:r>
              <a:rPr lang="en-US" sz="4400" u="sng" dirty="0">
                <a:latin typeface="Times New Roman" panose="02020603050405020304" pitchFamily="18" charset="0"/>
                <a:cs typeface="Times New Roman" panose="02020603050405020304" pitchFamily="18" charset="0"/>
              </a:rPr>
              <a:t>Amazon Alexa Automation </a:t>
            </a:r>
            <a:br>
              <a:rPr lang="en-US" sz="4400" u="sng" dirty="0">
                <a:latin typeface="Times New Roman" panose="02020603050405020304" pitchFamily="18" charset="0"/>
                <a:cs typeface="Times New Roman" panose="02020603050405020304" pitchFamily="18" charset="0"/>
              </a:rPr>
            </a:br>
            <a:r>
              <a:rPr lang="en-US" sz="4400" u="sng" dirty="0">
                <a:latin typeface="Times New Roman" panose="02020603050405020304" pitchFamily="18" charset="0"/>
                <a:cs typeface="Times New Roman" panose="02020603050405020304" pitchFamily="18" charset="0"/>
              </a:rPr>
              <a:t>Food ordering using Alexa Routine</a:t>
            </a:r>
            <a:br>
              <a:rPr lang="en-US" sz="4400" u="sng"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SESSION 2022-23</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8850" y="3169565"/>
            <a:ext cx="9389733" cy="2725947"/>
          </a:xfrm>
        </p:spPr>
        <p:txBody>
          <a:bodyPr/>
          <a:lstStyle/>
          <a:p>
            <a:pPr algn="l"/>
            <a:r>
              <a:rPr lang="en-US" dirty="0"/>
              <a:t>                             </a:t>
            </a:r>
            <a:endParaRPr lang="en-US" dirty="0"/>
          </a:p>
          <a:p>
            <a:pPr algn="l"/>
            <a:endParaRPr lang="en-US" dirty="0"/>
          </a:p>
          <a:p>
            <a:pPr algn="l"/>
            <a:endParaRPr lang="en-US" dirty="0"/>
          </a:p>
          <a:p>
            <a:pPr algn="l"/>
            <a:endParaRPr lang="en-US" dirty="0"/>
          </a:p>
        </p:txBody>
      </p:sp>
      <p:sp>
        <p:nvSpPr>
          <p:cNvPr id="4" name="Subtitle 2"/>
          <p:cNvSpPr txBox="1"/>
          <p:nvPr/>
        </p:nvSpPr>
        <p:spPr>
          <a:xfrm>
            <a:off x="3501174" y="4477109"/>
            <a:ext cx="7206018" cy="15789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r>
              <a:rPr lang="en-US" sz="2500" cap="none" dirty="0">
                <a:latin typeface="Times New Roman" panose="02020603050405020304" pitchFamily="18" charset="0"/>
                <a:cs typeface="Times New Roman" panose="02020603050405020304" pitchFamily="18" charset="0"/>
              </a:rPr>
              <a:t>Name- Harsh Kumar</a:t>
            </a:r>
            <a:endParaRPr lang="en-US" sz="2500" cap="none" dirty="0">
              <a:latin typeface="Times New Roman" panose="02020603050405020304" pitchFamily="18" charset="0"/>
              <a:cs typeface="Times New Roman" panose="02020603050405020304" pitchFamily="18" charset="0"/>
            </a:endParaRPr>
          </a:p>
          <a:p>
            <a:r>
              <a:rPr lang="en-US" sz="2500" cap="none" dirty="0">
                <a:latin typeface="Times New Roman" panose="02020603050405020304" pitchFamily="18" charset="0"/>
                <a:cs typeface="Times New Roman" panose="02020603050405020304" pitchFamily="18" charset="0"/>
              </a:rPr>
              <a:t>Class &amp; Section: CS-DS</a:t>
            </a:r>
            <a:endParaRPr lang="en-US" sz="2500" cap="none" dirty="0">
              <a:latin typeface="Times New Roman" panose="02020603050405020304" pitchFamily="18" charset="0"/>
              <a:cs typeface="Times New Roman" panose="02020603050405020304" pitchFamily="18" charset="0"/>
            </a:endParaRPr>
          </a:p>
          <a:p>
            <a:r>
              <a:rPr lang="en-US" sz="2500" cap="none" dirty="0">
                <a:latin typeface="Times New Roman" panose="02020603050405020304" pitchFamily="18" charset="0"/>
                <a:cs typeface="Times New Roman" panose="02020603050405020304" pitchFamily="18" charset="0"/>
              </a:rPr>
              <a:t>Roll No. </a:t>
            </a:r>
            <a:r>
              <a:rPr lang="en-US" sz="2500" dirty="0">
                <a:latin typeface="Times New Roman" panose="02020603050405020304" pitchFamily="18" charset="0"/>
                <a:cs typeface="Times New Roman" panose="02020603050405020304" pitchFamily="18" charset="0"/>
              </a:rPr>
              <a:t>– 2000321540027</a:t>
            </a:r>
            <a:endParaRPr lang="en-US" sz="2500" dirty="0">
              <a:latin typeface="Times New Roman" panose="02020603050405020304" pitchFamily="18" charset="0"/>
              <a:cs typeface="Times New Roman" panose="02020603050405020304" pitchFamily="18" charset="0"/>
            </a:endParaRPr>
          </a:p>
          <a:p>
            <a:r>
              <a:rPr lang="en-US" sz="2500" cap="none" dirty="0">
                <a:latin typeface="Times New Roman" panose="02020603050405020304" pitchFamily="18" charset="0"/>
                <a:cs typeface="Times New Roman" panose="02020603050405020304" pitchFamily="18" charset="0"/>
              </a:rPr>
              <a:t>Admission No. </a:t>
            </a:r>
            <a:r>
              <a:rPr lang="en-US" sz="2500" dirty="0">
                <a:latin typeface="Times New Roman" panose="02020603050405020304" pitchFamily="18" charset="0"/>
                <a:cs typeface="Times New Roman" panose="02020603050405020304" pitchFamily="18" charset="0"/>
              </a:rPr>
              <a:t>- 2020B1541056</a:t>
            </a:r>
            <a:endParaRPr lang="en-US" sz="2500" dirty="0">
              <a:latin typeface="Times New Roman" panose="02020603050405020304" pitchFamily="18" charset="0"/>
              <a:cs typeface="Times New Roman" panose="02020603050405020304" pitchFamily="18" charset="0"/>
            </a:endParaRPr>
          </a:p>
        </p:txBody>
      </p:sp>
      <p:sp>
        <p:nvSpPr>
          <p:cNvPr id="5" name="Title 1"/>
          <p:cNvSpPr txBox="1"/>
          <p:nvPr/>
        </p:nvSpPr>
        <p:spPr bwMode="auto">
          <a:xfrm>
            <a:off x="1487606" y="-3603"/>
            <a:ext cx="10367750" cy="121992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rgbClr val="C00000"/>
                </a:solidFill>
                <a:latin typeface="Times New Roman" panose="02020603050405020304" pitchFamily="18" charset="0"/>
                <a:cs typeface="Times New Roman" panose="02020603050405020304" pitchFamily="18" charset="0"/>
              </a:rPr>
              <a:t>Department of Information Technology</a:t>
            </a:r>
            <a:endParaRPr lang="en-US" sz="3200" dirty="0">
              <a:solidFill>
                <a:srgbClr val="C00000"/>
              </a:solidFill>
              <a:latin typeface="Times New Roman" panose="02020603050405020304" pitchFamily="18" charset="0"/>
              <a:cs typeface="Times New Roman" panose="02020603050405020304" pitchFamily="18" charset="0"/>
            </a:endParaRPr>
          </a:p>
          <a:p>
            <a:r>
              <a:rPr lang="en-US" sz="3200" dirty="0">
                <a:solidFill>
                  <a:srgbClr val="C00000"/>
                </a:solidFill>
                <a:latin typeface="Times New Roman" panose="02020603050405020304" pitchFamily="18" charset="0"/>
                <a:cs typeface="Times New Roman" panose="02020603050405020304" pitchFamily="18" charset="0"/>
              </a:rPr>
              <a:t>ABES Engineering College, Ghaziabad, UP</a:t>
            </a:r>
            <a:endParaRPr lang="en-US" sz="3200" dirty="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6768"/>
            <a:ext cx="1501254" cy="1887758"/>
          </a:xfrm>
          <a:prstGeom prst="rect">
            <a:avLst/>
          </a:prstGeom>
        </p:spPr>
      </p:pic>
      <p:sp>
        <p:nvSpPr>
          <p:cNvPr id="7" name="Text Box 6"/>
          <p:cNvSpPr txBox="1"/>
          <p:nvPr/>
        </p:nvSpPr>
        <p:spPr>
          <a:xfrm>
            <a:off x="1226820" y="5570220"/>
            <a:ext cx="309880" cy="368300"/>
          </a:xfrm>
          <a:prstGeom prst="rect">
            <a:avLst/>
          </a:prstGeom>
          <a:noFill/>
        </p:spPr>
        <p:txBody>
          <a:bodyPr wrap="non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r>
              <a:rPr lang="en-US" altLang="en-IN" sz="2900" dirty="0">
                <a:latin typeface="Times New Roman" panose="02020603050405020304" pitchFamily="18" charset="0"/>
                <a:cs typeface="Times New Roman" panose="02020603050405020304" pitchFamily="18" charset="0"/>
              </a:rPr>
              <a:t>Alexa Routine (Food Ordering)</a:t>
            </a:r>
            <a:br>
              <a:rPr lang="en-US" altLang="en-IN" sz="2900" dirty="0">
                <a:latin typeface="Times New Roman" panose="02020603050405020304" pitchFamily="18" charset="0"/>
                <a:cs typeface="Times New Roman" panose="02020603050405020304" pitchFamily="18" charset="0"/>
              </a:rPr>
            </a:br>
            <a:endParaRPr lang="en-US" altLang="en-IN" sz="29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pic>
        <p:nvPicPr>
          <p:cNvPr id="2" name="Content Placeholder 1"/>
          <p:cNvPicPr>
            <a:picLocks noChangeAspect="1"/>
          </p:cNvPicPr>
          <p:nvPr>
            <p:ph idx="1"/>
          </p:nvPr>
        </p:nvPicPr>
        <p:blipFill>
          <a:blip r:embed="rId2"/>
          <a:stretch>
            <a:fillRect/>
          </a:stretch>
        </p:blipFill>
        <p:spPr>
          <a:xfrm>
            <a:off x="1744345" y="1857375"/>
            <a:ext cx="7651750" cy="35420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323273" y="3913533"/>
            <a:ext cx="9905998" cy="1478570"/>
          </a:xfrm>
        </p:spPr>
        <p:txBody>
          <a:bodyPr>
            <a:noAutofit/>
          </a:bodyPr>
          <a:p>
            <a:r>
              <a:rPr lang="en-US" altLang="en-IN" sz="5400" dirty="0">
                <a:latin typeface="Times New Roman" panose="02020603050405020304" pitchFamily="18" charset="0"/>
                <a:cs typeface="Times New Roman" panose="02020603050405020304" pitchFamily="18" charset="0"/>
              </a:rPr>
              <a:t>How it work?</a:t>
            </a:r>
            <a:br>
              <a:rPr lang="en-US" altLang="en-IN" sz="5400" dirty="0">
                <a:latin typeface="Times New Roman" panose="02020603050405020304" pitchFamily="18" charset="0"/>
                <a:cs typeface="Times New Roman" panose="02020603050405020304" pitchFamily="18" charset="0"/>
              </a:rPr>
            </a:br>
            <a:endParaRPr lang="en-US" altLang="en-IN" sz="5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pic>
        <p:nvPicPr>
          <p:cNvPr id="3" name="Picture 2" descr="webimage-3A084B6D-BCA1-4206-BA8FEEE127902519"/>
          <p:cNvPicPr>
            <a:picLocks noChangeAspect="1"/>
          </p:cNvPicPr>
          <p:nvPr/>
        </p:nvPicPr>
        <p:blipFill>
          <a:blip r:embed="rId2"/>
          <a:stretch>
            <a:fillRect/>
          </a:stretch>
        </p:blipFill>
        <p:spPr>
          <a:xfrm>
            <a:off x="833120" y="4101465"/>
            <a:ext cx="2490470" cy="1626870"/>
          </a:xfrm>
          <a:prstGeom prst="rect">
            <a:avLst/>
          </a:prstGeom>
        </p:spPr>
      </p:pic>
      <p:pic>
        <p:nvPicPr>
          <p:cNvPr id="5" name="Picture 4" descr="PngItem_5491062"/>
          <p:cNvPicPr>
            <a:picLocks noChangeAspect="1"/>
          </p:cNvPicPr>
          <p:nvPr/>
        </p:nvPicPr>
        <p:blipFill>
          <a:blip r:embed="rId3"/>
          <a:stretch>
            <a:fillRect/>
          </a:stretch>
        </p:blipFill>
        <p:spPr>
          <a:xfrm>
            <a:off x="3942715" y="602615"/>
            <a:ext cx="4307205" cy="1254760"/>
          </a:xfrm>
          <a:prstGeom prst="rect">
            <a:avLst/>
          </a:prstGeom>
        </p:spPr>
      </p:pic>
      <p:pic>
        <p:nvPicPr>
          <p:cNvPr id="7" name="Picture 6" descr="[CITYPNG.COM]Orange Cloud Contains White Amazon AWS Logo - 5000x2304"/>
          <p:cNvPicPr>
            <a:picLocks noChangeAspect="1"/>
          </p:cNvPicPr>
          <p:nvPr/>
        </p:nvPicPr>
        <p:blipFill>
          <a:blip r:embed="rId4"/>
          <a:stretch>
            <a:fillRect/>
          </a:stretch>
        </p:blipFill>
        <p:spPr>
          <a:xfrm>
            <a:off x="6440170" y="561975"/>
            <a:ext cx="1533525" cy="706755"/>
          </a:xfrm>
          <a:prstGeom prst="rect">
            <a:avLst/>
          </a:prstGeom>
        </p:spPr>
      </p:pic>
      <p:pic>
        <p:nvPicPr>
          <p:cNvPr id="8" name="Picture 7" descr="136525"/>
          <p:cNvPicPr>
            <a:picLocks noChangeAspect="1"/>
          </p:cNvPicPr>
          <p:nvPr/>
        </p:nvPicPr>
        <p:blipFill>
          <a:blip r:embed="rId5"/>
          <a:stretch>
            <a:fillRect/>
          </a:stretch>
        </p:blipFill>
        <p:spPr>
          <a:xfrm>
            <a:off x="2219960" y="2084070"/>
            <a:ext cx="1184910" cy="1184910"/>
          </a:xfrm>
          <a:prstGeom prst="rect">
            <a:avLst/>
          </a:prstGeom>
        </p:spPr>
      </p:pic>
      <p:pic>
        <p:nvPicPr>
          <p:cNvPr id="10" name="Picture 9" descr="smartphone"/>
          <p:cNvPicPr>
            <a:picLocks noChangeAspect="1"/>
          </p:cNvPicPr>
          <p:nvPr/>
        </p:nvPicPr>
        <p:blipFill>
          <a:blip r:embed="rId6"/>
          <a:stretch>
            <a:fillRect/>
          </a:stretch>
        </p:blipFill>
        <p:spPr>
          <a:xfrm>
            <a:off x="8538845" y="3465195"/>
            <a:ext cx="2324100" cy="2324100"/>
          </a:xfrm>
          <a:prstGeom prst="rect">
            <a:avLst/>
          </a:prstGeom>
        </p:spPr>
      </p:pic>
      <p:pic>
        <p:nvPicPr>
          <p:cNvPr id="12" name="Picture 11" descr="pngwing.com"/>
          <p:cNvPicPr>
            <a:picLocks noChangeAspect="1"/>
          </p:cNvPicPr>
          <p:nvPr/>
        </p:nvPicPr>
        <p:blipFill>
          <a:blip r:embed="rId7"/>
          <a:stretch>
            <a:fillRect/>
          </a:stretch>
        </p:blipFill>
        <p:spPr>
          <a:xfrm>
            <a:off x="9359265" y="2416175"/>
            <a:ext cx="1765935" cy="1765935"/>
          </a:xfrm>
          <a:prstGeom prst="rect">
            <a:avLst/>
          </a:prstGeom>
        </p:spPr>
      </p:pic>
      <p:pic>
        <p:nvPicPr>
          <p:cNvPr id="13" name="Picture 12" descr="b0f09026813a379b28235ad64865dbcd"/>
          <p:cNvPicPr>
            <a:picLocks noChangeAspect="1"/>
          </p:cNvPicPr>
          <p:nvPr/>
        </p:nvPicPr>
        <p:blipFill>
          <a:blip r:embed="rId8"/>
          <a:stretch>
            <a:fillRect/>
          </a:stretch>
        </p:blipFill>
        <p:spPr>
          <a:xfrm rot="18960000">
            <a:off x="1440180" y="2899410"/>
            <a:ext cx="938530" cy="800100"/>
          </a:xfrm>
          <a:prstGeom prst="rect">
            <a:avLst/>
          </a:prstGeom>
        </p:spPr>
      </p:pic>
      <p:pic>
        <p:nvPicPr>
          <p:cNvPr id="15" name="Picture 14" descr="b0f09026813a379b28235ad64865dbcd"/>
          <p:cNvPicPr>
            <a:picLocks noChangeAspect="1"/>
          </p:cNvPicPr>
          <p:nvPr/>
        </p:nvPicPr>
        <p:blipFill>
          <a:blip r:embed="rId8"/>
          <a:stretch>
            <a:fillRect/>
          </a:stretch>
        </p:blipFill>
        <p:spPr>
          <a:xfrm rot="4020000">
            <a:off x="8256905" y="1239520"/>
            <a:ext cx="1867535" cy="1592580"/>
          </a:xfrm>
          <a:prstGeom prst="rect">
            <a:avLst/>
          </a:prstGeom>
        </p:spPr>
      </p:pic>
      <p:pic>
        <p:nvPicPr>
          <p:cNvPr id="17" name="Picture 16" descr="[CITYPNG.COM]HD Black Line Arrow PNG - 1000x1000"/>
          <p:cNvPicPr>
            <a:picLocks noChangeAspect="1"/>
          </p:cNvPicPr>
          <p:nvPr/>
        </p:nvPicPr>
        <p:blipFill>
          <a:blip r:embed="rId9"/>
          <a:stretch>
            <a:fillRect/>
          </a:stretch>
        </p:blipFill>
        <p:spPr>
          <a:xfrm>
            <a:off x="2832100" y="1268730"/>
            <a:ext cx="1110615" cy="8743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47470" y="198120"/>
            <a:ext cx="9371965" cy="6185535"/>
          </a:xfrm>
          <a:prstGeom prst="rect">
            <a:avLst/>
          </a:prstGeom>
          <a:noFill/>
        </p:spPr>
        <p:txBody>
          <a:bodyPr wrap="square" rtlCol="0">
            <a:spAutoFit/>
          </a:bodyPr>
          <a:p>
            <a:r>
              <a:rPr lang="en-US" sz="4400"/>
              <a:t>1. ANDROID APPLICATION</a:t>
            </a:r>
            <a:endParaRPr lang="en-US" sz="4400"/>
          </a:p>
          <a:p>
            <a:r>
              <a:rPr lang="en-US" sz="4400"/>
              <a:t>(Implimentaion : 25 Nov’ 2022)</a:t>
            </a:r>
            <a:endParaRPr lang="en-US" sz="4400"/>
          </a:p>
          <a:p>
            <a:endParaRPr lang="en-US" sz="2800"/>
          </a:p>
          <a:p>
            <a:r>
              <a:rPr lang="en-US" sz="2800"/>
              <a:t>The implementation from ALEXA echo to an "Android" application is done using Amazon's Alexa Application by creating routines and subroutines.</a:t>
            </a:r>
            <a:endParaRPr lang="en-US" sz="2800"/>
          </a:p>
          <a:p>
            <a:endParaRPr lang="en-US" sz="2800"/>
          </a:p>
          <a:p>
            <a:r>
              <a:rPr lang="en-US" sz="2800"/>
              <a:t>The sub routines and routines work on machine learning and Deep Learning. It can differentiate between the voice of different users and can give specific answers concerned with that specific user.</a:t>
            </a:r>
            <a:endParaRPr lang="en-US" sz="2800"/>
          </a:p>
          <a:p>
            <a:endParaRPr lang="en-US" sz="2800"/>
          </a:p>
          <a:p>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657475" y="1656715"/>
            <a:ext cx="6876415" cy="2265045"/>
          </a:xfrm>
        </p:spPr>
        <p:txBody>
          <a:bodyPr>
            <a:noAutofit/>
          </a:bodyPr>
          <a:p>
            <a:r>
              <a:rPr lang="en-US" altLang="en-IN" sz="8800" dirty="0">
                <a:latin typeface="Times New Roman" panose="02020603050405020304" pitchFamily="18" charset="0"/>
                <a:cs typeface="Times New Roman" panose="02020603050405020304" pitchFamily="18" charset="0"/>
              </a:rPr>
              <a:t>THANK YOU</a:t>
            </a:r>
            <a:endParaRPr lang="en-US" altLang="en-IN" sz="8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735" y="2077720"/>
            <a:ext cx="10515600" cy="3778885"/>
          </a:xfrm>
        </p:spPr>
        <p:txBody>
          <a:bodyPr/>
          <a:lstStyle/>
          <a:p>
            <a:br>
              <a:rPr lang="en-IN" dirty="0"/>
            </a:br>
            <a:br>
              <a:rPr lang="en-IN" dirty="0"/>
            </a:br>
            <a:br>
              <a:rPr lang="en-IN" dirty="0"/>
            </a:br>
            <a:br>
              <a:rPr lang="en-IN" dirty="0"/>
            </a:br>
            <a:endParaRPr lang="en-IN" dirty="0"/>
          </a:p>
        </p:txBody>
      </p:sp>
      <p:sp>
        <p:nvSpPr>
          <p:cNvPr id="3" name="Text Placeholder 2"/>
          <p:cNvSpPr>
            <a:spLocks noGrp="1"/>
          </p:cNvSpPr>
          <p:nvPr>
            <p:ph type="body" idx="1"/>
          </p:nvPr>
        </p:nvSpPr>
        <p:spPr>
          <a:xfrm>
            <a:off x="1308735" y="346710"/>
            <a:ext cx="10515600" cy="6151072"/>
          </a:xfrm>
        </p:spPr>
        <p:txBody>
          <a:bodyPr vert="horz" lIns="91440" tIns="45720" rIns="91440" bIns="45720" rtlCol="0" anchor="t">
            <a:normAutofit lnSpcReduction="10000"/>
          </a:bodyPr>
          <a:lstStyle/>
          <a:p>
            <a:r>
              <a:rPr lang="en-US" altLang="en-IN" dirty="0"/>
              <a:t>                                                </a:t>
            </a:r>
            <a:r>
              <a:rPr lang="en-US" altLang="en-IN" dirty="0">
                <a:solidFill>
                  <a:srgbClr val="FF0000"/>
                </a:solidFill>
              </a:rPr>
              <a:t> </a:t>
            </a:r>
            <a:endParaRPr lang="en-US" altLang="en-IN" sz="2400" u="sng" dirty="0">
              <a:latin typeface="Arial Black" panose="020B0A04020102020204" charset="0"/>
              <a:cs typeface="Arial Black" panose="020B0A04020102020204" charset="0"/>
            </a:endParaRPr>
          </a:p>
          <a:p>
            <a:r>
              <a:rPr lang="en-US" altLang="en-IN" sz="3600" u="sng" dirty="0">
                <a:latin typeface="Times New Roman" panose="02020603050405020304" pitchFamily="18" charset="0"/>
                <a:cs typeface="Times New Roman" panose="02020603050405020304" pitchFamily="18" charset="0"/>
              </a:rPr>
              <a:t>Contents:</a:t>
            </a:r>
            <a:endParaRPr lang="en-US" altLang="en-IN" sz="2400" dirty="0">
              <a:latin typeface="Times New Roman" panose="02020603050405020304" pitchFamily="18" charset="0"/>
              <a:cs typeface="Times New Roman" panose="02020603050405020304" pitchFamily="18" charset="0"/>
            </a:endParaRPr>
          </a:p>
          <a:p>
            <a:r>
              <a:rPr lang="en-US" altLang="en-IN" sz="2400" dirty="0">
                <a:latin typeface="Times New Roman" panose="02020603050405020304" pitchFamily="18" charset="0"/>
                <a:cs typeface="Times New Roman" panose="02020603050405020304" pitchFamily="18" charset="0"/>
              </a:rPr>
              <a:t>Abstract</a:t>
            </a:r>
            <a:endParaRPr lang="en-US" altLang="en-IN" sz="2400" dirty="0">
              <a:latin typeface="Times New Roman" panose="02020603050405020304" pitchFamily="18" charset="0"/>
              <a:cs typeface="Times New Roman" panose="02020603050405020304" pitchFamily="18" charset="0"/>
            </a:endParaRPr>
          </a:p>
          <a:p>
            <a:pPr marL="457200" indent="-457200">
              <a:buAutoNum type="arabicPeriod"/>
            </a:pPr>
            <a:r>
              <a:rPr lang="en-US" altLang="en-IN" sz="2400" dirty="0">
                <a:latin typeface="Times New Roman" panose="02020603050405020304"/>
                <a:cs typeface="Times New Roman" panose="02020603050405020304"/>
              </a:rPr>
              <a:t>introduction</a:t>
            </a:r>
            <a:endParaRPr lang="en-US" altLang="en-IN" sz="2400" dirty="0">
              <a:latin typeface="Times New Roman" panose="02020603050405020304"/>
              <a:cs typeface="Times New Roman" panose="02020603050405020304"/>
            </a:endParaRPr>
          </a:p>
          <a:p>
            <a:pPr marL="457200" indent="-457200">
              <a:buAutoNum type="arabicPeriod"/>
            </a:pPr>
            <a:r>
              <a:rPr lang="en-US" altLang="en-IN" sz="2400" dirty="0">
                <a:latin typeface="Times New Roman" panose="02020603050405020304" pitchFamily="18" charset="0"/>
                <a:cs typeface="Times New Roman" panose="02020603050405020304" pitchFamily="18" charset="0"/>
              </a:rPr>
              <a:t>Related Work</a:t>
            </a:r>
            <a:endParaRPr lang="en-US" altLang="en-IN" sz="2400" dirty="0">
              <a:latin typeface="Times New Roman" panose="02020603050405020304" pitchFamily="18" charset="0"/>
              <a:cs typeface="Times New Roman" panose="02020603050405020304" pitchFamily="18" charset="0"/>
            </a:endParaRPr>
          </a:p>
          <a:p>
            <a:pPr marL="457200" indent="-457200"/>
            <a:r>
              <a:rPr lang="en-US" altLang="en-IN" sz="2400" dirty="0">
                <a:latin typeface="Times New Roman" panose="02020603050405020304"/>
                <a:cs typeface="Times New Roman" panose="02020603050405020304"/>
              </a:rPr>
              <a:t>3.  design process</a:t>
            </a:r>
            <a:endParaRPr lang="en-US" altLang="en-IN" sz="2400" dirty="0">
              <a:latin typeface="Times New Roman" panose="02020603050405020304"/>
              <a:cs typeface="Times New Roman" panose="02020603050405020304"/>
            </a:endParaRPr>
          </a:p>
          <a:p>
            <a:pPr marL="457200" indent="-457200"/>
            <a:r>
              <a:rPr lang="en-US" altLang="en-IN" sz="2400" dirty="0">
                <a:latin typeface="Times New Roman" panose="02020603050405020304"/>
                <a:cs typeface="Times New Roman" panose="02020603050405020304"/>
              </a:rPr>
              <a:t>4.  Alexa ROUTINE</a:t>
            </a:r>
            <a:endParaRPr lang="en-US" altLang="en-IN" sz="2400" dirty="0">
              <a:latin typeface="Times New Roman" panose="02020603050405020304"/>
              <a:cs typeface="Times New Roman" panose="02020603050405020304"/>
            </a:endParaRPr>
          </a:p>
          <a:p>
            <a:r>
              <a:rPr lang="en-US" altLang="en-IN" sz="2400" dirty="0"/>
              <a:t>      - Behavior Adaption</a:t>
            </a:r>
            <a:endParaRPr lang="en-US" altLang="en-IN" sz="2400" dirty="0"/>
          </a:p>
          <a:p>
            <a:r>
              <a:rPr lang="en-US" altLang="en-IN" sz="2400" dirty="0"/>
              <a:t>      - Pre-defined Option Storage</a:t>
            </a:r>
            <a:endParaRPr lang="en-US" altLang="en-IN" sz="2400" dirty="0"/>
          </a:p>
          <a:p>
            <a:r>
              <a:rPr lang="en-US" altLang="en-IN" sz="2400" dirty="0"/>
              <a:t>      - Human Confirmation</a:t>
            </a:r>
            <a:endParaRPr lang="en-US" altLang="en-IN" sz="2400" dirty="0"/>
          </a:p>
          <a:p>
            <a:endParaRPr lang="en-US" altLang="en-IN" sz="24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10970" y="449580"/>
            <a:ext cx="8053070" cy="987425"/>
          </a:xfrm>
        </p:spPr>
        <p:txBody>
          <a:bodyPr>
            <a:noAutofit/>
          </a:bodyPr>
          <a:p>
            <a:r>
              <a:rPr lang="en-US" altLang="en-IN" sz="2900" dirty="0">
                <a:latin typeface="Times New Roman" panose="02020603050405020304" pitchFamily="18" charset="0"/>
                <a:cs typeface="Times New Roman" panose="02020603050405020304" pitchFamily="18" charset="0"/>
                <a:sym typeface="+mn-ea"/>
              </a:rPr>
              <a:t>ABstract</a:t>
            </a:r>
            <a:br>
              <a:rPr lang="en-US" altLang="en-IN" sz="2900" dirty="0">
                <a:latin typeface="Times New Roman" panose="02020603050405020304" pitchFamily="18" charset="0"/>
                <a:cs typeface="Times New Roman" panose="02020603050405020304" pitchFamily="18" charset="0"/>
              </a:rPr>
            </a:br>
            <a:endParaRPr lang="en-US" altLang="en-IN" sz="29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1502410" y="1305560"/>
            <a:ext cx="9759315" cy="4515485"/>
          </a:xfrm>
        </p:spPr>
        <p:txBody>
          <a:bodyPr>
            <a:noAutofit/>
          </a:bodyPr>
          <a:p>
            <a:pPr algn="just"/>
            <a:r>
              <a:rPr lang="en-US" altLang="zh-CN" sz="2400">
                <a:latin typeface="Times New Roman" panose="02020603050405020304" pitchFamily="18" charset="0"/>
                <a:cs typeface="Times New Roman" panose="02020603050405020304" pitchFamily="18" charset="0"/>
              </a:rPr>
              <a:t>The widespread adoption of intelligent voice assistants (IVAs), like Amazon’s Alexa, presents new opportunities for designers of persuasive technologies to explore how to support people’s behavior change goals and habits with voice technology. In this work, I am going to explore how to use Alexa Routines, a technique from behavior science to make specific and effective plans, with IVAs.I design and conduct usability of Alexa’s Routines and sub routines to make this work. We identify strategies that make it possible to successfully adapt planning prompts to voice format. The planing of a food delivering application is under process.</a:t>
            </a:r>
            <a:endParaRPr lang="en-US" altLang="zh-CN" sz="24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10970" y="449580"/>
            <a:ext cx="8053070" cy="987425"/>
          </a:xfrm>
        </p:spPr>
        <p:txBody>
          <a:bodyPr>
            <a:noAutofit/>
          </a:bodyPr>
          <a:p>
            <a:r>
              <a:rPr lang="en-US" altLang="en-IN" sz="2900" dirty="0">
                <a:latin typeface="Times New Roman" panose="02020603050405020304"/>
                <a:cs typeface="Times New Roman" panose="02020603050405020304"/>
              </a:rPr>
              <a:t>Introduction</a:t>
            </a:r>
            <a:br>
              <a:rPr lang="en-US" altLang="en-IN" sz="2900" dirty="0">
                <a:latin typeface="Times New Roman" panose="02020603050405020304"/>
                <a:cs typeface="Times New Roman" panose="02020603050405020304"/>
              </a:rPr>
            </a:br>
            <a:endParaRPr lang="en-US" altLang="en-IN" sz="29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1432560" y="1280160"/>
            <a:ext cx="9956165" cy="5496560"/>
          </a:xfrm>
        </p:spPr>
        <p:txBody>
          <a:bodyPr>
            <a:noAutofit/>
          </a:bodyPr>
          <a:p>
            <a:pPr algn="just"/>
            <a:r>
              <a:rPr lang="en-US" altLang="zh-CN" sz="2400">
                <a:latin typeface="Times New Roman" panose="02020603050405020304" pitchFamily="18" charset="0"/>
                <a:cs typeface="Times New Roman" panose="02020603050405020304" pitchFamily="18" charset="0"/>
              </a:rPr>
              <a:t>People encounter problems in translating their goals into action — often termed the intention-behavior gap or simply procrastination. The use of IOT devices can be a way to be productive when you don’t feel like working. In the this new world of technology the average man have huge amount of stress along with overwhelming amount of tasks. From a study done in MIT Psychology Grad Students in 2019, the early man have very slightest of task in compression of the current generation of humanoid, and this rate is hiking toward the Gen Z. </a:t>
            </a:r>
            <a:endParaRPr lang="en-US" altLang="zh-CN" sz="24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10970" y="449580"/>
            <a:ext cx="8053070" cy="987425"/>
          </a:xfrm>
        </p:spPr>
        <p:txBody>
          <a:bodyPr>
            <a:noAutofit/>
          </a:bodyPr>
          <a:p>
            <a:r>
              <a:rPr lang="en-US" altLang="en-IN" sz="2900" dirty="0">
                <a:latin typeface="Times New Roman" panose="02020603050405020304" pitchFamily="18" charset="0"/>
                <a:cs typeface="Times New Roman" panose="02020603050405020304" pitchFamily="18" charset="0"/>
              </a:rPr>
              <a:t>Related work</a:t>
            </a:r>
            <a:br>
              <a:rPr lang="en-US" altLang="en-IN" sz="2900" dirty="0">
                <a:latin typeface="Times New Roman" panose="02020603050405020304" pitchFamily="18" charset="0"/>
                <a:cs typeface="Times New Roman" panose="02020603050405020304" pitchFamily="18" charset="0"/>
              </a:rPr>
            </a:br>
            <a:endParaRPr lang="en-US" altLang="en-IN" sz="29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1502410" y="1305560"/>
            <a:ext cx="9759315" cy="5219700"/>
          </a:xfrm>
        </p:spPr>
        <p:txBody>
          <a:bodyPr>
            <a:noAutofit/>
          </a:bodyPr>
          <a:p>
            <a:pPr algn="just"/>
            <a:r>
              <a:rPr lang="en-US" altLang="zh-CN" sz="2400">
                <a:latin typeface="Times New Roman" panose="02020603050405020304" pitchFamily="18" charset="0"/>
                <a:cs typeface="Times New Roman" panose="02020603050405020304" pitchFamily="18" charset="0"/>
              </a:rPr>
              <a:t>IVAs are voice-based software agents that can perform tasks upon request— they use natural language processing to derive intent from requests made by their users, and respond to those requests using speech and/or another modality (e.g., graphical output). We focused on the intersections of IVAs and behavior change which is currently nascent. We discuss existing work surrounding IVAs for behavior change and planning prompts research in context of persuasive and behavior change technology.</a:t>
            </a:r>
            <a:endParaRPr lang="en-US" altLang="zh-CN" sz="24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10970" y="449580"/>
            <a:ext cx="9946640" cy="987425"/>
          </a:xfrm>
        </p:spPr>
        <p:txBody>
          <a:bodyPr>
            <a:noAutofit/>
          </a:bodyPr>
          <a:p>
            <a:r>
              <a:rPr lang="en-US" altLang="en-IN" sz="2900" dirty="0">
                <a:latin typeface="Times New Roman" panose="02020603050405020304" pitchFamily="18" charset="0"/>
                <a:cs typeface="Times New Roman" panose="02020603050405020304" pitchFamily="18" charset="0"/>
              </a:rPr>
              <a:t>Design Process</a:t>
            </a:r>
            <a:br>
              <a:rPr lang="en-US" altLang="en-IN" sz="2900" dirty="0">
                <a:latin typeface="Times New Roman" panose="02020603050405020304" pitchFamily="18" charset="0"/>
                <a:cs typeface="Times New Roman" panose="02020603050405020304" pitchFamily="18" charset="0"/>
              </a:rPr>
            </a:br>
            <a:endParaRPr lang="en-US" altLang="en-IN" sz="29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1422400" y="1454150"/>
            <a:ext cx="9759315" cy="4873625"/>
          </a:xfrm>
        </p:spPr>
        <p:txBody>
          <a:bodyPr>
            <a:noAutofit/>
          </a:bodyPr>
          <a:p>
            <a:pPr algn="just"/>
            <a:r>
              <a:rPr lang="en-US" altLang="zh-CN" sz="2400">
                <a:latin typeface="Times New Roman" panose="02020603050405020304" pitchFamily="18" charset="0"/>
                <a:cs typeface="Times New Roman" panose="02020603050405020304" pitchFamily="18" charset="0"/>
                <a:sym typeface="+mn-ea"/>
              </a:rPr>
              <a:t>In this work, I’ve employ a research through design approach to explore how the behavioral science technique of Alexa’s Routine might be adapted from written to spoken format. Our design goal was to create a voice app or skill (Amazon’s terminology for apps that run on their Alexa platform) that elicits spoken-out-loud planning prompts (see Figure 1). We relied on evidencebased techniques from behavioral science paired with an iterative design process to make this technology engaging and persuasive.</a:t>
            </a:r>
            <a:endParaRPr lang="en-US" altLang="zh-CN" sz="2400">
              <a:latin typeface="Times New Roman" panose="02020603050405020304" pitchFamily="18" charset="0"/>
              <a:cs typeface="Times New Roman" panose="02020603050405020304" pitchFamily="18" charset="0"/>
              <a:sym typeface="+mn-ea"/>
            </a:endParaRPr>
          </a:p>
          <a:p>
            <a:pPr algn="just"/>
            <a:endParaRPr lang="en-US" altLang="zh-CN" sz="2400">
              <a:latin typeface="Times New Roman" panose="02020603050405020304" pitchFamily="18" charset="0"/>
              <a:cs typeface="Times New Roman" panose="02020603050405020304" pitchFamily="18" charset="0"/>
              <a:sym typeface="+mn-ea"/>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10970" y="449580"/>
            <a:ext cx="8053070" cy="987425"/>
          </a:xfrm>
        </p:spPr>
        <p:txBody>
          <a:bodyPr>
            <a:noAutofit/>
          </a:bodyPr>
          <a:p>
            <a:r>
              <a:rPr lang="en-US" altLang="en-IN" sz="2900" dirty="0">
                <a:latin typeface="Times New Roman" panose="02020603050405020304" pitchFamily="18" charset="0"/>
                <a:cs typeface="Times New Roman" panose="02020603050405020304" pitchFamily="18" charset="0"/>
              </a:rPr>
              <a:t>Behavior Adaption</a:t>
            </a:r>
            <a:br>
              <a:rPr lang="en-US" altLang="en-IN" sz="2900" dirty="0">
                <a:latin typeface="Times New Roman" panose="02020603050405020304" pitchFamily="18" charset="0"/>
                <a:cs typeface="Times New Roman" panose="02020603050405020304" pitchFamily="18" charset="0"/>
              </a:rPr>
            </a:br>
            <a:endParaRPr lang="en-US" altLang="en-IN" sz="29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
        <p:nvSpPr>
          <p:cNvPr id="6" name="Text Placeholder 5"/>
          <p:cNvSpPr>
            <a:spLocks noGrp="1"/>
          </p:cNvSpPr>
          <p:nvPr>
            <p:ph type="body" sz="half" idx="2"/>
          </p:nvPr>
        </p:nvSpPr>
        <p:spPr>
          <a:xfrm>
            <a:off x="1422400" y="1454150"/>
            <a:ext cx="9759315" cy="4873625"/>
          </a:xfrm>
        </p:spPr>
        <p:txBody>
          <a:bodyPr>
            <a:noAutofit/>
          </a:bodyPr>
          <a:p>
            <a:pPr algn="just"/>
            <a:r>
              <a:rPr lang="en-US" altLang="zh-CN" sz="2400">
                <a:latin typeface="Times New Roman" panose="02020603050405020304" pitchFamily="18" charset="0"/>
                <a:cs typeface="Times New Roman" panose="02020603050405020304" pitchFamily="18" charset="0"/>
                <a:sym typeface="+mn-ea"/>
              </a:rPr>
              <a:t>The behavior adaption is done using Amazon’s Alexa Routine which uses Machine Learning technology. A persons behavioral attributes are reflected in his/her voice, to catch this behavioral attributes Alexa need a huge amount of data of N no. Of people to execute a working model on understanding a particular person.</a:t>
            </a:r>
            <a:endParaRPr lang="en-US" altLang="zh-CN"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10970" y="449580"/>
            <a:ext cx="8053070" cy="987425"/>
          </a:xfrm>
        </p:spPr>
        <p:txBody>
          <a:bodyPr>
            <a:noAutofit/>
          </a:bodyPr>
          <a:p>
            <a:r>
              <a:rPr lang="en-US" altLang="en-IN" sz="2900" dirty="0">
                <a:latin typeface="Times New Roman" panose="02020603050405020304" pitchFamily="18" charset="0"/>
                <a:cs typeface="Times New Roman" panose="02020603050405020304" pitchFamily="18" charset="0"/>
              </a:rPr>
              <a:t>Pre-defined Option Storage</a:t>
            </a:r>
            <a:br>
              <a:rPr lang="en-US" altLang="en-IN" sz="2900" dirty="0">
                <a:latin typeface="Times New Roman" panose="02020603050405020304" pitchFamily="18" charset="0"/>
                <a:cs typeface="Times New Roman" panose="02020603050405020304" pitchFamily="18" charset="0"/>
              </a:rPr>
            </a:br>
            <a:endParaRPr lang="en-US" altLang="en-IN" sz="29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
        <p:nvSpPr>
          <p:cNvPr id="6" name="Text Placeholder 5"/>
          <p:cNvSpPr>
            <a:spLocks noGrp="1"/>
          </p:cNvSpPr>
          <p:nvPr>
            <p:ph type="body" sz="half" idx="2"/>
          </p:nvPr>
        </p:nvSpPr>
        <p:spPr>
          <a:xfrm>
            <a:off x="1422400" y="1454150"/>
            <a:ext cx="9759315" cy="4873625"/>
          </a:xfrm>
        </p:spPr>
        <p:txBody>
          <a:bodyPr>
            <a:noAutofit/>
          </a:bodyPr>
          <a:p>
            <a:pPr algn="just"/>
            <a:r>
              <a:rPr lang="en-US" altLang="zh-CN" sz="2400">
                <a:latin typeface="Times New Roman" panose="02020603050405020304" pitchFamily="18" charset="0"/>
                <a:cs typeface="Times New Roman" panose="02020603050405020304" pitchFamily="18" charset="0"/>
                <a:sym typeface="+mn-ea"/>
              </a:rPr>
              <a:t>To execute this automation the Alexa Echo needs to be connected with a IFFF supporting application. The application is connected with the Echo through the AWS Cloud Instance. The AWS (Amazon Web Service) is used to accept a JSON File (Java Script Oriented Notation) have a key value attributes which contain the data needed for the execution of program.</a:t>
            </a:r>
            <a:endParaRPr lang="en-US" altLang="zh-CN"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10970" y="449580"/>
            <a:ext cx="8053070" cy="987425"/>
          </a:xfrm>
        </p:spPr>
        <p:txBody>
          <a:bodyPr>
            <a:noAutofit/>
          </a:bodyPr>
          <a:p>
            <a:r>
              <a:rPr lang="en-US" altLang="en-IN" sz="2900" dirty="0">
                <a:latin typeface="Times New Roman" panose="02020603050405020304" pitchFamily="18" charset="0"/>
                <a:cs typeface="Times New Roman" panose="02020603050405020304" pitchFamily="18" charset="0"/>
              </a:rPr>
              <a:t>Human Confirmation</a:t>
            </a:r>
            <a:br>
              <a:rPr lang="en-US" altLang="en-IN" sz="2900" dirty="0">
                <a:latin typeface="Times New Roman" panose="02020603050405020304" pitchFamily="18" charset="0"/>
                <a:cs typeface="Times New Roman" panose="02020603050405020304" pitchFamily="18" charset="0"/>
              </a:rPr>
            </a:br>
            <a:endParaRPr lang="en-US" altLang="en-IN" sz="29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
        <p:nvSpPr>
          <p:cNvPr id="6" name="Text Placeholder 5"/>
          <p:cNvSpPr>
            <a:spLocks noGrp="1"/>
          </p:cNvSpPr>
          <p:nvPr>
            <p:ph type="body" sz="half" idx="2"/>
          </p:nvPr>
        </p:nvSpPr>
        <p:spPr>
          <a:xfrm>
            <a:off x="1422400" y="1454150"/>
            <a:ext cx="9759315" cy="4873625"/>
          </a:xfrm>
        </p:spPr>
        <p:txBody>
          <a:bodyPr>
            <a:noAutofit/>
          </a:bodyPr>
          <a:p>
            <a:pPr algn="just"/>
            <a:r>
              <a:rPr lang="en-US" altLang="zh-CN" sz="2400">
                <a:latin typeface="Times New Roman" panose="02020603050405020304" pitchFamily="18" charset="0"/>
                <a:cs typeface="Times New Roman" panose="02020603050405020304" pitchFamily="18" charset="0"/>
                <a:sym typeface="+mn-ea"/>
              </a:rPr>
              <a:t>To final exude “Food Ordering” using Alexa routine a human confermation is needed to reduce any error in execution. A notification will be sent on the device for Order Confermation.</a:t>
            </a:r>
            <a:endParaRPr lang="en-US" altLang="zh-CN"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4061</Words>
  <Application>WPS Presentation</Application>
  <PresentationFormat>Custom</PresentationFormat>
  <Paragraphs>73</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Trebuchet MS</vt:lpstr>
      <vt:lpstr>Times New Roman</vt:lpstr>
      <vt:lpstr>Calibri</vt:lpstr>
      <vt:lpstr>Arial Black</vt:lpstr>
      <vt:lpstr>Times New Roman</vt:lpstr>
      <vt:lpstr>Tw Cen MT</vt:lpstr>
      <vt:lpstr>Microsoft YaHei</vt:lpstr>
      <vt:lpstr>Arial Unicode MS</vt:lpstr>
      <vt:lpstr>Circuit</vt:lpstr>
      <vt:lpstr>Amazon Alexa Automation  Food ordering using Alexa Routine  SESSION 2022-23</vt:lpstr>
      <vt:lpstr>    </vt:lpstr>
      <vt:lpstr>ABstract </vt:lpstr>
      <vt:lpstr>Introduction </vt:lpstr>
      <vt:lpstr>Related work </vt:lpstr>
      <vt:lpstr>Design Process </vt:lpstr>
      <vt:lpstr>Behavior Adaption </vt:lpstr>
      <vt:lpstr>Pre-defined Option Storage </vt:lpstr>
      <vt:lpstr>Human Confirmation </vt:lpstr>
      <vt:lpstr>Alexa Routine (Food Ordering) </vt:lpstr>
      <vt:lpstr>How it work? </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harsh</cp:lastModifiedBy>
  <cp:revision>222</cp:revision>
  <dcterms:created xsi:type="dcterms:W3CDTF">2019-09-25T05:42:00Z</dcterms:created>
  <dcterms:modified xsi:type="dcterms:W3CDTF">2023-01-02T08:32:37Z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3F3C64A35F854039BF49F2FC202B1E71</vt:lpwstr>
  </property>
</Properties>
</file>