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59" r:id="rId6"/>
    <p:sldId id="269" r:id="rId7"/>
    <p:sldId id="258" r:id="rId8"/>
    <p:sldId id="261" r:id="rId9"/>
    <p:sldId id="262" r:id="rId10"/>
    <p:sldId id="268" r:id="rId11"/>
    <p:sldId id="257" r:id="rId12"/>
    <p:sldId id="264" r:id="rId13"/>
    <p:sldId id="265" r:id="rId14"/>
    <p:sldId id="271" r:id="rId15"/>
    <p:sldId id="260" r:id="rId16"/>
    <p:sldId id="270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4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9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3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A35E-EB3C-49BF-86BD-B8EFB0A6CFC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FB94-0F5D-4847-872B-E65B79AE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7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3054" b="22877"/>
          <a:stretch/>
        </p:blipFill>
        <p:spPr>
          <a:xfrm>
            <a:off x="0" y="0"/>
            <a:ext cx="12212242" cy="5791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50123"/>
            <a:ext cx="9144000" cy="105984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京东手环竞品分析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62119" y="5931877"/>
            <a:ext cx="2450123" cy="805839"/>
          </a:xfrm>
        </p:spPr>
        <p:txBody>
          <a:bodyPr/>
          <a:lstStyle/>
          <a:p>
            <a:r>
              <a:rPr lang="en-US" altLang="zh-CN" b="1" dirty="0" err="1" smtClean="0">
                <a:cs typeface="+mn-ea"/>
                <a:sym typeface="+mn-lt"/>
              </a:rPr>
              <a:t>hanson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en-US" altLang="zh-CN" sz="1600" b="1" dirty="0" smtClean="0">
                <a:cs typeface="+mn-ea"/>
                <a:sym typeface="+mn-lt"/>
              </a:rPr>
              <a:t>2019-10-8</a:t>
            </a:r>
          </a:p>
        </p:txBody>
      </p:sp>
    </p:spTree>
    <p:extLst>
      <p:ext uri="{BB962C8B-B14F-4D97-AF65-F5344CB8AC3E}">
        <p14:creationId xmlns:p14="http://schemas.microsoft.com/office/powerpoint/2010/main" val="4174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数据来源及处理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top20</a:t>
            </a:r>
            <a:r>
              <a:rPr lang="zh-CN" altLang="en-US" dirty="0">
                <a:cs typeface="+mn-ea"/>
                <a:sym typeface="+mn-lt"/>
              </a:rPr>
              <a:t>占比情况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价格分布情况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手环品牌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功能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分布情况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产品开发建议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780" y="197887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功能分布情况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408" y="4689285"/>
            <a:ext cx="51160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28%</a:t>
            </a:r>
            <a:r>
              <a:rPr lang="zh-CN" altLang="en-US" dirty="0" smtClean="0">
                <a:cs typeface="+mn-ea"/>
                <a:sym typeface="+mn-lt"/>
              </a:rPr>
              <a:t>的手环重量在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r>
              <a:rPr lang="zh-CN" altLang="en-US" dirty="0" smtClean="0">
                <a:cs typeface="+mn-ea"/>
                <a:sym typeface="+mn-lt"/>
              </a:rPr>
              <a:t>克，</a:t>
            </a:r>
            <a:r>
              <a:rPr lang="en-US" altLang="zh-CN" dirty="0" smtClean="0">
                <a:cs typeface="+mn-ea"/>
                <a:sym typeface="+mn-lt"/>
              </a:rPr>
              <a:t>21%</a:t>
            </a:r>
            <a:r>
              <a:rPr lang="zh-CN" altLang="en-US" dirty="0" smtClean="0">
                <a:cs typeface="+mn-ea"/>
                <a:sym typeface="+mn-lt"/>
              </a:rPr>
              <a:t>的手环重量在</a:t>
            </a:r>
            <a:r>
              <a:rPr lang="en-US" altLang="zh-CN" dirty="0" smtClean="0">
                <a:cs typeface="+mn-ea"/>
                <a:sym typeface="+mn-lt"/>
              </a:rPr>
              <a:t>200</a:t>
            </a:r>
            <a:r>
              <a:rPr lang="zh-CN" altLang="en-US" dirty="0" smtClean="0">
                <a:cs typeface="+mn-ea"/>
                <a:sym typeface="+mn-lt"/>
              </a:rPr>
              <a:t>克，最大重量不超过</a:t>
            </a:r>
            <a:r>
              <a:rPr lang="en-US" altLang="zh-CN" dirty="0" smtClean="0">
                <a:cs typeface="+mn-ea"/>
                <a:sym typeface="+mn-lt"/>
              </a:rPr>
              <a:t>1000</a:t>
            </a:r>
            <a:r>
              <a:rPr lang="zh-CN" altLang="en-US" dirty="0" smtClean="0">
                <a:cs typeface="+mn-ea"/>
                <a:sym typeface="+mn-lt"/>
              </a:rPr>
              <a:t>克。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8" y="1525836"/>
            <a:ext cx="5116095" cy="30363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1525836"/>
            <a:ext cx="5357493" cy="30363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84491" y="4689284"/>
            <a:ext cx="496529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42%</a:t>
            </a:r>
            <a:r>
              <a:rPr lang="zh-CN" altLang="en-US" dirty="0" smtClean="0">
                <a:cs typeface="+mn-ea"/>
                <a:sym typeface="+mn-lt"/>
              </a:rPr>
              <a:t>的手环屏幕尺寸在</a:t>
            </a:r>
            <a:r>
              <a:rPr lang="en-US" altLang="zh-CN" dirty="0" smtClean="0">
                <a:cs typeface="+mn-ea"/>
                <a:sym typeface="+mn-lt"/>
              </a:rPr>
              <a:t>0.8-1.0</a:t>
            </a:r>
            <a:r>
              <a:rPr lang="zh-CN" altLang="en-US" dirty="0" smtClean="0">
                <a:cs typeface="+mn-ea"/>
                <a:sym typeface="+mn-lt"/>
              </a:rPr>
              <a:t>英寸，</a:t>
            </a:r>
            <a:r>
              <a:rPr lang="en-US" altLang="zh-CN" dirty="0" smtClean="0">
                <a:cs typeface="+mn-ea"/>
                <a:sym typeface="+mn-lt"/>
              </a:rPr>
              <a:t>33%</a:t>
            </a:r>
            <a:r>
              <a:rPr lang="zh-CN" altLang="en-US" dirty="0" smtClean="0">
                <a:cs typeface="+mn-ea"/>
                <a:sym typeface="+mn-lt"/>
              </a:rPr>
              <a:t>的手环重量在</a:t>
            </a:r>
            <a:r>
              <a:rPr lang="en-US" altLang="zh-CN" dirty="0" smtClean="0">
                <a:cs typeface="+mn-ea"/>
                <a:sym typeface="+mn-lt"/>
              </a:rPr>
              <a:t>0.8</a:t>
            </a:r>
            <a:r>
              <a:rPr lang="zh-CN" altLang="en-US" dirty="0">
                <a:cs typeface="+mn-ea"/>
                <a:sym typeface="+mn-lt"/>
              </a:rPr>
              <a:t>英寸</a:t>
            </a:r>
            <a:r>
              <a:rPr lang="zh-CN" altLang="en-US" dirty="0" smtClean="0">
                <a:cs typeface="+mn-ea"/>
                <a:sym typeface="+mn-lt"/>
              </a:rPr>
              <a:t>，最大尺寸不超过</a:t>
            </a:r>
            <a:r>
              <a:rPr lang="en-US" altLang="zh-CN" dirty="0" smtClean="0">
                <a:cs typeface="+mn-ea"/>
                <a:sym typeface="+mn-lt"/>
              </a:rPr>
              <a:t>1.2</a:t>
            </a:r>
            <a:r>
              <a:rPr lang="zh-CN" altLang="en-US" dirty="0" smtClean="0">
                <a:cs typeface="+mn-ea"/>
                <a:sym typeface="+mn-lt"/>
              </a:rPr>
              <a:t>英寸。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80619" y="3044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重量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42323" y="3049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尺寸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功能分布情况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5" y="1660248"/>
            <a:ext cx="5030763" cy="27675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6665" y="4917108"/>
            <a:ext cx="496201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55%</a:t>
            </a:r>
            <a:r>
              <a:rPr lang="zh-CN" altLang="en-US" dirty="0" smtClean="0">
                <a:cs typeface="+mn-ea"/>
                <a:sym typeface="+mn-lt"/>
              </a:rPr>
              <a:t>的手环腕带材质为硅胶，</a:t>
            </a:r>
            <a:r>
              <a:rPr lang="en-US" altLang="zh-CN" dirty="0" smtClean="0">
                <a:cs typeface="+mn-ea"/>
                <a:sym typeface="+mn-lt"/>
              </a:rPr>
              <a:t>16%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zh-CN" altLang="en-US" dirty="0">
                <a:cs typeface="+mn-ea"/>
                <a:sym typeface="+mn-lt"/>
              </a:rPr>
              <a:t>手环腕带材质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smtClean="0">
                <a:cs typeface="+mn-ea"/>
                <a:sym typeface="+mn-lt"/>
              </a:rPr>
              <a:t>TPU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15%</a:t>
            </a:r>
            <a:r>
              <a:rPr lang="zh-CN" altLang="en-US" dirty="0">
                <a:cs typeface="+mn-ea"/>
                <a:sym typeface="+mn-lt"/>
              </a:rPr>
              <a:t>的手环腕带材质</a:t>
            </a:r>
            <a:r>
              <a:rPr lang="zh-CN" altLang="en-US" dirty="0" smtClean="0">
                <a:cs typeface="+mn-ea"/>
                <a:sym typeface="+mn-lt"/>
              </a:rPr>
              <a:t>为皮革。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08" y="1731084"/>
            <a:ext cx="5003238" cy="27675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27435" y="4917107"/>
            <a:ext cx="496201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48%</a:t>
            </a:r>
            <a:r>
              <a:rPr lang="zh-CN" altLang="en-US" dirty="0" smtClean="0">
                <a:cs typeface="+mn-ea"/>
                <a:sym typeface="+mn-lt"/>
              </a:rPr>
              <a:t>的手环防水等级为生活防水，</a:t>
            </a:r>
            <a:r>
              <a:rPr lang="en-US" altLang="zh-CN" dirty="0" smtClean="0">
                <a:cs typeface="+mn-ea"/>
                <a:sym typeface="+mn-lt"/>
              </a:rPr>
              <a:t>18%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zh-CN" altLang="en-US" dirty="0">
                <a:cs typeface="+mn-ea"/>
                <a:sym typeface="+mn-lt"/>
              </a:rPr>
              <a:t>手环防水等级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smtClean="0">
                <a:cs typeface="+mn-ea"/>
                <a:sym typeface="+mn-lt"/>
              </a:rPr>
              <a:t>50</a:t>
            </a:r>
            <a:r>
              <a:rPr lang="zh-CN" altLang="en-US" dirty="0" smtClean="0">
                <a:cs typeface="+mn-ea"/>
                <a:sym typeface="+mn-lt"/>
              </a:rPr>
              <a:t>米防水，</a:t>
            </a:r>
            <a:r>
              <a:rPr lang="en-US" altLang="zh-CN" dirty="0" smtClean="0">
                <a:cs typeface="+mn-ea"/>
                <a:sym typeface="+mn-lt"/>
              </a:rPr>
              <a:t>14%</a:t>
            </a:r>
            <a:r>
              <a:rPr lang="zh-CN" altLang="en-US" dirty="0">
                <a:cs typeface="+mn-ea"/>
                <a:sym typeface="+mn-lt"/>
              </a:rPr>
              <a:t>的手环防水等级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smtClean="0">
                <a:cs typeface="+mn-ea"/>
                <a:sym typeface="+mn-lt"/>
              </a:rPr>
              <a:t>30</a:t>
            </a:r>
            <a:r>
              <a:rPr lang="zh-CN" altLang="en-US" dirty="0">
                <a:cs typeface="+mn-ea"/>
                <a:sym typeface="+mn-lt"/>
              </a:rPr>
              <a:t>米</a:t>
            </a:r>
            <a:r>
              <a:rPr lang="zh-CN" altLang="en-US" dirty="0" smtClean="0">
                <a:cs typeface="+mn-ea"/>
                <a:sym typeface="+mn-lt"/>
              </a:rPr>
              <a:t>防水。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0619" y="3044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材质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85276" y="31148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防水</a:t>
            </a:r>
          </a:p>
        </p:txBody>
      </p:sp>
    </p:spTree>
    <p:extLst>
      <p:ext uri="{BB962C8B-B14F-4D97-AF65-F5344CB8AC3E}">
        <p14:creationId xmlns:p14="http://schemas.microsoft.com/office/powerpoint/2010/main" val="38299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功能分布情况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249" y="4881344"/>
            <a:ext cx="534103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42%</a:t>
            </a:r>
            <a:r>
              <a:rPr lang="zh-CN" altLang="en-US" dirty="0" smtClean="0">
                <a:cs typeface="+mn-ea"/>
                <a:sym typeface="+mn-lt"/>
              </a:rPr>
              <a:t>的手环续航时间在</a:t>
            </a:r>
            <a:r>
              <a:rPr lang="en-US" altLang="zh-CN" dirty="0" smtClean="0">
                <a:cs typeface="+mn-ea"/>
                <a:sym typeface="+mn-lt"/>
              </a:rPr>
              <a:t>7</a:t>
            </a:r>
            <a:r>
              <a:rPr lang="zh-CN" altLang="en-US" dirty="0" smtClean="0">
                <a:cs typeface="+mn-ea"/>
                <a:sym typeface="+mn-lt"/>
              </a:rPr>
              <a:t>天，</a:t>
            </a:r>
            <a:r>
              <a:rPr lang="en-US" altLang="zh-CN" dirty="0" smtClean="0">
                <a:cs typeface="+mn-ea"/>
                <a:sym typeface="+mn-lt"/>
              </a:rPr>
              <a:t>11%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zh-CN" altLang="en-US" dirty="0">
                <a:cs typeface="+mn-ea"/>
                <a:sym typeface="+mn-lt"/>
              </a:rPr>
              <a:t>手环续航时间</a:t>
            </a:r>
            <a:r>
              <a:rPr lang="zh-CN" altLang="en-US" dirty="0" smtClean="0">
                <a:cs typeface="+mn-ea"/>
                <a:sym typeface="+mn-lt"/>
              </a:rPr>
              <a:t>在</a:t>
            </a:r>
            <a:r>
              <a:rPr lang="en-US" altLang="zh-CN" dirty="0" smtClean="0">
                <a:cs typeface="+mn-ea"/>
                <a:sym typeface="+mn-lt"/>
              </a:rPr>
              <a:t>4-7</a:t>
            </a:r>
            <a:r>
              <a:rPr lang="zh-CN" altLang="en-US" dirty="0" smtClean="0">
                <a:cs typeface="+mn-ea"/>
                <a:sym typeface="+mn-lt"/>
              </a:rPr>
              <a:t>天，最低续航时间不低于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 smtClean="0">
                <a:cs typeface="+mn-ea"/>
                <a:sym typeface="+mn-lt"/>
              </a:rPr>
              <a:t>天。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1489047"/>
            <a:ext cx="5422427" cy="3163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00284" y="28893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续航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时间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88" y="1456940"/>
            <a:ext cx="5563445" cy="313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1694" y="4872847"/>
            <a:ext cx="534103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74%</a:t>
            </a:r>
            <a:r>
              <a:rPr lang="zh-CN" altLang="en-US" dirty="0" smtClean="0">
                <a:cs typeface="+mn-ea"/>
                <a:sym typeface="+mn-lt"/>
              </a:rPr>
              <a:t>的手环有消息提醒功能，</a:t>
            </a:r>
            <a:r>
              <a:rPr lang="en-US" altLang="zh-CN" dirty="0" smtClean="0">
                <a:cs typeface="+mn-ea"/>
                <a:sym typeface="+mn-lt"/>
              </a:rPr>
              <a:t>12%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zh-CN" altLang="en-US" dirty="0">
                <a:cs typeface="+mn-ea"/>
                <a:sym typeface="+mn-lt"/>
              </a:rPr>
              <a:t>手</a:t>
            </a:r>
            <a:r>
              <a:rPr lang="zh-CN" altLang="en-US" dirty="0" smtClean="0">
                <a:cs typeface="+mn-ea"/>
                <a:sym typeface="+mn-lt"/>
              </a:rPr>
              <a:t>环有心率监功能。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4671" y="3112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功能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4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数据来源及处理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top20</a:t>
            </a:r>
            <a:r>
              <a:rPr lang="zh-CN" altLang="en-US" dirty="0">
                <a:cs typeface="+mn-ea"/>
                <a:sym typeface="+mn-lt"/>
              </a:rPr>
              <a:t>占比情况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价格分布情况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r>
              <a:rPr lang="zh-CN" altLang="en-US" dirty="0">
                <a:cs typeface="+mn-ea"/>
                <a:sym typeface="+mn-lt"/>
              </a:rPr>
              <a:t>分布情况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产品开发建议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0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27" y="2133659"/>
            <a:ext cx="8115300" cy="4514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用户差评原因分析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761" b="1106"/>
          <a:stretch/>
        </p:blipFill>
        <p:spPr>
          <a:xfrm>
            <a:off x="656610" y="2007138"/>
            <a:ext cx="2266950" cy="4168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3282" y="398585"/>
            <a:ext cx="65090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我们拿华为和小米两款手环中用户差评的内容进行分析：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284" y="4311320"/>
            <a:ext cx="3185653" cy="18683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10" y="895409"/>
            <a:ext cx="8401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71" y="2169208"/>
            <a:ext cx="7676228" cy="43619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用户差评原因分析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3" y="2082937"/>
            <a:ext cx="2276475" cy="4448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810" y="4098160"/>
            <a:ext cx="2698089" cy="19596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33" y="897347"/>
            <a:ext cx="8562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用户好评</a:t>
            </a:r>
            <a:r>
              <a:rPr lang="zh-CN" altLang="en-US" sz="2000" b="1" dirty="0" smtClean="0">
                <a:cs typeface="+mn-ea"/>
                <a:sym typeface="+mn-lt"/>
              </a:rPr>
              <a:t>原因分析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761" b="1106"/>
          <a:stretch/>
        </p:blipFill>
        <p:spPr>
          <a:xfrm>
            <a:off x="656610" y="2007138"/>
            <a:ext cx="2266950" cy="4168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3282" y="398585"/>
            <a:ext cx="65090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我们拿华为和小米两款手环中</a:t>
            </a:r>
            <a:r>
              <a:rPr lang="zh-CN" altLang="en-US" dirty="0" smtClean="0">
                <a:cs typeface="+mn-ea"/>
                <a:sym typeface="+mn-lt"/>
              </a:rPr>
              <a:t>用户好评</a:t>
            </a:r>
            <a:r>
              <a:rPr lang="zh-CN" altLang="en-US" dirty="0" smtClean="0">
                <a:cs typeface="+mn-ea"/>
                <a:sym typeface="+mn-lt"/>
              </a:rPr>
              <a:t>的内容进行分析：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0" y="895409"/>
            <a:ext cx="8401050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2230373"/>
            <a:ext cx="6438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用户好评</a:t>
            </a:r>
            <a:r>
              <a:rPr lang="zh-CN" altLang="en-US" sz="2000" b="1" dirty="0" smtClean="0">
                <a:cs typeface="+mn-ea"/>
                <a:sym typeface="+mn-lt"/>
              </a:rPr>
              <a:t>原因分析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3" y="2082937"/>
            <a:ext cx="2276475" cy="444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3" y="897347"/>
            <a:ext cx="8562975" cy="1228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077" y="2335090"/>
            <a:ext cx="5843954" cy="38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9" y="2047875"/>
            <a:ext cx="8072798" cy="455478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687997"/>
            <a:ext cx="8401050" cy="123825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8653107" y="2119610"/>
            <a:ext cx="348113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当产品的基本功能用途达不到客户期望时，就会造成大量的差评和投诉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18742" y="1628041"/>
            <a:ext cx="1563565" cy="25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981359" y="4851293"/>
            <a:ext cx="2390886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cs typeface="+mn-ea"/>
                <a:sym typeface="+mn-lt"/>
              </a:rPr>
              <a:t>图标大小代表问题的严重程度。</a:t>
            </a:r>
            <a:endParaRPr lang="en-US" altLang="zh-CN" sz="1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cs typeface="+mn-ea"/>
                <a:sym typeface="+mn-lt"/>
              </a:rPr>
              <a:t>颜色冷热色调代表问题人数多少</a:t>
            </a:r>
            <a:r>
              <a:rPr lang="zh-CN" altLang="en-US" sz="1400" dirty="0">
                <a:cs typeface="+mn-ea"/>
                <a:sym typeface="+mn-lt"/>
              </a:rPr>
              <a:t>，</a:t>
            </a:r>
            <a:r>
              <a:rPr lang="zh-CN" altLang="en-US" sz="1400" dirty="0" smtClean="0">
                <a:cs typeface="+mn-ea"/>
                <a:sym typeface="+mn-lt"/>
              </a:rPr>
              <a:t>颜色越热，反馈此问题的人越多。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2289" y="2787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-apple-system"/>
              </a:rPr>
              <a:t>简易</a:t>
            </a:r>
            <a:r>
              <a:rPr lang="en-US" altLang="zh-CN" b="1" dirty="0" smtClean="0">
                <a:solidFill>
                  <a:srgbClr val="404040"/>
                </a:solidFill>
                <a:latin typeface="-apple-system"/>
              </a:rPr>
              <a:t>KANO</a:t>
            </a:r>
            <a:r>
              <a:rPr lang="zh-CN" altLang="en-US" b="1" dirty="0" smtClean="0">
                <a:solidFill>
                  <a:srgbClr val="404040"/>
                </a:solidFill>
                <a:latin typeface="-apple-system"/>
              </a:rPr>
              <a:t>模型分析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53107" y="3209995"/>
            <a:ext cx="34811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好评集中在产品的魅力属性中，如品牌</a:t>
            </a:r>
            <a:r>
              <a:rPr lang="zh-CN" altLang="en-US" dirty="0" smtClean="0">
                <a:cs typeface="+mn-ea"/>
                <a:sym typeface="+mn-lt"/>
              </a:rPr>
              <a:t>，好的产品体验等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67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数据来源及处理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top20</a:t>
            </a:r>
            <a:r>
              <a:rPr lang="zh-CN" altLang="en-US" dirty="0">
                <a:cs typeface="+mn-ea"/>
                <a:sym typeface="+mn-lt"/>
              </a:rPr>
              <a:t>占比情况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价格分布情况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r>
              <a:rPr lang="zh-CN" altLang="en-US" dirty="0">
                <a:cs typeface="+mn-ea"/>
                <a:sym typeface="+mn-lt"/>
              </a:rPr>
              <a:t>分布情况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产品开发建议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24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数据来源及处理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top20</a:t>
            </a:r>
            <a:r>
              <a:rPr lang="zh-CN" altLang="en-US" dirty="0">
                <a:cs typeface="+mn-ea"/>
                <a:sym typeface="+mn-lt"/>
              </a:rPr>
              <a:t>占比情况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价格分布情况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r>
              <a:rPr lang="zh-CN" altLang="en-US" dirty="0">
                <a:cs typeface="+mn-ea"/>
                <a:sym typeface="+mn-lt"/>
              </a:rPr>
              <a:t>分布情况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产品开发建议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9754" y="1781908"/>
            <a:ext cx="63773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注重产品基本功能用途的开发，关注产品各类参数的准确性。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如跑步记录数据，睡眠，心率等。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9754" y="2871374"/>
            <a:ext cx="63773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解决用户痛点问题：如佩戴不舒适不牢固，蓝牙通话延迟，电池续航，屏幕易碎，</a:t>
            </a:r>
            <a:r>
              <a:rPr lang="en-US" altLang="zh-CN" dirty="0"/>
              <a:t>app</a:t>
            </a:r>
            <a:r>
              <a:rPr lang="zh-CN" altLang="en-US" dirty="0"/>
              <a:t>安装复杂，定位依赖手机等问题。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719754" y="3973343"/>
            <a:ext cx="63773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满足客户的期望：如具有</a:t>
            </a:r>
            <a:r>
              <a:rPr lang="en-US" altLang="zh-CN" dirty="0" smtClean="0"/>
              <a:t>NFC</a:t>
            </a:r>
            <a:r>
              <a:rPr lang="zh-CN" altLang="en-US" dirty="0" smtClean="0"/>
              <a:t>功能，满足女性用户喜好，外观漂亮，包装精美等。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产品开发建议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0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099" y="409509"/>
            <a:ext cx="4338490" cy="72254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lt"/>
                <a:ea typeface="+mn-ea"/>
                <a:cs typeface="+mn-ea"/>
                <a:sym typeface="+mn-lt"/>
              </a:rPr>
              <a:t>数据来源及处理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099" y="1132051"/>
            <a:ext cx="9436321" cy="202544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cs typeface="+mn-ea"/>
                <a:sym typeface="+mn-lt"/>
              </a:rPr>
              <a:t>数据来源：京东搜索关键词“手环”</a:t>
            </a:r>
            <a:r>
              <a:rPr lang="en-US" altLang="zh-CN" sz="2000" dirty="0" smtClean="0">
                <a:cs typeface="+mn-ea"/>
                <a:sym typeface="+mn-lt"/>
              </a:rPr>
              <a:t>;</a:t>
            </a:r>
          </a:p>
          <a:p>
            <a:r>
              <a:rPr lang="zh-CN" altLang="en-US" sz="2000" dirty="0">
                <a:cs typeface="+mn-ea"/>
                <a:sym typeface="+mn-lt"/>
              </a:rPr>
              <a:t>获取前</a:t>
            </a:r>
            <a:r>
              <a:rPr lang="en-US" altLang="zh-CN" sz="2000" dirty="0">
                <a:cs typeface="+mn-ea"/>
                <a:sym typeface="+mn-lt"/>
              </a:rPr>
              <a:t>300</a:t>
            </a:r>
            <a:r>
              <a:rPr lang="zh-CN" altLang="en-US" sz="2000" dirty="0">
                <a:cs typeface="+mn-ea"/>
                <a:sym typeface="+mn-lt"/>
              </a:rPr>
              <a:t>页的所有手环产品的品牌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价格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店铺名称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连接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en-US" altLang="zh-CN" sz="2000" dirty="0" err="1">
                <a:cs typeface="+mn-ea"/>
                <a:sym typeface="+mn-lt"/>
              </a:rPr>
              <a:t>sku_id</a:t>
            </a:r>
            <a:r>
              <a:rPr lang="zh-CN" altLang="en-US" sz="2000" dirty="0">
                <a:cs typeface="+mn-ea"/>
                <a:sym typeface="+mn-lt"/>
              </a:rPr>
              <a:t>共</a:t>
            </a:r>
            <a:r>
              <a:rPr lang="en-US" altLang="zh-CN" sz="2000" dirty="0">
                <a:cs typeface="+mn-ea"/>
                <a:sym typeface="+mn-lt"/>
              </a:rPr>
              <a:t>2262</a:t>
            </a:r>
            <a:r>
              <a:rPr lang="zh-CN" altLang="en-US" sz="2000" dirty="0">
                <a:cs typeface="+mn-ea"/>
                <a:sym typeface="+mn-lt"/>
              </a:rPr>
              <a:t>条数据</a:t>
            </a:r>
            <a:r>
              <a:rPr lang="en-US" altLang="zh-CN" sz="2000" dirty="0">
                <a:cs typeface="+mn-ea"/>
                <a:sym typeface="+mn-lt"/>
              </a:rPr>
              <a:t>;</a:t>
            </a:r>
          </a:p>
          <a:p>
            <a:r>
              <a:rPr lang="zh-CN" altLang="en-US" sz="2000" dirty="0" smtClean="0">
                <a:cs typeface="+mn-ea"/>
                <a:sym typeface="+mn-lt"/>
              </a:rPr>
              <a:t>去除品牌不明的手环产品后，实际数据为</a:t>
            </a:r>
            <a:r>
              <a:rPr lang="en-US" altLang="zh-CN" sz="2000" dirty="0" smtClean="0">
                <a:cs typeface="+mn-ea"/>
                <a:sym typeface="+mn-lt"/>
              </a:rPr>
              <a:t>1174</a:t>
            </a:r>
            <a:r>
              <a:rPr lang="zh-CN" altLang="en-US" sz="2000" dirty="0" smtClean="0">
                <a:cs typeface="+mn-ea"/>
                <a:sym typeface="+mn-lt"/>
              </a:rPr>
              <a:t>条。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数据处理：将品牌名称为荣耀合并为华为。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处理后的数据如下</a:t>
            </a:r>
            <a:endParaRPr lang="en-US" altLang="zh-CN" sz="2000" dirty="0" smtClean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785"/>
          <a:stretch/>
        </p:blipFill>
        <p:spPr>
          <a:xfrm>
            <a:off x="533589" y="3384978"/>
            <a:ext cx="8171351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数据来源及处理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手环品牌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top20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占比情况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价格分布情况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r>
              <a:rPr lang="zh-CN" altLang="en-US" dirty="0">
                <a:cs typeface="+mn-ea"/>
                <a:sym typeface="+mn-lt"/>
              </a:rPr>
              <a:t>分布情况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产品开发建议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27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300" y="293840"/>
            <a:ext cx="600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京东商城</a:t>
            </a:r>
            <a:r>
              <a:rPr lang="en-US" altLang="zh-CN" sz="2000" b="1" dirty="0" smtClean="0">
                <a:cs typeface="+mn-ea"/>
                <a:sym typeface="+mn-lt"/>
              </a:rPr>
              <a:t>1174</a:t>
            </a:r>
            <a:r>
              <a:rPr lang="zh-CN" altLang="en-US" sz="2000" b="1" dirty="0" smtClean="0">
                <a:cs typeface="+mn-ea"/>
                <a:sym typeface="+mn-lt"/>
              </a:rPr>
              <a:t>家手环品牌</a:t>
            </a:r>
            <a:r>
              <a:rPr lang="en-US" altLang="zh-CN" sz="2000" b="1" dirty="0" smtClean="0">
                <a:cs typeface="+mn-ea"/>
                <a:sym typeface="+mn-lt"/>
              </a:rPr>
              <a:t>top20</a:t>
            </a:r>
            <a:r>
              <a:rPr lang="zh-CN" altLang="en-US" sz="2000" b="1" dirty="0" smtClean="0">
                <a:cs typeface="+mn-ea"/>
                <a:sym typeface="+mn-lt"/>
              </a:rPr>
              <a:t>占比情况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8111" y="3195341"/>
            <a:ext cx="401389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cs typeface="+mn-ea"/>
                <a:sym typeface="+mn-lt"/>
              </a:rPr>
              <a:t>华为在品牌数量</a:t>
            </a:r>
            <a:r>
              <a:rPr lang="en-US" altLang="zh-CN" smtClean="0">
                <a:cs typeface="+mn-ea"/>
                <a:sym typeface="+mn-lt"/>
              </a:rPr>
              <a:t>top20</a:t>
            </a:r>
            <a:r>
              <a:rPr lang="zh-CN" altLang="en-US" smtClean="0">
                <a:cs typeface="+mn-ea"/>
                <a:sym typeface="+mn-lt"/>
              </a:rPr>
              <a:t>中占比约为</a:t>
            </a:r>
            <a:r>
              <a:rPr lang="en-US" altLang="zh-CN" smtClean="0">
                <a:cs typeface="+mn-ea"/>
                <a:sym typeface="+mn-lt"/>
              </a:rPr>
              <a:t>37%</a:t>
            </a:r>
            <a:r>
              <a:rPr lang="zh-CN" altLang="en-US" smtClean="0">
                <a:cs typeface="+mn-ea"/>
                <a:sym typeface="+mn-lt"/>
              </a:rPr>
              <a:t>，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zh-CN" altLang="en-US" smtClean="0">
                <a:cs typeface="+mn-ea"/>
                <a:sym typeface="+mn-lt"/>
              </a:rPr>
              <a:t>小米占</a:t>
            </a:r>
            <a:r>
              <a:rPr lang="en-US" altLang="zh-CN" smtClean="0">
                <a:cs typeface="+mn-ea"/>
                <a:sym typeface="+mn-lt"/>
              </a:rPr>
              <a:t>16%</a:t>
            </a:r>
            <a:r>
              <a:rPr lang="zh-CN" altLang="en-US" smtClean="0">
                <a:cs typeface="+mn-ea"/>
                <a:sym typeface="+mn-lt"/>
              </a:rPr>
              <a:t>，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zh-CN" altLang="en-US" smtClean="0">
                <a:cs typeface="+mn-ea"/>
                <a:sym typeface="+mn-lt"/>
              </a:rPr>
              <a:t>其它品牌占</a:t>
            </a:r>
            <a:r>
              <a:rPr lang="en-US" altLang="zh-CN" smtClean="0">
                <a:cs typeface="+mn-ea"/>
                <a:sym typeface="+mn-lt"/>
              </a:rPr>
              <a:t>47%</a:t>
            </a:r>
            <a:r>
              <a:rPr lang="zh-CN" altLang="en-US" smtClean="0">
                <a:cs typeface="+mn-ea"/>
                <a:sym typeface="+mn-lt"/>
              </a:rPr>
              <a:t>的市场份额。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8333" b="8062"/>
          <a:stretch/>
        </p:blipFill>
        <p:spPr>
          <a:xfrm>
            <a:off x="169300" y="894736"/>
            <a:ext cx="11715750" cy="9635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92" y="2253651"/>
            <a:ext cx="6853518" cy="41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9970" y="21531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数据来源及处理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859" y="21531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970" y="276272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en-US" altLang="zh-CN" dirty="0">
                <a:cs typeface="+mn-ea"/>
                <a:sym typeface="+mn-lt"/>
              </a:rPr>
              <a:t>top20</a:t>
            </a:r>
            <a:r>
              <a:rPr lang="zh-CN" altLang="en-US" dirty="0">
                <a:cs typeface="+mn-ea"/>
                <a:sym typeface="+mn-lt"/>
              </a:rPr>
              <a:t>占比情况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3859" y="276272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970" y="3382012"/>
            <a:ext cx="401389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手环品牌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top40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价格分布情况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3859" y="3382012"/>
            <a:ext cx="6882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9970" y="400130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手环品牌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r>
              <a:rPr lang="zh-CN" altLang="en-US" dirty="0">
                <a:cs typeface="+mn-ea"/>
                <a:sym typeface="+mn-lt"/>
              </a:rPr>
              <a:t>分布情况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3859" y="400130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9969" y="4620592"/>
            <a:ext cx="40138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华为和小米差评原因分析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858" y="462059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9968" y="5239882"/>
            <a:ext cx="4013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产品开发建议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3857" y="5239882"/>
            <a:ext cx="688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6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6184" y="351692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京东商城</a:t>
            </a:r>
            <a:r>
              <a:rPr lang="en-US" altLang="zh-CN" sz="2000" b="1" dirty="0" smtClean="0">
                <a:cs typeface="+mn-ea"/>
                <a:sym typeface="+mn-lt"/>
              </a:rPr>
              <a:t>1174</a:t>
            </a:r>
            <a:r>
              <a:rPr lang="zh-CN" altLang="en-US" sz="2000" b="1" dirty="0" smtClean="0">
                <a:cs typeface="+mn-ea"/>
                <a:sym typeface="+mn-lt"/>
              </a:rPr>
              <a:t>手环品牌</a:t>
            </a:r>
            <a:r>
              <a:rPr lang="en-US" altLang="zh-CN" sz="2000" b="1" dirty="0" smtClean="0">
                <a:cs typeface="+mn-ea"/>
                <a:sym typeface="+mn-lt"/>
              </a:rPr>
              <a:t>top40</a:t>
            </a:r>
            <a:r>
              <a:rPr lang="zh-CN" altLang="en-US" sz="2000" b="1" dirty="0" smtClean="0">
                <a:cs typeface="+mn-ea"/>
                <a:sym typeface="+mn-lt"/>
              </a:rPr>
              <a:t>价格分布情况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35561" y="2609187"/>
            <a:ext cx="315643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价格在</a:t>
            </a:r>
            <a:r>
              <a:rPr lang="en-US" altLang="zh-CN" dirty="0" smtClean="0">
                <a:cs typeface="+mn-ea"/>
                <a:sym typeface="+mn-lt"/>
              </a:rPr>
              <a:t>TOP40</a:t>
            </a:r>
            <a:r>
              <a:rPr lang="zh-CN" altLang="en-US" dirty="0">
                <a:cs typeface="+mn-ea"/>
                <a:sym typeface="+mn-lt"/>
              </a:rPr>
              <a:t>的所有品牌</a:t>
            </a:r>
            <a:r>
              <a:rPr lang="zh-CN" altLang="en-US" dirty="0" smtClean="0">
                <a:cs typeface="+mn-ea"/>
                <a:sym typeface="+mn-lt"/>
              </a:rPr>
              <a:t>中，华为的平均价格为</a:t>
            </a:r>
            <a:r>
              <a:rPr lang="en-US" altLang="zh-CN" dirty="0" smtClean="0">
                <a:cs typeface="+mn-ea"/>
                <a:sym typeface="+mn-lt"/>
              </a:rPr>
              <a:t>449</a:t>
            </a:r>
            <a:r>
              <a:rPr lang="zh-CN" altLang="en-US" dirty="0" smtClean="0">
                <a:cs typeface="+mn-ea"/>
                <a:sym typeface="+mn-lt"/>
              </a:rPr>
              <a:t>元。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946479"/>
            <a:ext cx="8648700" cy="53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华为手环品牌价格分布情况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2" y="1258068"/>
            <a:ext cx="8201025" cy="4695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64061" y="2609187"/>
            <a:ext cx="372793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华为手环的均价为</a:t>
            </a:r>
            <a:r>
              <a:rPr lang="en-US" altLang="zh-CN" dirty="0" smtClean="0">
                <a:cs typeface="+mn-ea"/>
                <a:sym typeface="+mn-lt"/>
              </a:rPr>
              <a:t>449</a:t>
            </a:r>
            <a:r>
              <a:rPr lang="zh-CN" altLang="en-US" dirty="0" smtClean="0">
                <a:cs typeface="+mn-ea"/>
                <a:sym typeface="+mn-lt"/>
              </a:rPr>
              <a:t>元，</a:t>
            </a:r>
            <a:r>
              <a:rPr lang="en-US" altLang="zh-CN" dirty="0" smtClean="0">
                <a:cs typeface="+mn-ea"/>
                <a:sym typeface="+mn-lt"/>
              </a:rPr>
              <a:t>75%</a:t>
            </a:r>
            <a:r>
              <a:rPr lang="zh-CN" altLang="en-US" dirty="0" smtClean="0">
                <a:cs typeface="+mn-ea"/>
                <a:sym typeface="+mn-lt"/>
              </a:rPr>
              <a:t>的产品价格不高于</a:t>
            </a:r>
            <a:r>
              <a:rPr lang="en-US" altLang="zh-CN" dirty="0" smtClean="0">
                <a:cs typeface="+mn-ea"/>
                <a:sym typeface="+mn-lt"/>
              </a:rPr>
              <a:t>432</a:t>
            </a:r>
            <a:r>
              <a:rPr lang="zh-CN" altLang="en-US" dirty="0" smtClean="0">
                <a:cs typeface="+mn-ea"/>
                <a:sym typeface="+mn-lt"/>
              </a:rPr>
              <a:t>元。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36" y="1872762"/>
            <a:ext cx="1800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6861" y="398585"/>
            <a:ext cx="516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小米手环品牌价格分布情况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5" y="994747"/>
            <a:ext cx="8258175" cy="482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10" y="1790223"/>
            <a:ext cx="1638300" cy="2343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4061" y="2609187"/>
            <a:ext cx="372793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小米手环的定均价在</a:t>
            </a:r>
            <a:r>
              <a:rPr lang="en-US" altLang="zh-CN" dirty="0" smtClean="0">
                <a:cs typeface="+mn-ea"/>
                <a:sym typeface="+mn-lt"/>
              </a:rPr>
              <a:t>153</a:t>
            </a:r>
            <a:r>
              <a:rPr lang="zh-CN" altLang="en-US" dirty="0" smtClean="0">
                <a:cs typeface="+mn-ea"/>
                <a:sym typeface="+mn-lt"/>
              </a:rPr>
              <a:t>元，</a:t>
            </a:r>
            <a:r>
              <a:rPr lang="en-US" altLang="zh-CN" dirty="0" smtClean="0">
                <a:cs typeface="+mn-ea"/>
                <a:sym typeface="+mn-lt"/>
              </a:rPr>
              <a:t>75%</a:t>
            </a:r>
            <a:r>
              <a:rPr lang="zh-CN" altLang="en-US" dirty="0" smtClean="0">
                <a:cs typeface="+mn-ea"/>
                <a:sym typeface="+mn-lt"/>
              </a:rPr>
              <a:t>的产品价格不高于</a:t>
            </a:r>
            <a:r>
              <a:rPr lang="en-US" altLang="zh-CN" dirty="0" smtClean="0">
                <a:cs typeface="+mn-ea"/>
                <a:sym typeface="+mn-lt"/>
              </a:rPr>
              <a:t>229</a:t>
            </a:r>
            <a:r>
              <a:rPr lang="zh-CN" altLang="en-US" dirty="0" smtClean="0">
                <a:cs typeface="+mn-ea"/>
                <a:sym typeface="+mn-lt"/>
              </a:rPr>
              <a:t>元。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unnunx4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841</Words>
  <Application>Microsoft Office PowerPoint</Application>
  <PresentationFormat>宽屏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微软雅黑</vt:lpstr>
      <vt:lpstr>Arial</vt:lpstr>
      <vt:lpstr>Wingdings</vt:lpstr>
      <vt:lpstr>Office 主题​​</vt:lpstr>
      <vt:lpstr>京东手环竞品分析报告</vt:lpstr>
      <vt:lpstr>PowerPoint 演示文稿</vt:lpstr>
      <vt:lpstr>数据来源及处理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Hanson Liu</dc:creator>
  <cp:lastModifiedBy>Hanson Liu</cp:lastModifiedBy>
  <cp:revision>50</cp:revision>
  <dcterms:created xsi:type="dcterms:W3CDTF">2019-09-29T02:38:53Z</dcterms:created>
  <dcterms:modified xsi:type="dcterms:W3CDTF">2019-10-10T07:09:47Z</dcterms:modified>
</cp:coreProperties>
</file>